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3" r:id="rId1"/>
  </p:sldMasterIdLst>
  <p:sldIdLst>
    <p:sldId id="256" r:id="rId2"/>
    <p:sldId id="297" r:id="rId3"/>
    <p:sldId id="293" r:id="rId4"/>
    <p:sldId id="303" r:id="rId5"/>
    <p:sldId id="288" r:id="rId6"/>
    <p:sldId id="284" r:id="rId7"/>
    <p:sldId id="290" r:id="rId8"/>
    <p:sldId id="291" r:id="rId9"/>
    <p:sldId id="286" r:id="rId10"/>
    <p:sldId id="292" r:id="rId11"/>
    <p:sldId id="283" r:id="rId12"/>
    <p:sldId id="299" r:id="rId13"/>
    <p:sldId id="300" r:id="rId14"/>
    <p:sldId id="301" r:id="rId15"/>
    <p:sldId id="258" r:id="rId16"/>
    <p:sldId id="263" r:id="rId17"/>
    <p:sldId id="296" r:id="rId18"/>
    <p:sldId id="259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62"/>
    <p:restoredTop sz="95982"/>
  </p:normalViewPr>
  <p:slideViewPr>
    <p:cSldViewPr snapToGrid="0" snapToObjects="1">
      <p:cViewPr varScale="1">
        <p:scale>
          <a:sx n="112" d="100"/>
          <a:sy n="112" d="100"/>
        </p:scale>
        <p:origin x="2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5B6E13-0282-414D-BA3B-09F4F30FC5C3}" type="doc">
      <dgm:prSet loTypeId="urn:microsoft.com/office/officeart/2005/8/layout/hList3" loCatId="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03C31DD-7AD5-2242-9E9C-93AB42F06A87}">
      <dgm:prSet phldrT="[Text]" custT="1"/>
      <dgm:spPr/>
      <dgm:t>
        <a:bodyPr/>
        <a:lstStyle/>
        <a:p>
          <a:pPr>
            <a:buFont typeface="Symbol" pitchFamily="2" charset="2"/>
            <a:buChar char=""/>
          </a:pPr>
          <a:r>
            <a:rPr lang="en-US" sz="3200" i="0" dirty="0">
              <a:solidFill>
                <a:schemeClr val="bg1"/>
              </a:solidFill>
            </a:rPr>
            <a:t>Total Compensation (2017-2020) = </a:t>
          </a:r>
          <a:r>
            <a:rPr lang="en-US" sz="3200" b="1" dirty="0">
              <a:solidFill>
                <a:schemeClr val="bg1"/>
              </a:solidFill>
            </a:rPr>
            <a:t>$57.6 M</a:t>
          </a:r>
          <a:endParaRPr lang="en-US" sz="3200" dirty="0">
            <a:solidFill>
              <a:schemeClr val="bg1"/>
            </a:solidFill>
          </a:endParaRPr>
        </a:p>
      </dgm:t>
    </dgm:pt>
    <dgm:pt modelId="{38274A3A-DC79-A142-8953-4C38B8D30E1D}" type="parTrans" cxnId="{B2C86B6B-C00C-8B45-9182-0BB7FA044ACD}">
      <dgm:prSet/>
      <dgm:spPr/>
      <dgm:t>
        <a:bodyPr/>
        <a:lstStyle/>
        <a:p>
          <a:endParaRPr lang="en-US"/>
        </a:p>
      </dgm:t>
    </dgm:pt>
    <dgm:pt modelId="{C47559BB-C136-544E-AAB6-6E1013A67E1A}" type="sibTrans" cxnId="{B2C86B6B-C00C-8B45-9182-0BB7FA044ACD}">
      <dgm:prSet/>
      <dgm:spPr/>
      <dgm:t>
        <a:bodyPr/>
        <a:lstStyle/>
        <a:p>
          <a:endParaRPr lang="en-US"/>
        </a:p>
      </dgm:t>
    </dgm:pt>
    <dgm:pt modelId="{1095F4E2-49FF-0B4A-A7BF-F35D5453F1DD}">
      <dgm:prSet phldrT="[Text]" custT="1"/>
      <dgm:spPr/>
      <dgm:t>
        <a:bodyPr/>
        <a:lstStyle/>
        <a:p>
          <a:pPr algn="ctr">
            <a:buFont typeface="Courier New" panose="02070309020205020404" pitchFamily="49" charset="0"/>
            <a:buNone/>
          </a:pPr>
          <a:r>
            <a:rPr lang="en-US" sz="4000" b="0" dirty="0"/>
            <a:t>2017</a:t>
          </a:r>
        </a:p>
        <a:p>
          <a:pPr algn="ctr">
            <a:buFont typeface="Courier New" panose="02070309020205020404" pitchFamily="49" charset="0"/>
            <a:buNone/>
          </a:pPr>
          <a:r>
            <a:rPr lang="en-US" sz="4000" b="1" dirty="0"/>
            <a:t>$19.6 M</a:t>
          </a:r>
        </a:p>
      </dgm:t>
    </dgm:pt>
    <dgm:pt modelId="{E82F90F1-0BEA-E948-A913-BC82AFE3C128}" type="parTrans" cxnId="{6E2C4A5B-5443-2240-A491-522D3621E763}">
      <dgm:prSet/>
      <dgm:spPr/>
      <dgm:t>
        <a:bodyPr/>
        <a:lstStyle/>
        <a:p>
          <a:endParaRPr lang="en-US"/>
        </a:p>
      </dgm:t>
    </dgm:pt>
    <dgm:pt modelId="{DA195617-BC04-E741-81AE-00522E9CAF99}" type="sibTrans" cxnId="{6E2C4A5B-5443-2240-A491-522D3621E763}">
      <dgm:prSet/>
      <dgm:spPr/>
      <dgm:t>
        <a:bodyPr/>
        <a:lstStyle/>
        <a:p>
          <a:endParaRPr lang="en-US"/>
        </a:p>
      </dgm:t>
    </dgm:pt>
    <dgm:pt modelId="{C83FDA2C-4207-4A48-842E-AE2F98B37402}">
      <dgm:prSet custT="1"/>
      <dgm:spPr/>
      <dgm:t>
        <a:bodyPr/>
        <a:lstStyle/>
        <a:p>
          <a:r>
            <a:rPr lang="en-US" sz="4000" dirty="0"/>
            <a:t>2018</a:t>
          </a:r>
        </a:p>
        <a:p>
          <a:r>
            <a:rPr lang="en-US" sz="4000" b="1" dirty="0"/>
            <a:t>$14.3M</a:t>
          </a:r>
        </a:p>
      </dgm:t>
    </dgm:pt>
    <dgm:pt modelId="{B4B5F5D5-CDFB-E542-AC82-B2CB9E6AF9B0}" type="parTrans" cxnId="{5E4F5CF4-475B-6F43-914D-BBBCBCB2E358}">
      <dgm:prSet/>
      <dgm:spPr/>
      <dgm:t>
        <a:bodyPr/>
        <a:lstStyle/>
        <a:p>
          <a:endParaRPr lang="en-US"/>
        </a:p>
      </dgm:t>
    </dgm:pt>
    <dgm:pt modelId="{7BE6B889-5AA5-6C4E-8931-93A65AAE6D48}" type="sibTrans" cxnId="{5E4F5CF4-475B-6F43-914D-BBBCBCB2E358}">
      <dgm:prSet/>
      <dgm:spPr/>
      <dgm:t>
        <a:bodyPr/>
        <a:lstStyle/>
        <a:p>
          <a:endParaRPr lang="en-US"/>
        </a:p>
      </dgm:t>
    </dgm:pt>
    <dgm:pt modelId="{0E60BA8A-7643-5342-8F27-E6FF49C430B9}">
      <dgm:prSet custT="1"/>
      <dgm:spPr/>
      <dgm:t>
        <a:bodyPr/>
        <a:lstStyle/>
        <a:p>
          <a:r>
            <a:rPr lang="en-US" sz="4000" dirty="0"/>
            <a:t>2019</a:t>
          </a:r>
        </a:p>
        <a:p>
          <a:r>
            <a:rPr lang="en-US" sz="4000" b="1" dirty="0"/>
            <a:t>$13.6 M</a:t>
          </a:r>
        </a:p>
      </dgm:t>
    </dgm:pt>
    <dgm:pt modelId="{C93A809A-70F4-4347-B696-EB9751486B24}" type="parTrans" cxnId="{425C7D09-AE87-034F-B2D9-FF2B53727BE0}">
      <dgm:prSet/>
      <dgm:spPr/>
      <dgm:t>
        <a:bodyPr/>
        <a:lstStyle/>
        <a:p>
          <a:endParaRPr lang="en-US"/>
        </a:p>
      </dgm:t>
    </dgm:pt>
    <dgm:pt modelId="{697F3E5C-72B0-424E-B9C6-3F3BADB9197A}" type="sibTrans" cxnId="{425C7D09-AE87-034F-B2D9-FF2B53727BE0}">
      <dgm:prSet/>
      <dgm:spPr/>
      <dgm:t>
        <a:bodyPr/>
        <a:lstStyle/>
        <a:p>
          <a:endParaRPr lang="en-US"/>
        </a:p>
      </dgm:t>
    </dgm:pt>
    <dgm:pt modelId="{3859BEA9-7A0B-E245-971E-5A8B4E096DDC}">
      <dgm:prSet custT="1"/>
      <dgm:spPr/>
      <dgm:t>
        <a:bodyPr/>
        <a:lstStyle/>
        <a:p>
          <a:r>
            <a:rPr lang="en-US" sz="4000" dirty="0"/>
            <a:t>2020</a:t>
          </a:r>
        </a:p>
        <a:p>
          <a:r>
            <a:rPr lang="en-US" sz="4000" b="1" dirty="0"/>
            <a:t>$10 M</a:t>
          </a:r>
          <a:endParaRPr lang="en-US" sz="4000" dirty="0"/>
        </a:p>
      </dgm:t>
    </dgm:pt>
    <dgm:pt modelId="{CEE4B002-3B2A-A54C-8ADF-06071C0B5E98}" type="parTrans" cxnId="{853C7DFC-7159-524B-869E-D822324D3447}">
      <dgm:prSet/>
      <dgm:spPr/>
      <dgm:t>
        <a:bodyPr/>
        <a:lstStyle/>
        <a:p>
          <a:endParaRPr lang="en-US"/>
        </a:p>
      </dgm:t>
    </dgm:pt>
    <dgm:pt modelId="{6575E755-A50B-4C41-9416-D06AA4A02321}" type="sibTrans" cxnId="{853C7DFC-7159-524B-869E-D822324D3447}">
      <dgm:prSet/>
      <dgm:spPr/>
      <dgm:t>
        <a:bodyPr/>
        <a:lstStyle/>
        <a:p>
          <a:endParaRPr lang="en-US"/>
        </a:p>
      </dgm:t>
    </dgm:pt>
    <dgm:pt modelId="{562AE711-88E9-CD42-8BA6-DA886F37F637}" type="pres">
      <dgm:prSet presAssocID="{A35B6E13-0282-414D-BA3B-09F4F30FC5C3}" presName="composite" presStyleCnt="0">
        <dgm:presLayoutVars>
          <dgm:chMax val="1"/>
          <dgm:dir/>
          <dgm:resizeHandles val="exact"/>
        </dgm:presLayoutVars>
      </dgm:prSet>
      <dgm:spPr/>
    </dgm:pt>
    <dgm:pt modelId="{C880F5E8-951D-2B4C-AA3D-B00CBF8B2278}" type="pres">
      <dgm:prSet presAssocID="{503C31DD-7AD5-2242-9E9C-93AB42F06A87}" presName="roof" presStyleLbl="dkBgShp" presStyleIdx="0" presStyleCnt="2" custLinFactNeighborX="0" custLinFactNeighborY="-28790"/>
      <dgm:spPr/>
    </dgm:pt>
    <dgm:pt modelId="{933501AA-CF32-9E4C-9651-BA85B79FA118}" type="pres">
      <dgm:prSet presAssocID="{503C31DD-7AD5-2242-9E9C-93AB42F06A87}" presName="pillars" presStyleCnt="0"/>
      <dgm:spPr/>
    </dgm:pt>
    <dgm:pt modelId="{2EACABEA-1BE5-8F4A-8474-84AC7C971E92}" type="pres">
      <dgm:prSet presAssocID="{503C31DD-7AD5-2242-9E9C-93AB42F06A87}" presName="pillar1" presStyleLbl="node1" presStyleIdx="0" presStyleCnt="4">
        <dgm:presLayoutVars>
          <dgm:bulletEnabled val="1"/>
        </dgm:presLayoutVars>
      </dgm:prSet>
      <dgm:spPr/>
    </dgm:pt>
    <dgm:pt modelId="{E347D8C2-5317-054A-93E9-2969365A615E}" type="pres">
      <dgm:prSet presAssocID="{C83FDA2C-4207-4A48-842E-AE2F98B37402}" presName="pillarX" presStyleLbl="node1" presStyleIdx="1" presStyleCnt="4">
        <dgm:presLayoutVars>
          <dgm:bulletEnabled val="1"/>
        </dgm:presLayoutVars>
      </dgm:prSet>
      <dgm:spPr/>
    </dgm:pt>
    <dgm:pt modelId="{B5557888-BBBD-804A-A7B0-F02B64353F95}" type="pres">
      <dgm:prSet presAssocID="{0E60BA8A-7643-5342-8F27-E6FF49C430B9}" presName="pillarX" presStyleLbl="node1" presStyleIdx="2" presStyleCnt="4">
        <dgm:presLayoutVars>
          <dgm:bulletEnabled val="1"/>
        </dgm:presLayoutVars>
      </dgm:prSet>
      <dgm:spPr/>
    </dgm:pt>
    <dgm:pt modelId="{EF8FA760-36A0-C945-A43D-BDB80D205C27}" type="pres">
      <dgm:prSet presAssocID="{3859BEA9-7A0B-E245-971E-5A8B4E096DDC}" presName="pillarX" presStyleLbl="node1" presStyleIdx="3" presStyleCnt="4">
        <dgm:presLayoutVars>
          <dgm:bulletEnabled val="1"/>
        </dgm:presLayoutVars>
      </dgm:prSet>
      <dgm:spPr/>
    </dgm:pt>
    <dgm:pt modelId="{E4DA1E9B-FB44-654A-BC62-65A43632AA24}" type="pres">
      <dgm:prSet presAssocID="{503C31DD-7AD5-2242-9E9C-93AB42F06A87}" presName="base" presStyleLbl="dkBgShp" presStyleIdx="1" presStyleCnt="2" custLinFactY="56662" custLinFactNeighborX="0" custLinFactNeighborY="100000"/>
      <dgm:spPr/>
    </dgm:pt>
  </dgm:ptLst>
  <dgm:cxnLst>
    <dgm:cxn modelId="{425C7D09-AE87-034F-B2D9-FF2B53727BE0}" srcId="{503C31DD-7AD5-2242-9E9C-93AB42F06A87}" destId="{0E60BA8A-7643-5342-8F27-E6FF49C430B9}" srcOrd="2" destOrd="0" parTransId="{C93A809A-70F4-4347-B696-EB9751486B24}" sibTransId="{697F3E5C-72B0-424E-B9C6-3F3BADB9197A}"/>
    <dgm:cxn modelId="{78B4FB0E-9C0E-4B49-AB0A-5F455171842A}" type="presOf" srcId="{3859BEA9-7A0B-E245-971E-5A8B4E096DDC}" destId="{EF8FA760-36A0-C945-A43D-BDB80D205C27}" srcOrd="0" destOrd="0" presId="urn:microsoft.com/office/officeart/2005/8/layout/hList3"/>
    <dgm:cxn modelId="{75DB791A-C7A9-D645-BA2A-9C62DCA337C4}" type="presOf" srcId="{503C31DD-7AD5-2242-9E9C-93AB42F06A87}" destId="{C880F5E8-951D-2B4C-AA3D-B00CBF8B2278}" srcOrd="0" destOrd="0" presId="urn:microsoft.com/office/officeart/2005/8/layout/hList3"/>
    <dgm:cxn modelId="{6E2C4A5B-5443-2240-A491-522D3621E763}" srcId="{503C31DD-7AD5-2242-9E9C-93AB42F06A87}" destId="{1095F4E2-49FF-0B4A-A7BF-F35D5453F1DD}" srcOrd="0" destOrd="0" parTransId="{E82F90F1-0BEA-E948-A913-BC82AFE3C128}" sibTransId="{DA195617-BC04-E741-81AE-00522E9CAF99}"/>
    <dgm:cxn modelId="{594DFC66-5C04-CD45-9801-8041B6D966EE}" type="presOf" srcId="{A35B6E13-0282-414D-BA3B-09F4F30FC5C3}" destId="{562AE711-88E9-CD42-8BA6-DA886F37F637}" srcOrd="0" destOrd="0" presId="urn:microsoft.com/office/officeart/2005/8/layout/hList3"/>
    <dgm:cxn modelId="{B2C86B6B-C00C-8B45-9182-0BB7FA044ACD}" srcId="{A35B6E13-0282-414D-BA3B-09F4F30FC5C3}" destId="{503C31DD-7AD5-2242-9E9C-93AB42F06A87}" srcOrd="0" destOrd="0" parTransId="{38274A3A-DC79-A142-8953-4C38B8D30E1D}" sibTransId="{C47559BB-C136-544E-AAB6-6E1013A67E1A}"/>
    <dgm:cxn modelId="{F688956F-FAEB-D747-8970-2A7A0056CC57}" type="presOf" srcId="{0E60BA8A-7643-5342-8F27-E6FF49C430B9}" destId="{B5557888-BBBD-804A-A7B0-F02B64353F95}" srcOrd="0" destOrd="0" presId="urn:microsoft.com/office/officeart/2005/8/layout/hList3"/>
    <dgm:cxn modelId="{E1B6548A-F895-F749-B730-9353E8BF21EE}" type="presOf" srcId="{C83FDA2C-4207-4A48-842E-AE2F98B37402}" destId="{E347D8C2-5317-054A-93E9-2969365A615E}" srcOrd="0" destOrd="0" presId="urn:microsoft.com/office/officeart/2005/8/layout/hList3"/>
    <dgm:cxn modelId="{1220D5A7-5902-1D4F-B01B-0C7908E17D79}" type="presOf" srcId="{1095F4E2-49FF-0B4A-A7BF-F35D5453F1DD}" destId="{2EACABEA-1BE5-8F4A-8474-84AC7C971E92}" srcOrd="0" destOrd="0" presId="urn:microsoft.com/office/officeart/2005/8/layout/hList3"/>
    <dgm:cxn modelId="{5E4F5CF4-475B-6F43-914D-BBBCBCB2E358}" srcId="{503C31DD-7AD5-2242-9E9C-93AB42F06A87}" destId="{C83FDA2C-4207-4A48-842E-AE2F98B37402}" srcOrd="1" destOrd="0" parTransId="{B4B5F5D5-CDFB-E542-AC82-B2CB9E6AF9B0}" sibTransId="{7BE6B889-5AA5-6C4E-8931-93A65AAE6D48}"/>
    <dgm:cxn modelId="{853C7DFC-7159-524B-869E-D822324D3447}" srcId="{503C31DD-7AD5-2242-9E9C-93AB42F06A87}" destId="{3859BEA9-7A0B-E245-971E-5A8B4E096DDC}" srcOrd="3" destOrd="0" parTransId="{CEE4B002-3B2A-A54C-8ADF-06071C0B5E98}" sibTransId="{6575E755-A50B-4C41-9416-D06AA4A02321}"/>
    <dgm:cxn modelId="{713490CA-253D-814D-B5C6-D3386169E013}" type="presParOf" srcId="{562AE711-88E9-CD42-8BA6-DA886F37F637}" destId="{C880F5E8-951D-2B4C-AA3D-B00CBF8B2278}" srcOrd="0" destOrd="0" presId="urn:microsoft.com/office/officeart/2005/8/layout/hList3"/>
    <dgm:cxn modelId="{B9B4D4D9-C780-6E45-A22F-F992F2A87FB9}" type="presParOf" srcId="{562AE711-88E9-CD42-8BA6-DA886F37F637}" destId="{933501AA-CF32-9E4C-9651-BA85B79FA118}" srcOrd="1" destOrd="0" presId="urn:microsoft.com/office/officeart/2005/8/layout/hList3"/>
    <dgm:cxn modelId="{D607CA92-2BBB-6645-AEDD-9FFF1D312D46}" type="presParOf" srcId="{933501AA-CF32-9E4C-9651-BA85B79FA118}" destId="{2EACABEA-1BE5-8F4A-8474-84AC7C971E92}" srcOrd="0" destOrd="0" presId="urn:microsoft.com/office/officeart/2005/8/layout/hList3"/>
    <dgm:cxn modelId="{091C8648-5EE0-8C42-8B6B-0AB9216F66B7}" type="presParOf" srcId="{933501AA-CF32-9E4C-9651-BA85B79FA118}" destId="{E347D8C2-5317-054A-93E9-2969365A615E}" srcOrd="1" destOrd="0" presId="urn:microsoft.com/office/officeart/2005/8/layout/hList3"/>
    <dgm:cxn modelId="{DA8E3805-2E9B-8142-AC66-0D16B51B606A}" type="presParOf" srcId="{933501AA-CF32-9E4C-9651-BA85B79FA118}" destId="{B5557888-BBBD-804A-A7B0-F02B64353F95}" srcOrd="2" destOrd="0" presId="urn:microsoft.com/office/officeart/2005/8/layout/hList3"/>
    <dgm:cxn modelId="{5F96923A-3F85-4546-AAAE-D84A652DA37F}" type="presParOf" srcId="{933501AA-CF32-9E4C-9651-BA85B79FA118}" destId="{EF8FA760-36A0-C945-A43D-BDB80D205C27}" srcOrd="3" destOrd="0" presId="urn:microsoft.com/office/officeart/2005/8/layout/hList3"/>
    <dgm:cxn modelId="{FE9109C3-C4FB-D544-BBE7-F09001CB4D45}" type="presParOf" srcId="{562AE711-88E9-CD42-8BA6-DA886F37F637}" destId="{E4DA1E9B-FB44-654A-BC62-65A43632AA2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E27C515-DF74-419C-A00D-4AC4366ADD34}" type="doc">
      <dgm:prSet loTypeId="urn:microsoft.com/office/officeart/2005/8/layout/bProcess2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A9C3A45-DA2C-4DFB-962A-5C1A3DE10264}">
      <dgm:prSet custT="1"/>
      <dgm:spPr>
        <a:solidFill>
          <a:schemeClr val="tx2"/>
        </a:solidFill>
      </dgm:spPr>
      <dgm:t>
        <a:bodyPr/>
        <a:lstStyle/>
        <a:p>
          <a:r>
            <a:rPr lang="en-US" sz="3200" b="0" u="none" dirty="0">
              <a:solidFill>
                <a:schemeClr val="bg1"/>
              </a:solidFill>
            </a:rPr>
            <a:t>2017</a:t>
          </a:r>
        </a:p>
        <a:p>
          <a:r>
            <a:rPr lang="en-US" sz="3200" b="1" dirty="0">
              <a:solidFill>
                <a:schemeClr val="bg1"/>
              </a:solidFill>
            </a:rPr>
            <a:t>$4</a:t>
          </a:r>
          <a:r>
            <a:rPr lang="en-US" sz="3200" b="1" baseline="0" dirty="0">
              <a:solidFill>
                <a:schemeClr val="bg1"/>
              </a:solidFill>
            </a:rPr>
            <a:t> Billion</a:t>
          </a:r>
          <a:endParaRPr lang="en-US" sz="3200" b="1" dirty="0">
            <a:solidFill>
              <a:schemeClr val="bg1"/>
            </a:solidFill>
          </a:endParaRPr>
        </a:p>
      </dgm:t>
    </dgm:pt>
    <dgm:pt modelId="{8D76E011-37F9-4F70-AEB5-1E5F25446B09}" type="parTrans" cxnId="{2554F103-8DEA-467C-8213-81CDD34C26BB}">
      <dgm:prSet/>
      <dgm:spPr/>
      <dgm:t>
        <a:bodyPr/>
        <a:lstStyle/>
        <a:p>
          <a:endParaRPr lang="en-US"/>
        </a:p>
      </dgm:t>
    </dgm:pt>
    <dgm:pt modelId="{E401D643-7DA8-4A2C-8E6B-B33694A2B32E}" type="sibTrans" cxnId="{2554F103-8DEA-467C-8213-81CDD34C26BB}">
      <dgm:prSet/>
      <dgm:spPr>
        <a:solidFill>
          <a:schemeClr val="tx2"/>
        </a:solidFill>
      </dgm:spPr>
      <dgm:t>
        <a:bodyPr/>
        <a:lstStyle/>
        <a:p>
          <a:endParaRPr lang="en-US"/>
        </a:p>
      </dgm:t>
    </dgm:pt>
    <dgm:pt modelId="{91D1966C-B23B-194F-AACA-82A2B29D9738}">
      <dgm:prSet/>
      <dgm:spPr>
        <a:solidFill>
          <a:schemeClr val="bg1"/>
        </a:solidFill>
      </dgm:spPr>
      <dgm:t>
        <a:bodyPr/>
        <a:lstStyle/>
        <a:p>
          <a:pPr rtl="0"/>
          <a:endParaRPr lang="en-US" b="1" dirty="0">
            <a:solidFill>
              <a:schemeClr val="tx1"/>
            </a:solidFill>
          </a:endParaRPr>
        </a:p>
      </dgm:t>
    </dgm:pt>
    <dgm:pt modelId="{5E3AF1EF-29E5-3C42-81A6-97A2E79623D0}" type="parTrans" cxnId="{A9E48B09-A163-654E-A704-24CA70384287}">
      <dgm:prSet/>
      <dgm:spPr/>
      <dgm:t>
        <a:bodyPr/>
        <a:lstStyle/>
        <a:p>
          <a:endParaRPr lang="en-US"/>
        </a:p>
      </dgm:t>
    </dgm:pt>
    <dgm:pt modelId="{25BDF027-1418-A049-995E-24ACA3746C1E}" type="sibTrans" cxnId="{A9E48B09-A163-654E-A704-24CA70384287}">
      <dgm:prSet/>
      <dgm:spPr/>
      <dgm:t>
        <a:bodyPr/>
        <a:lstStyle/>
        <a:p>
          <a:endParaRPr lang="en-US"/>
        </a:p>
      </dgm:t>
    </dgm:pt>
    <dgm:pt modelId="{383EC401-89AD-D043-A3B8-43626B708943}" type="pres">
      <dgm:prSet presAssocID="{FE27C515-DF74-419C-A00D-4AC4366ADD34}" presName="diagram" presStyleCnt="0">
        <dgm:presLayoutVars>
          <dgm:dir/>
          <dgm:resizeHandles/>
        </dgm:presLayoutVars>
      </dgm:prSet>
      <dgm:spPr/>
    </dgm:pt>
    <dgm:pt modelId="{42B07CE1-B019-554A-AE64-95A383D4E581}" type="pres">
      <dgm:prSet presAssocID="{CA9C3A45-DA2C-4DFB-962A-5C1A3DE10264}" presName="firstNode" presStyleLbl="node1" presStyleIdx="0" presStyleCnt="2" custLinFactNeighborX="-2274" custLinFactNeighborY="712">
        <dgm:presLayoutVars>
          <dgm:bulletEnabled val="1"/>
        </dgm:presLayoutVars>
      </dgm:prSet>
      <dgm:spPr/>
    </dgm:pt>
    <dgm:pt modelId="{E6186D06-85F5-A74D-B4D9-3EAB3136EC48}" type="pres">
      <dgm:prSet presAssocID="{E401D643-7DA8-4A2C-8E6B-B33694A2B32E}" presName="sibTrans" presStyleLbl="sibTrans2D1" presStyleIdx="0" presStyleCnt="1"/>
      <dgm:spPr/>
    </dgm:pt>
    <dgm:pt modelId="{45F8B8C3-DFDD-F141-B5A1-512F4449E46D}" type="pres">
      <dgm:prSet presAssocID="{91D1966C-B23B-194F-AACA-82A2B29D9738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2554F103-8DEA-467C-8213-81CDD34C26BB}" srcId="{FE27C515-DF74-419C-A00D-4AC4366ADD34}" destId="{CA9C3A45-DA2C-4DFB-962A-5C1A3DE10264}" srcOrd="0" destOrd="0" parTransId="{8D76E011-37F9-4F70-AEB5-1E5F25446B09}" sibTransId="{E401D643-7DA8-4A2C-8E6B-B33694A2B32E}"/>
    <dgm:cxn modelId="{A9E48B09-A163-654E-A704-24CA70384287}" srcId="{FE27C515-DF74-419C-A00D-4AC4366ADD34}" destId="{91D1966C-B23B-194F-AACA-82A2B29D9738}" srcOrd="1" destOrd="0" parTransId="{5E3AF1EF-29E5-3C42-81A6-97A2E79623D0}" sibTransId="{25BDF027-1418-A049-995E-24ACA3746C1E}"/>
    <dgm:cxn modelId="{FB56BE0B-1E95-8B4A-B4E0-BA55E004F98F}" type="presOf" srcId="{CA9C3A45-DA2C-4DFB-962A-5C1A3DE10264}" destId="{42B07CE1-B019-554A-AE64-95A383D4E581}" srcOrd="0" destOrd="0" presId="urn:microsoft.com/office/officeart/2005/8/layout/bProcess2"/>
    <dgm:cxn modelId="{EAADD817-CB49-6C4C-86D3-0A82C41E426F}" type="presOf" srcId="{91D1966C-B23B-194F-AACA-82A2B29D9738}" destId="{45F8B8C3-DFDD-F141-B5A1-512F4449E46D}" srcOrd="0" destOrd="0" presId="urn:microsoft.com/office/officeart/2005/8/layout/bProcess2"/>
    <dgm:cxn modelId="{868EDAB5-753F-4947-93BF-A5A116B4D75E}" type="presOf" srcId="{E401D643-7DA8-4A2C-8E6B-B33694A2B32E}" destId="{E6186D06-85F5-A74D-B4D9-3EAB3136EC48}" srcOrd="0" destOrd="0" presId="urn:microsoft.com/office/officeart/2005/8/layout/bProcess2"/>
    <dgm:cxn modelId="{E01A61CC-DD52-7D4F-B7B8-5BD4A257FC71}" type="presOf" srcId="{FE27C515-DF74-419C-A00D-4AC4366ADD34}" destId="{383EC401-89AD-D043-A3B8-43626B708943}" srcOrd="0" destOrd="0" presId="urn:microsoft.com/office/officeart/2005/8/layout/bProcess2"/>
    <dgm:cxn modelId="{36298618-3442-DD40-92FD-3C5E3DAB5865}" type="presParOf" srcId="{383EC401-89AD-D043-A3B8-43626B708943}" destId="{42B07CE1-B019-554A-AE64-95A383D4E581}" srcOrd="0" destOrd="0" presId="urn:microsoft.com/office/officeart/2005/8/layout/bProcess2"/>
    <dgm:cxn modelId="{E29EACD4-0FEC-984D-8D69-40A71F16B495}" type="presParOf" srcId="{383EC401-89AD-D043-A3B8-43626B708943}" destId="{E6186D06-85F5-A74D-B4D9-3EAB3136EC48}" srcOrd="1" destOrd="0" presId="urn:microsoft.com/office/officeart/2005/8/layout/bProcess2"/>
    <dgm:cxn modelId="{D43DB6E0-CD83-C14F-BFA6-BDC34DDE1250}" type="presParOf" srcId="{383EC401-89AD-D043-A3B8-43626B708943}" destId="{45F8B8C3-DFDD-F141-B5A1-512F4449E46D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5B6E13-0282-414D-BA3B-09F4F30FC5C3}" type="doc">
      <dgm:prSet loTypeId="urn:microsoft.com/office/officeart/2005/8/layout/hList3" loCatId="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03C31DD-7AD5-2242-9E9C-93AB42F06A87}">
      <dgm:prSet phldrT="[Text]" custT="1"/>
      <dgm:spPr/>
      <dgm:t>
        <a:bodyPr/>
        <a:lstStyle/>
        <a:p>
          <a:pPr>
            <a:buFont typeface="Symbol" pitchFamily="2" charset="2"/>
            <a:buChar char=""/>
          </a:pPr>
          <a:r>
            <a:rPr lang="en-US" sz="3200" i="0" dirty="0">
              <a:solidFill>
                <a:schemeClr val="bg1"/>
              </a:solidFill>
            </a:rPr>
            <a:t>Total Compensation (2017-2020) = </a:t>
          </a:r>
          <a:r>
            <a:rPr lang="en-US" sz="3200" b="1" dirty="0">
              <a:solidFill>
                <a:schemeClr val="bg1"/>
              </a:solidFill>
            </a:rPr>
            <a:t>$57.6 M</a:t>
          </a:r>
          <a:endParaRPr lang="en-US" sz="3200" dirty="0">
            <a:solidFill>
              <a:schemeClr val="bg1"/>
            </a:solidFill>
          </a:endParaRPr>
        </a:p>
      </dgm:t>
    </dgm:pt>
    <dgm:pt modelId="{38274A3A-DC79-A142-8953-4C38B8D30E1D}" type="parTrans" cxnId="{B2C86B6B-C00C-8B45-9182-0BB7FA044ACD}">
      <dgm:prSet/>
      <dgm:spPr/>
      <dgm:t>
        <a:bodyPr/>
        <a:lstStyle/>
        <a:p>
          <a:endParaRPr lang="en-US"/>
        </a:p>
      </dgm:t>
    </dgm:pt>
    <dgm:pt modelId="{C47559BB-C136-544E-AAB6-6E1013A67E1A}" type="sibTrans" cxnId="{B2C86B6B-C00C-8B45-9182-0BB7FA044ACD}">
      <dgm:prSet/>
      <dgm:spPr/>
      <dgm:t>
        <a:bodyPr/>
        <a:lstStyle/>
        <a:p>
          <a:endParaRPr lang="en-US"/>
        </a:p>
      </dgm:t>
    </dgm:pt>
    <dgm:pt modelId="{1095F4E2-49FF-0B4A-A7BF-F35D5453F1DD}">
      <dgm:prSet phldrT="[Text]" custT="1"/>
      <dgm:spPr/>
      <dgm:t>
        <a:bodyPr/>
        <a:lstStyle/>
        <a:p>
          <a:pPr algn="l">
            <a:buFont typeface="Courier New" panose="02070309020205020404" pitchFamily="49" charset="0"/>
            <a:buNone/>
          </a:pPr>
          <a:r>
            <a:rPr lang="en-US" sz="2800" dirty="0"/>
            <a:t>▸Annual average compensation Total = </a:t>
          </a:r>
          <a:r>
            <a:rPr lang="en-US" sz="2800" b="1" dirty="0"/>
            <a:t>$14.4 M</a:t>
          </a:r>
          <a:endParaRPr lang="en-US" sz="2800" dirty="0"/>
        </a:p>
        <a:p>
          <a:pPr algn="l">
            <a:buFont typeface="Arial" panose="020B0604020202020204" pitchFamily="34" charset="0"/>
            <a:buNone/>
          </a:pPr>
          <a:r>
            <a:rPr lang="en-US" sz="2800" dirty="0"/>
            <a:t>▸Annual average compensation per Officer = </a:t>
          </a:r>
          <a:r>
            <a:rPr lang="en-US" sz="2800" b="1" dirty="0"/>
            <a:t>$2.9 M</a:t>
          </a:r>
        </a:p>
      </dgm:t>
    </dgm:pt>
    <dgm:pt modelId="{E82F90F1-0BEA-E948-A913-BC82AFE3C128}" type="parTrans" cxnId="{6E2C4A5B-5443-2240-A491-522D3621E763}">
      <dgm:prSet/>
      <dgm:spPr/>
      <dgm:t>
        <a:bodyPr/>
        <a:lstStyle/>
        <a:p>
          <a:endParaRPr lang="en-US"/>
        </a:p>
      </dgm:t>
    </dgm:pt>
    <dgm:pt modelId="{DA195617-BC04-E741-81AE-00522E9CAF99}" type="sibTrans" cxnId="{6E2C4A5B-5443-2240-A491-522D3621E763}">
      <dgm:prSet/>
      <dgm:spPr/>
      <dgm:t>
        <a:bodyPr/>
        <a:lstStyle/>
        <a:p>
          <a:endParaRPr lang="en-US"/>
        </a:p>
      </dgm:t>
    </dgm:pt>
    <dgm:pt modelId="{562AE711-88E9-CD42-8BA6-DA886F37F637}" type="pres">
      <dgm:prSet presAssocID="{A35B6E13-0282-414D-BA3B-09F4F30FC5C3}" presName="composite" presStyleCnt="0">
        <dgm:presLayoutVars>
          <dgm:chMax val="1"/>
          <dgm:dir/>
          <dgm:resizeHandles val="exact"/>
        </dgm:presLayoutVars>
      </dgm:prSet>
      <dgm:spPr/>
    </dgm:pt>
    <dgm:pt modelId="{C880F5E8-951D-2B4C-AA3D-B00CBF8B2278}" type="pres">
      <dgm:prSet presAssocID="{503C31DD-7AD5-2242-9E9C-93AB42F06A87}" presName="roof" presStyleLbl="dkBgShp" presStyleIdx="0" presStyleCnt="2" custLinFactNeighborX="0" custLinFactNeighborY="-28790"/>
      <dgm:spPr/>
    </dgm:pt>
    <dgm:pt modelId="{933501AA-CF32-9E4C-9651-BA85B79FA118}" type="pres">
      <dgm:prSet presAssocID="{503C31DD-7AD5-2242-9E9C-93AB42F06A87}" presName="pillars" presStyleCnt="0"/>
      <dgm:spPr/>
    </dgm:pt>
    <dgm:pt modelId="{2EACABEA-1BE5-8F4A-8474-84AC7C971E92}" type="pres">
      <dgm:prSet presAssocID="{503C31DD-7AD5-2242-9E9C-93AB42F06A87}" presName="pillar1" presStyleLbl="node1" presStyleIdx="0" presStyleCnt="1">
        <dgm:presLayoutVars>
          <dgm:bulletEnabled val="1"/>
        </dgm:presLayoutVars>
      </dgm:prSet>
      <dgm:spPr/>
    </dgm:pt>
    <dgm:pt modelId="{E4DA1E9B-FB44-654A-BC62-65A43632AA24}" type="pres">
      <dgm:prSet presAssocID="{503C31DD-7AD5-2242-9E9C-93AB42F06A87}" presName="base" presStyleLbl="dkBgShp" presStyleIdx="1" presStyleCnt="2" custLinFactY="56662" custLinFactNeighborX="0" custLinFactNeighborY="100000"/>
      <dgm:spPr/>
    </dgm:pt>
  </dgm:ptLst>
  <dgm:cxnLst>
    <dgm:cxn modelId="{75DB791A-C7A9-D645-BA2A-9C62DCA337C4}" type="presOf" srcId="{503C31DD-7AD5-2242-9E9C-93AB42F06A87}" destId="{C880F5E8-951D-2B4C-AA3D-B00CBF8B2278}" srcOrd="0" destOrd="0" presId="urn:microsoft.com/office/officeart/2005/8/layout/hList3"/>
    <dgm:cxn modelId="{6E2C4A5B-5443-2240-A491-522D3621E763}" srcId="{503C31DD-7AD5-2242-9E9C-93AB42F06A87}" destId="{1095F4E2-49FF-0B4A-A7BF-F35D5453F1DD}" srcOrd="0" destOrd="0" parTransId="{E82F90F1-0BEA-E948-A913-BC82AFE3C128}" sibTransId="{DA195617-BC04-E741-81AE-00522E9CAF99}"/>
    <dgm:cxn modelId="{594DFC66-5C04-CD45-9801-8041B6D966EE}" type="presOf" srcId="{A35B6E13-0282-414D-BA3B-09F4F30FC5C3}" destId="{562AE711-88E9-CD42-8BA6-DA886F37F637}" srcOrd="0" destOrd="0" presId="urn:microsoft.com/office/officeart/2005/8/layout/hList3"/>
    <dgm:cxn modelId="{B2C86B6B-C00C-8B45-9182-0BB7FA044ACD}" srcId="{A35B6E13-0282-414D-BA3B-09F4F30FC5C3}" destId="{503C31DD-7AD5-2242-9E9C-93AB42F06A87}" srcOrd="0" destOrd="0" parTransId="{38274A3A-DC79-A142-8953-4C38B8D30E1D}" sibTransId="{C47559BB-C136-544E-AAB6-6E1013A67E1A}"/>
    <dgm:cxn modelId="{1220D5A7-5902-1D4F-B01B-0C7908E17D79}" type="presOf" srcId="{1095F4E2-49FF-0B4A-A7BF-F35D5453F1DD}" destId="{2EACABEA-1BE5-8F4A-8474-84AC7C971E92}" srcOrd="0" destOrd="0" presId="urn:microsoft.com/office/officeart/2005/8/layout/hList3"/>
    <dgm:cxn modelId="{713490CA-253D-814D-B5C6-D3386169E013}" type="presParOf" srcId="{562AE711-88E9-CD42-8BA6-DA886F37F637}" destId="{C880F5E8-951D-2B4C-AA3D-B00CBF8B2278}" srcOrd="0" destOrd="0" presId="urn:microsoft.com/office/officeart/2005/8/layout/hList3"/>
    <dgm:cxn modelId="{B9B4D4D9-C780-6E45-A22F-F992F2A87FB9}" type="presParOf" srcId="{562AE711-88E9-CD42-8BA6-DA886F37F637}" destId="{933501AA-CF32-9E4C-9651-BA85B79FA118}" srcOrd="1" destOrd="0" presId="urn:microsoft.com/office/officeart/2005/8/layout/hList3"/>
    <dgm:cxn modelId="{D607CA92-2BBB-6645-AEDD-9FFF1D312D46}" type="presParOf" srcId="{933501AA-CF32-9E4C-9651-BA85B79FA118}" destId="{2EACABEA-1BE5-8F4A-8474-84AC7C971E92}" srcOrd="0" destOrd="0" presId="urn:microsoft.com/office/officeart/2005/8/layout/hList3"/>
    <dgm:cxn modelId="{FE9109C3-C4FB-D544-BBE7-F09001CB4D45}" type="presParOf" srcId="{562AE711-88E9-CD42-8BA6-DA886F37F637}" destId="{E4DA1E9B-FB44-654A-BC62-65A43632AA2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5B6E13-0282-414D-BA3B-09F4F30FC5C3}" type="doc">
      <dgm:prSet loTypeId="urn:microsoft.com/office/officeart/2005/8/layout/hList3" loCatId="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03C31DD-7AD5-2242-9E9C-93AB42F06A87}">
      <dgm:prSet phldrT="[Text]" custT="1"/>
      <dgm:spPr/>
      <dgm:t>
        <a:bodyPr/>
        <a:lstStyle/>
        <a:p>
          <a:pPr>
            <a:buFont typeface="Symbol" pitchFamily="2" charset="2"/>
            <a:buChar char=""/>
          </a:pPr>
          <a:r>
            <a:rPr lang="en-US" sz="3200" i="0" dirty="0">
              <a:solidFill>
                <a:schemeClr val="bg1"/>
              </a:solidFill>
            </a:rPr>
            <a:t>Total Compensation (2017-2020) = </a:t>
          </a:r>
          <a:r>
            <a:rPr lang="en-US" sz="3200" b="1" dirty="0">
              <a:solidFill>
                <a:schemeClr val="bg1"/>
              </a:solidFill>
            </a:rPr>
            <a:t>$7.4 M</a:t>
          </a:r>
        </a:p>
        <a:p>
          <a:pPr>
            <a:buFont typeface="Symbol" pitchFamily="2" charset="2"/>
            <a:buChar char=""/>
          </a:pPr>
          <a:r>
            <a:rPr lang="en-US" sz="2800" dirty="0">
              <a:solidFill>
                <a:schemeClr val="bg1"/>
              </a:solidFill>
            </a:rPr>
            <a:t>Annual Average = </a:t>
          </a:r>
          <a:r>
            <a:rPr lang="en-US" sz="2800" b="1" dirty="0">
              <a:solidFill>
                <a:schemeClr val="bg1"/>
              </a:solidFill>
            </a:rPr>
            <a:t>$1.8 M </a:t>
          </a:r>
          <a:endParaRPr lang="en-US" sz="2800" dirty="0">
            <a:solidFill>
              <a:schemeClr val="bg1"/>
            </a:solidFill>
          </a:endParaRPr>
        </a:p>
      </dgm:t>
    </dgm:pt>
    <dgm:pt modelId="{38274A3A-DC79-A142-8953-4C38B8D30E1D}" type="parTrans" cxnId="{B2C86B6B-C00C-8B45-9182-0BB7FA044ACD}">
      <dgm:prSet/>
      <dgm:spPr/>
      <dgm:t>
        <a:bodyPr/>
        <a:lstStyle/>
        <a:p>
          <a:endParaRPr lang="en-US"/>
        </a:p>
      </dgm:t>
    </dgm:pt>
    <dgm:pt modelId="{C47559BB-C136-544E-AAB6-6E1013A67E1A}" type="sibTrans" cxnId="{B2C86B6B-C00C-8B45-9182-0BB7FA044ACD}">
      <dgm:prSet/>
      <dgm:spPr/>
      <dgm:t>
        <a:bodyPr/>
        <a:lstStyle/>
        <a:p>
          <a:endParaRPr lang="en-US"/>
        </a:p>
      </dgm:t>
    </dgm:pt>
    <dgm:pt modelId="{1095F4E2-49FF-0B4A-A7BF-F35D5453F1DD}">
      <dgm:prSet phldrT="[Text]" custT="1"/>
      <dgm:spPr/>
      <dgm:t>
        <a:bodyPr/>
        <a:lstStyle/>
        <a:p>
          <a:pPr algn="ctr">
            <a:buFont typeface="Courier New" panose="02070309020205020404" pitchFamily="49" charset="0"/>
            <a:buNone/>
          </a:pPr>
          <a:r>
            <a:rPr lang="en-US" sz="4000" b="0" dirty="0"/>
            <a:t>2017</a:t>
          </a:r>
        </a:p>
        <a:p>
          <a:pPr algn="ctr">
            <a:buFont typeface="Courier New" panose="02070309020205020404" pitchFamily="49" charset="0"/>
            <a:buNone/>
          </a:pPr>
          <a:r>
            <a:rPr lang="en-US" sz="4000" b="1" dirty="0"/>
            <a:t>$2.2</a:t>
          </a:r>
          <a:r>
            <a:rPr lang="en-US" sz="4000" dirty="0"/>
            <a:t> </a:t>
          </a:r>
          <a:r>
            <a:rPr lang="en-US" sz="4000" b="1" dirty="0"/>
            <a:t> M</a:t>
          </a:r>
        </a:p>
      </dgm:t>
    </dgm:pt>
    <dgm:pt modelId="{E82F90F1-0BEA-E948-A913-BC82AFE3C128}" type="parTrans" cxnId="{6E2C4A5B-5443-2240-A491-522D3621E763}">
      <dgm:prSet/>
      <dgm:spPr/>
      <dgm:t>
        <a:bodyPr/>
        <a:lstStyle/>
        <a:p>
          <a:endParaRPr lang="en-US"/>
        </a:p>
      </dgm:t>
    </dgm:pt>
    <dgm:pt modelId="{DA195617-BC04-E741-81AE-00522E9CAF99}" type="sibTrans" cxnId="{6E2C4A5B-5443-2240-A491-522D3621E763}">
      <dgm:prSet/>
      <dgm:spPr/>
      <dgm:t>
        <a:bodyPr/>
        <a:lstStyle/>
        <a:p>
          <a:endParaRPr lang="en-US"/>
        </a:p>
      </dgm:t>
    </dgm:pt>
    <dgm:pt modelId="{C83FDA2C-4207-4A48-842E-AE2F98B37402}">
      <dgm:prSet custT="1"/>
      <dgm:spPr/>
      <dgm:t>
        <a:bodyPr/>
        <a:lstStyle/>
        <a:p>
          <a:r>
            <a:rPr lang="en-US" sz="4000" dirty="0"/>
            <a:t>2018</a:t>
          </a:r>
        </a:p>
        <a:p>
          <a:r>
            <a:rPr lang="en-US" sz="4000" b="1" dirty="0"/>
            <a:t>$1.2 M</a:t>
          </a:r>
        </a:p>
      </dgm:t>
    </dgm:pt>
    <dgm:pt modelId="{B4B5F5D5-CDFB-E542-AC82-B2CB9E6AF9B0}" type="parTrans" cxnId="{5E4F5CF4-475B-6F43-914D-BBBCBCB2E358}">
      <dgm:prSet/>
      <dgm:spPr/>
      <dgm:t>
        <a:bodyPr/>
        <a:lstStyle/>
        <a:p>
          <a:endParaRPr lang="en-US"/>
        </a:p>
      </dgm:t>
    </dgm:pt>
    <dgm:pt modelId="{7BE6B889-5AA5-6C4E-8931-93A65AAE6D48}" type="sibTrans" cxnId="{5E4F5CF4-475B-6F43-914D-BBBCBCB2E358}">
      <dgm:prSet/>
      <dgm:spPr/>
      <dgm:t>
        <a:bodyPr/>
        <a:lstStyle/>
        <a:p>
          <a:endParaRPr lang="en-US"/>
        </a:p>
      </dgm:t>
    </dgm:pt>
    <dgm:pt modelId="{0E60BA8A-7643-5342-8F27-E6FF49C430B9}">
      <dgm:prSet custT="1"/>
      <dgm:spPr/>
      <dgm:t>
        <a:bodyPr/>
        <a:lstStyle/>
        <a:p>
          <a:r>
            <a:rPr lang="en-US" sz="4000" dirty="0"/>
            <a:t>2019</a:t>
          </a:r>
        </a:p>
        <a:p>
          <a:r>
            <a:rPr lang="en-US" sz="4000" b="1" dirty="0"/>
            <a:t>$1.7 M</a:t>
          </a:r>
        </a:p>
      </dgm:t>
    </dgm:pt>
    <dgm:pt modelId="{C93A809A-70F4-4347-B696-EB9751486B24}" type="parTrans" cxnId="{425C7D09-AE87-034F-B2D9-FF2B53727BE0}">
      <dgm:prSet/>
      <dgm:spPr/>
      <dgm:t>
        <a:bodyPr/>
        <a:lstStyle/>
        <a:p>
          <a:endParaRPr lang="en-US"/>
        </a:p>
      </dgm:t>
    </dgm:pt>
    <dgm:pt modelId="{697F3E5C-72B0-424E-B9C6-3F3BADB9197A}" type="sibTrans" cxnId="{425C7D09-AE87-034F-B2D9-FF2B53727BE0}">
      <dgm:prSet/>
      <dgm:spPr/>
      <dgm:t>
        <a:bodyPr/>
        <a:lstStyle/>
        <a:p>
          <a:endParaRPr lang="en-US"/>
        </a:p>
      </dgm:t>
    </dgm:pt>
    <dgm:pt modelId="{3859BEA9-7A0B-E245-971E-5A8B4E096DDC}">
      <dgm:prSet custT="1"/>
      <dgm:spPr/>
      <dgm:t>
        <a:bodyPr/>
        <a:lstStyle/>
        <a:p>
          <a:r>
            <a:rPr lang="en-US" sz="4000" dirty="0"/>
            <a:t>2020</a:t>
          </a:r>
        </a:p>
        <a:p>
          <a:r>
            <a:rPr lang="en-US" sz="4000" b="1" dirty="0"/>
            <a:t>$1.6 M</a:t>
          </a:r>
          <a:endParaRPr lang="en-US" sz="4000" dirty="0"/>
        </a:p>
      </dgm:t>
    </dgm:pt>
    <dgm:pt modelId="{CEE4B002-3B2A-A54C-8ADF-06071C0B5E98}" type="parTrans" cxnId="{853C7DFC-7159-524B-869E-D822324D3447}">
      <dgm:prSet/>
      <dgm:spPr/>
      <dgm:t>
        <a:bodyPr/>
        <a:lstStyle/>
        <a:p>
          <a:endParaRPr lang="en-US"/>
        </a:p>
      </dgm:t>
    </dgm:pt>
    <dgm:pt modelId="{6575E755-A50B-4C41-9416-D06AA4A02321}" type="sibTrans" cxnId="{853C7DFC-7159-524B-869E-D822324D3447}">
      <dgm:prSet/>
      <dgm:spPr/>
      <dgm:t>
        <a:bodyPr/>
        <a:lstStyle/>
        <a:p>
          <a:endParaRPr lang="en-US"/>
        </a:p>
      </dgm:t>
    </dgm:pt>
    <dgm:pt modelId="{562AE711-88E9-CD42-8BA6-DA886F37F637}" type="pres">
      <dgm:prSet presAssocID="{A35B6E13-0282-414D-BA3B-09F4F30FC5C3}" presName="composite" presStyleCnt="0">
        <dgm:presLayoutVars>
          <dgm:chMax val="1"/>
          <dgm:dir/>
          <dgm:resizeHandles val="exact"/>
        </dgm:presLayoutVars>
      </dgm:prSet>
      <dgm:spPr/>
    </dgm:pt>
    <dgm:pt modelId="{C880F5E8-951D-2B4C-AA3D-B00CBF8B2278}" type="pres">
      <dgm:prSet presAssocID="{503C31DD-7AD5-2242-9E9C-93AB42F06A87}" presName="roof" presStyleLbl="dkBgShp" presStyleIdx="0" presStyleCnt="2" custLinFactNeighborX="0" custLinFactNeighborY="-28790"/>
      <dgm:spPr/>
    </dgm:pt>
    <dgm:pt modelId="{933501AA-CF32-9E4C-9651-BA85B79FA118}" type="pres">
      <dgm:prSet presAssocID="{503C31DD-7AD5-2242-9E9C-93AB42F06A87}" presName="pillars" presStyleCnt="0"/>
      <dgm:spPr/>
    </dgm:pt>
    <dgm:pt modelId="{2EACABEA-1BE5-8F4A-8474-84AC7C971E92}" type="pres">
      <dgm:prSet presAssocID="{503C31DD-7AD5-2242-9E9C-93AB42F06A87}" presName="pillar1" presStyleLbl="node1" presStyleIdx="0" presStyleCnt="4">
        <dgm:presLayoutVars>
          <dgm:bulletEnabled val="1"/>
        </dgm:presLayoutVars>
      </dgm:prSet>
      <dgm:spPr/>
    </dgm:pt>
    <dgm:pt modelId="{95881B11-401B-0D4D-8CB8-1AE968A50D35}" type="pres">
      <dgm:prSet presAssocID="{C83FDA2C-4207-4A48-842E-AE2F98B37402}" presName="pillarX" presStyleLbl="node1" presStyleIdx="1" presStyleCnt="4">
        <dgm:presLayoutVars>
          <dgm:bulletEnabled val="1"/>
        </dgm:presLayoutVars>
      </dgm:prSet>
      <dgm:spPr/>
    </dgm:pt>
    <dgm:pt modelId="{B5557888-BBBD-804A-A7B0-F02B64353F95}" type="pres">
      <dgm:prSet presAssocID="{0E60BA8A-7643-5342-8F27-E6FF49C430B9}" presName="pillarX" presStyleLbl="node1" presStyleIdx="2" presStyleCnt="4">
        <dgm:presLayoutVars>
          <dgm:bulletEnabled val="1"/>
        </dgm:presLayoutVars>
      </dgm:prSet>
      <dgm:spPr/>
    </dgm:pt>
    <dgm:pt modelId="{EF8FA760-36A0-C945-A43D-BDB80D205C27}" type="pres">
      <dgm:prSet presAssocID="{3859BEA9-7A0B-E245-971E-5A8B4E096DDC}" presName="pillarX" presStyleLbl="node1" presStyleIdx="3" presStyleCnt="4">
        <dgm:presLayoutVars>
          <dgm:bulletEnabled val="1"/>
        </dgm:presLayoutVars>
      </dgm:prSet>
      <dgm:spPr/>
    </dgm:pt>
    <dgm:pt modelId="{E4DA1E9B-FB44-654A-BC62-65A43632AA24}" type="pres">
      <dgm:prSet presAssocID="{503C31DD-7AD5-2242-9E9C-93AB42F06A87}" presName="base" presStyleLbl="dkBgShp" presStyleIdx="1" presStyleCnt="2" custLinFactY="56662" custLinFactNeighborX="0" custLinFactNeighborY="100000"/>
      <dgm:spPr/>
    </dgm:pt>
  </dgm:ptLst>
  <dgm:cxnLst>
    <dgm:cxn modelId="{425C7D09-AE87-034F-B2D9-FF2B53727BE0}" srcId="{503C31DD-7AD5-2242-9E9C-93AB42F06A87}" destId="{0E60BA8A-7643-5342-8F27-E6FF49C430B9}" srcOrd="2" destOrd="0" parTransId="{C93A809A-70F4-4347-B696-EB9751486B24}" sibTransId="{697F3E5C-72B0-424E-B9C6-3F3BADB9197A}"/>
    <dgm:cxn modelId="{C7EA602F-A09F-6E44-A3B5-049BB93FD91E}" type="presOf" srcId="{C83FDA2C-4207-4A48-842E-AE2F98B37402}" destId="{95881B11-401B-0D4D-8CB8-1AE968A50D35}" srcOrd="0" destOrd="0" presId="urn:microsoft.com/office/officeart/2005/8/layout/hList3"/>
    <dgm:cxn modelId="{EA4CF947-638B-F540-A268-F8217C11C0FF}" type="presOf" srcId="{1095F4E2-49FF-0B4A-A7BF-F35D5453F1DD}" destId="{2EACABEA-1BE5-8F4A-8474-84AC7C971E92}" srcOrd="0" destOrd="0" presId="urn:microsoft.com/office/officeart/2005/8/layout/hList3"/>
    <dgm:cxn modelId="{6E2C4A5B-5443-2240-A491-522D3621E763}" srcId="{503C31DD-7AD5-2242-9E9C-93AB42F06A87}" destId="{1095F4E2-49FF-0B4A-A7BF-F35D5453F1DD}" srcOrd="0" destOrd="0" parTransId="{E82F90F1-0BEA-E948-A913-BC82AFE3C128}" sibTransId="{DA195617-BC04-E741-81AE-00522E9CAF99}"/>
    <dgm:cxn modelId="{334DAF60-0CE5-0A41-AC0F-562C631E71EF}" type="presOf" srcId="{0E60BA8A-7643-5342-8F27-E6FF49C430B9}" destId="{B5557888-BBBD-804A-A7B0-F02B64353F95}" srcOrd="0" destOrd="0" presId="urn:microsoft.com/office/officeart/2005/8/layout/hList3"/>
    <dgm:cxn modelId="{594DFC66-5C04-CD45-9801-8041B6D966EE}" type="presOf" srcId="{A35B6E13-0282-414D-BA3B-09F4F30FC5C3}" destId="{562AE711-88E9-CD42-8BA6-DA886F37F637}" srcOrd="0" destOrd="0" presId="urn:microsoft.com/office/officeart/2005/8/layout/hList3"/>
    <dgm:cxn modelId="{B2C86B6B-C00C-8B45-9182-0BB7FA044ACD}" srcId="{A35B6E13-0282-414D-BA3B-09F4F30FC5C3}" destId="{503C31DD-7AD5-2242-9E9C-93AB42F06A87}" srcOrd="0" destOrd="0" parTransId="{38274A3A-DC79-A142-8953-4C38B8D30E1D}" sibTransId="{C47559BB-C136-544E-AAB6-6E1013A67E1A}"/>
    <dgm:cxn modelId="{E31A5882-86AC-9343-AB40-19EE2B9EC55E}" type="presOf" srcId="{3859BEA9-7A0B-E245-971E-5A8B4E096DDC}" destId="{EF8FA760-36A0-C945-A43D-BDB80D205C27}" srcOrd="0" destOrd="0" presId="urn:microsoft.com/office/officeart/2005/8/layout/hList3"/>
    <dgm:cxn modelId="{AA01FCA9-CD2D-9C42-9B65-2FF216F04284}" type="presOf" srcId="{503C31DD-7AD5-2242-9E9C-93AB42F06A87}" destId="{C880F5E8-951D-2B4C-AA3D-B00CBF8B2278}" srcOrd="0" destOrd="0" presId="urn:microsoft.com/office/officeart/2005/8/layout/hList3"/>
    <dgm:cxn modelId="{5E4F5CF4-475B-6F43-914D-BBBCBCB2E358}" srcId="{503C31DD-7AD5-2242-9E9C-93AB42F06A87}" destId="{C83FDA2C-4207-4A48-842E-AE2F98B37402}" srcOrd="1" destOrd="0" parTransId="{B4B5F5D5-CDFB-E542-AC82-B2CB9E6AF9B0}" sibTransId="{7BE6B889-5AA5-6C4E-8931-93A65AAE6D48}"/>
    <dgm:cxn modelId="{853C7DFC-7159-524B-869E-D822324D3447}" srcId="{503C31DD-7AD5-2242-9E9C-93AB42F06A87}" destId="{3859BEA9-7A0B-E245-971E-5A8B4E096DDC}" srcOrd="3" destOrd="0" parTransId="{CEE4B002-3B2A-A54C-8ADF-06071C0B5E98}" sibTransId="{6575E755-A50B-4C41-9416-D06AA4A02321}"/>
    <dgm:cxn modelId="{AA474A92-C219-F049-8F9B-8E9FE243881C}" type="presParOf" srcId="{562AE711-88E9-CD42-8BA6-DA886F37F637}" destId="{C880F5E8-951D-2B4C-AA3D-B00CBF8B2278}" srcOrd="0" destOrd="0" presId="urn:microsoft.com/office/officeart/2005/8/layout/hList3"/>
    <dgm:cxn modelId="{ED1454AE-8BA3-8A41-A256-EE1FF91BE678}" type="presParOf" srcId="{562AE711-88E9-CD42-8BA6-DA886F37F637}" destId="{933501AA-CF32-9E4C-9651-BA85B79FA118}" srcOrd="1" destOrd="0" presId="urn:microsoft.com/office/officeart/2005/8/layout/hList3"/>
    <dgm:cxn modelId="{0542C1C0-0D06-4C4C-BBF2-29213FED3056}" type="presParOf" srcId="{933501AA-CF32-9E4C-9651-BA85B79FA118}" destId="{2EACABEA-1BE5-8F4A-8474-84AC7C971E92}" srcOrd="0" destOrd="0" presId="urn:microsoft.com/office/officeart/2005/8/layout/hList3"/>
    <dgm:cxn modelId="{2345AAF5-04BD-3D4B-9A9D-BECD47428933}" type="presParOf" srcId="{933501AA-CF32-9E4C-9651-BA85B79FA118}" destId="{95881B11-401B-0D4D-8CB8-1AE968A50D35}" srcOrd="1" destOrd="0" presId="urn:microsoft.com/office/officeart/2005/8/layout/hList3"/>
    <dgm:cxn modelId="{1BC06CA1-7030-4742-BE2C-471FB3F5102E}" type="presParOf" srcId="{933501AA-CF32-9E4C-9651-BA85B79FA118}" destId="{B5557888-BBBD-804A-A7B0-F02B64353F95}" srcOrd="2" destOrd="0" presId="urn:microsoft.com/office/officeart/2005/8/layout/hList3"/>
    <dgm:cxn modelId="{CFE8E98C-0442-DB46-AF71-3DF1D448C61A}" type="presParOf" srcId="{933501AA-CF32-9E4C-9651-BA85B79FA118}" destId="{EF8FA760-36A0-C945-A43D-BDB80D205C27}" srcOrd="3" destOrd="0" presId="urn:microsoft.com/office/officeart/2005/8/layout/hList3"/>
    <dgm:cxn modelId="{9BC91628-4BA1-C143-A815-456110C49003}" type="presParOf" srcId="{562AE711-88E9-CD42-8BA6-DA886F37F637}" destId="{E4DA1E9B-FB44-654A-BC62-65A43632AA2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5B6E13-0282-414D-BA3B-09F4F30FC5C3}" type="doc">
      <dgm:prSet loTypeId="urn:microsoft.com/office/officeart/2005/8/layout/hList3" loCatId="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03C31DD-7AD5-2242-9E9C-93AB42F06A87}">
      <dgm:prSet phldrT="[Text]" custT="1"/>
      <dgm:spPr/>
      <dgm:t>
        <a:bodyPr/>
        <a:lstStyle/>
        <a:p>
          <a:pPr>
            <a:buFont typeface="Symbol" pitchFamily="2" charset="2"/>
            <a:buChar char=""/>
          </a:pPr>
          <a:r>
            <a:rPr lang="en-US" sz="3200" b="0" i="0" baseline="0" dirty="0">
              <a:solidFill>
                <a:schemeClr val="bg1"/>
              </a:solidFill>
            </a:rPr>
            <a:t>Domestic Income Taxes Paid </a:t>
          </a:r>
          <a:r>
            <a:rPr lang="en-US" sz="3200" i="0" dirty="0">
              <a:solidFill>
                <a:schemeClr val="bg1"/>
              </a:solidFill>
            </a:rPr>
            <a:t>(2017-2020) = </a:t>
          </a:r>
          <a:r>
            <a:rPr lang="en-US" sz="3200" b="1" dirty="0">
              <a:solidFill>
                <a:schemeClr val="bg1"/>
              </a:solidFill>
            </a:rPr>
            <a:t>$69.2 M</a:t>
          </a:r>
        </a:p>
        <a:p>
          <a:pPr>
            <a:buFont typeface="Symbol" pitchFamily="2" charset="2"/>
            <a:buChar char=""/>
          </a:pPr>
          <a:r>
            <a:rPr lang="en-US" sz="2800" dirty="0">
              <a:solidFill>
                <a:schemeClr val="bg1"/>
              </a:solidFill>
            </a:rPr>
            <a:t>Annual Average = </a:t>
          </a:r>
          <a:r>
            <a:rPr lang="en-US" sz="2800" b="1" dirty="0">
              <a:solidFill>
                <a:schemeClr val="bg1"/>
              </a:solidFill>
            </a:rPr>
            <a:t>$17.3 M</a:t>
          </a:r>
          <a:endParaRPr lang="en-US" sz="2800" dirty="0">
            <a:solidFill>
              <a:schemeClr val="bg1"/>
            </a:solidFill>
          </a:endParaRPr>
        </a:p>
      </dgm:t>
    </dgm:pt>
    <dgm:pt modelId="{38274A3A-DC79-A142-8953-4C38B8D30E1D}" type="parTrans" cxnId="{B2C86B6B-C00C-8B45-9182-0BB7FA044ACD}">
      <dgm:prSet/>
      <dgm:spPr/>
      <dgm:t>
        <a:bodyPr/>
        <a:lstStyle/>
        <a:p>
          <a:endParaRPr lang="en-US"/>
        </a:p>
      </dgm:t>
    </dgm:pt>
    <dgm:pt modelId="{C47559BB-C136-544E-AAB6-6E1013A67E1A}" type="sibTrans" cxnId="{B2C86B6B-C00C-8B45-9182-0BB7FA044ACD}">
      <dgm:prSet/>
      <dgm:spPr/>
      <dgm:t>
        <a:bodyPr/>
        <a:lstStyle/>
        <a:p>
          <a:endParaRPr lang="en-US"/>
        </a:p>
      </dgm:t>
    </dgm:pt>
    <dgm:pt modelId="{1095F4E2-49FF-0B4A-A7BF-F35D5453F1DD}">
      <dgm:prSet phldrT="[Text]" custT="1"/>
      <dgm:spPr/>
      <dgm:t>
        <a:bodyPr/>
        <a:lstStyle/>
        <a:p>
          <a:pPr algn="ctr">
            <a:buFont typeface="Courier New" panose="02070309020205020404" pitchFamily="49" charset="0"/>
            <a:buNone/>
          </a:pPr>
          <a:r>
            <a:rPr lang="en-US" sz="4000" b="0" dirty="0"/>
            <a:t>2017</a:t>
          </a:r>
        </a:p>
        <a:p>
          <a:pPr algn="ctr">
            <a:buFont typeface="Courier New" panose="02070309020205020404" pitchFamily="49" charset="0"/>
            <a:buNone/>
          </a:pPr>
          <a:r>
            <a:rPr lang="en-US" sz="4000" b="1" dirty="0"/>
            <a:t>$18 M</a:t>
          </a:r>
        </a:p>
      </dgm:t>
    </dgm:pt>
    <dgm:pt modelId="{E82F90F1-0BEA-E948-A913-BC82AFE3C128}" type="parTrans" cxnId="{6E2C4A5B-5443-2240-A491-522D3621E763}">
      <dgm:prSet/>
      <dgm:spPr/>
      <dgm:t>
        <a:bodyPr/>
        <a:lstStyle/>
        <a:p>
          <a:endParaRPr lang="en-US"/>
        </a:p>
      </dgm:t>
    </dgm:pt>
    <dgm:pt modelId="{DA195617-BC04-E741-81AE-00522E9CAF99}" type="sibTrans" cxnId="{6E2C4A5B-5443-2240-A491-522D3621E763}">
      <dgm:prSet/>
      <dgm:spPr/>
      <dgm:t>
        <a:bodyPr/>
        <a:lstStyle/>
        <a:p>
          <a:endParaRPr lang="en-US"/>
        </a:p>
      </dgm:t>
    </dgm:pt>
    <dgm:pt modelId="{C83FDA2C-4207-4A48-842E-AE2F98B37402}">
      <dgm:prSet custT="1"/>
      <dgm:spPr/>
      <dgm:t>
        <a:bodyPr/>
        <a:lstStyle/>
        <a:p>
          <a:r>
            <a:rPr lang="en-US" sz="4000" dirty="0"/>
            <a:t>2018</a:t>
          </a:r>
        </a:p>
        <a:p>
          <a:r>
            <a:rPr lang="en-US" sz="4000" b="1" dirty="0"/>
            <a:t>$14.1 M</a:t>
          </a:r>
        </a:p>
      </dgm:t>
    </dgm:pt>
    <dgm:pt modelId="{B4B5F5D5-CDFB-E542-AC82-B2CB9E6AF9B0}" type="parTrans" cxnId="{5E4F5CF4-475B-6F43-914D-BBBCBCB2E358}">
      <dgm:prSet/>
      <dgm:spPr/>
      <dgm:t>
        <a:bodyPr/>
        <a:lstStyle/>
        <a:p>
          <a:endParaRPr lang="en-US"/>
        </a:p>
      </dgm:t>
    </dgm:pt>
    <dgm:pt modelId="{7BE6B889-5AA5-6C4E-8931-93A65AAE6D48}" type="sibTrans" cxnId="{5E4F5CF4-475B-6F43-914D-BBBCBCB2E358}">
      <dgm:prSet/>
      <dgm:spPr/>
      <dgm:t>
        <a:bodyPr/>
        <a:lstStyle/>
        <a:p>
          <a:endParaRPr lang="en-US"/>
        </a:p>
      </dgm:t>
    </dgm:pt>
    <dgm:pt modelId="{0E60BA8A-7643-5342-8F27-E6FF49C430B9}">
      <dgm:prSet custT="1"/>
      <dgm:spPr/>
      <dgm:t>
        <a:bodyPr/>
        <a:lstStyle/>
        <a:p>
          <a:r>
            <a:rPr lang="en-US" sz="4000" dirty="0"/>
            <a:t>2019</a:t>
          </a:r>
        </a:p>
        <a:p>
          <a:r>
            <a:rPr lang="en-US" sz="4000" b="1" dirty="0"/>
            <a:t>$16.7 M</a:t>
          </a:r>
        </a:p>
      </dgm:t>
    </dgm:pt>
    <dgm:pt modelId="{C93A809A-70F4-4347-B696-EB9751486B24}" type="parTrans" cxnId="{425C7D09-AE87-034F-B2D9-FF2B53727BE0}">
      <dgm:prSet/>
      <dgm:spPr/>
      <dgm:t>
        <a:bodyPr/>
        <a:lstStyle/>
        <a:p>
          <a:endParaRPr lang="en-US"/>
        </a:p>
      </dgm:t>
    </dgm:pt>
    <dgm:pt modelId="{697F3E5C-72B0-424E-B9C6-3F3BADB9197A}" type="sibTrans" cxnId="{425C7D09-AE87-034F-B2D9-FF2B53727BE0}">
      <dgm:prSet/>
      <dgm:spPr/>
      <dgm:t>
        <a:bodyPr/>
        <a:lstStyle/>
        <a:p>
          <a:endParaRPr lang="en-US"/>
        </a:p>
      </dgm:t>
    </dgm:pt>
    <dgm:pt modelId="{3859BEA9-7A0B-E245-971E-5A8B4E096DDC}">
      <dgm:prSet custT="1"/>
      <dgm:spPr/>
      <dgm:t>
        <a:bodyPr/>
        <a:lstStyle/>
        <a:p>
          <a:r>
            <a:rPr lang="en-US" sz="4000" dirty="0"/>
            <a:t>2020</a:t>
          </a:r>
        </a:p>
        <a:p>
          <a:r>
            <a:rPr lang="en-US" sz="4000" b="1" dirty="0"/>
            <a:t>$20.5 M</a:t>
          </a:r>
          <a:endParaRPr lang="en-US" sz="4000" dirty="0"/>
        </a:p>
      </dgm:t>
    </dgm:pt>
    <dgm:pt modelId="{CEE4B002-3B2A-A54C-8ADF-06071C0B5E98}" type="parTrans" cxnId="{853C7DFC-7159-524B-869E-D822324D3447}">
      <dgm:prSet/>
      <dgm:spPr/>
      <dgm:t>
        <a:bodyPr/>
        <a:lstStyle/>
        <a:p>
          <a:endParaRPr lang="en-US"/>
        </a:p>
      </dgm:t>
    </dgm:pt>
    <dgm:pt modelId="{6575E755-A50B-4C41-9416-D06AA4A02321}" type="sibTrans" cxnId="{853C7DFC-7159-524B-869E-D822324D3447}">
      <dgm:prSet/>
      <dgm:spPr/>
      <dgm:t>
        <a:bodyPr/>
        <a:lstStyle/>
        <a:p>
          <a:endParaRPr lang="en-US"/>
        </a:p>
      </dgm:t>
    </dgm:pt>
    <dgm:pt modelId="{562AE711-88E9-CD42-8BA6-DA886F37F637}" type="pres">
      <dgm:prSet presAssocID="{A35B6E13-0282-414D-BA3B-09F4F30FC5C3}" presName="composite" presStyleCnt="0">
        <dgm:presLayoutVars>
          <dgm:chMax val="1"/>
          <dgm:dir/>
          <dgm:resizeHandles val="exact"/>
        </dgm:presLayoutVars>
      </dgm:prSet>
      <dgm:spPr/>
    </dgm:pt>
    <dgm:pt modelId="{C880F5E8-951D-2B4C-AA3D-B00CBF8B2278}" type="pres">
      <dgm:prSet presAssocID="{503C31DD-7AD5-2242-9E9C-93AB42F06A87}" presName="roof" presStyleLbl="dkBgShp" presStyleIdx="0" presStyleCnt="2" custLinFactNeighborX="0" custLinFactNeighborY="-28790"/>
      <dgm:spPr/>
    </dgm:pt>
    <dgm:pt modelId="{933501AA-CF32-9E4C-9651-BA85B79FA118}" type="pres">
      <dgm:prSet presAssocID="{503C31DD-7AD5-2242-9E9C-93AB42F06A87}" presName="pillars" presStyleCnt="0"/>
      <dgm:spPr/>
    </dgm:pt>
    <dgm:pt modelId="{2EACABEA-1BE5-8F4A-8474-84AC7C971E92}" type="pres">
      <dgm:prSet presAssocID="{503C31DD-7AD5-2242-9E9C-93AB42F06A87}" presName="pillar1" presStyleLbl="node1" presStyleIdx="0" presStyleCnt="4">
        <dgm:presLayoutVars>
          <dgm:bulletEnabled val="1"/>
        </dgm:presLayoutVars>
      </dgm:prSet>
      <dgm:spPr/>
    </dgm:pt>
    <dgm:pt modelId="{E347D8C2-5317-054A-93E9-2969365A615E}" type="pres">
      <dgm:prSet presAssocID="{C83FDA2C-4207-4A48-842E-AE2F98B37402}" presName="pillarX" presStyleLbl="node1" presStyleIdx="1" presStyleCnt="4">
        <dgm:presLayoutVars>
          <dgm:bulletEnabled val="1"/>
        </dgm:presLayoutVars>
      </dgm:prSet>
      <dgm:spPr/>
    </dgm:pt>
    <dgm:pt modelId="{B5557888-BBBD-804A-A7B0-F02B64353F95}" type="pres">
      <dgm:prSet presAssocID="{0E60BA8A-7643-5342-8F27-E6FF49C430B9}" presName="pillarX" presStyleLbl="node1" presStyleIdx="2" presStyleCnt="4">
        <dgm:presLayoutVars>
          <dgm:bulletEnabled val="1"/>
        </dgm:presLayoutVars>
      </dgm:prSet>
      <dgm:spPr/>
    </dgm:pt>
    <dgm:pt modelId="{EF8FA760-36A0-C945-A43D-BDB80D205C27}" type="pres">
      <dgm:prSet presAssocID="{3859BEA9-7A0B-E245-971E-5A8B4E096DDC}" presName="pillarX" presStyleLbl="node1" presStyleIdx="3" presStyleCnt="4">
        <dgm:presLayoutVars>
          <dgm:bulletEnabled val="1"/>
        </dgm:presLayoutVars>
      </dgm:prSet>
      <dgm:spPr/>
    </dgm:pt>
    <dgm:pt modelId="{E4DA1E9B-FB44-654A-BC62-65A43632AA24}" type="pres">
      <dgm:prSet presAssocID="{503C31DD-7AD5-2242-9E9C-93AB42F06A87}" presName="base" presStyleLbl="dkBgShp" presStyleIdx="1" presStyleCnt="2" custLinFactY="56662" custLinFactNeighborX="0" custLinFactNeighborY="100000"/>
      <dgm:spPr/>
    </dgm:pt>
  </dgm:ptLst>
  <dgm:cxnLst>
    <dgm:cxn modelId="{425C7D09-AE87-034F-B2D9-FF2B53727BE0}" srcId="{503C31DD-7AD5-2242-9E9C-93AB42F06A87}" destId="{0E60BA8A-7643-5342-8F27-E6FF49C430B9}" srcOrd="2" destOrd="0" parTransId="{C93A809A-70F4-4347-B696-EB9751486B24}" sibTransId="{697F3E5C-72B0-424E-B9C6-3F3BADB9197A}"/>
    <dgm:cxn modelId="{78B4FB0E-9C0E-4B49-AB0A-5F455171842A}" type="presOf" srcId="{3859BEA9-7A0B-E245-971E-5A8B4E096DDC}" destId="{EF8FA760-36A0-C945-A43D-BDB80D205C27}" srcOrd="0" destOrd="0" presId="urn:microsoft.com/office/officeart/2005/8/layout/hList3"/>
    <dgm:cxn modelId="{75DB791A-C7A9-D645-BA2A-9C62DCA337C4}" type="presOf" srcId="{503C31DD-7AD5-2242-9E9C-93AB42F06A87}" destId="{C880F5E8-951D-2B4C-AA3D-B00CBF8B2278}" srcOrd="0" destOrd="0" presId="urn:microsoft.com/office/officeart/2005/8/layout/hList3"/>
    <dgm:cxn modelId="{6E2C4A5B-5443-2240-A491-522D3621E763}" srcId="{503C31DD-7AD5-2242-9E9C-93AB42F06A87}" destId="{1095F4E2-49FF-0B4A-A7BF-F35D5453F1DD}" srcOrd="0" destOrd="0" parTransId="{E82F90F1-0BEA-E948-A913-BC82AFE3C128}" sibTransId="{DA195617-BC04-E741-81AE-00522E9CAF99}"/>
    <dgm:cxn modelId="{594DFC66-5C04-CD45-9801-8041B6D966EE}" type="presOf" srcId="{A35B6E13-0282-414D-BA3B-09F4F30FC5C3}" destId="{562AE711-88E9-CD42-8BA6-DA886F37F637}" srcOrd="0" destOrd="0" presId="urn:microsoft.com/office/officeart/2005/8/layout/hList3"/>
    <dgm:cxn modelId="{B2C86B6B-C00C-8B45-9182-0BB7FA044ACD}" srcId="{A35B6E13-0282-414D-BA3B-09F4F30FC5C3}" destId="{503C31DD-7AD5-2242-9E9C-93AB42F06A87}" srcOrd="0" destOrd="0" parTransId="{38274A3A-DC79-A142-8953-4C38B8D30E1D}" sibTransId="{C47559BB-C136-544E-AAB6-6E1013A67E1A}"/>
    <dgm:cxn modelId="{F688956F-FAEB-D747-8970-2A7A0056CC57}" type="presOf" srcId="{0E60BA8A-7643-5342-8F27-E6FF49C430B9}" destId="{B5557888-BBBD-804A-A7B0-F02B64353F95}" srcOrd="0" destOrd="0" presId="urn:microsoft.com/office/officeart/2005/8/layout/hList3"/>
    <dgm:cxn modelId="{E1B6548A-F895-F749-B730-9353E8BF21EE}" type="presOf" srcId="{C83FDA2C-4207-4A48-842E-AE2F98B37402}" destId="{E347D8C2-5317-054A-93E9-2969365A615E}" srcOrd="0" destOrd="0" presId="urn:microsoft.com/office/officeart/2005/8/layout/hList3"/>
    <dgm:cxn modelId="{1220D5A7-5902-1D4F-B01B-0C7908E17D79}" type="presOf" srcId="{1095F4E2-49FF-0B4A-A7BF-F35D5453F1DD}" destId="{2EACABEA-1BE5-8F4A-8474-84AC7C971E92}" srcOrd="0" destOrd="0" presId="urn:microsoft.com/office/officeart/2005/8/layout/hList3"/>
    <dgm:cxn modelId="{5E4F5CF4-475B-6F43-914D-BBBCBCB2E358}" srcId="{503C31DD-7AD5-2242-9E9C-93AB42F06A87}" destId="{C83FDA2C-4207-4A48-842E-AE2F98B37402}" srcOrd="1" destOrd="0" parTransId="{B4B5F5D5-CDFB-E542-AC82-B2CB9E6AF9B0}" sibTransId="{7BE6B889-5AA5-6C4E-8931-93A65AAE6D48}"/>
    <dgm:cxn modelId="{853C7DFC-7159-524B-869E-D822324D3447}" srcId="{503C31DD-7AD5-2242-9E9C-93AB42F06A87}" destId="{3859BEA9-7A0B-E245-971E-5A8B4E096DDC}" srcOrd="3" destOrd="0" parTransId="{CEE4B002-3B2A-A54C-8ADF-06071C0B5E98}" sibTransId="{6575E755-A50B-4C41-9416-D06AA4A02321}"/>
    <dgm:cxn modelId="{713490CA-253D-814D-B5C6-D3386169E013}" type="presParOf" srcId="{562AE711-88E9-CD42-8BA6-DA886F37F637}" destId="{C880F5E8-951D-2B4C-AA3D-B00CBF8B2278}" srcOrd="0" destOrd="0" presId="urn:microsoft.com/office/officeart/2005/8/layout/hList3"/>
    <dgm:cxn modelId="{B9B4D4D9-C780-6E45-A22F-F992F2A87FB9}" type="presParOf" srcId="{562AE711-88E9-CD42-8BA6-DA886F37F637}" destId="{933501AA-CF32-9E4C-9651-BA85B79FA118}" srcOrd="1" destOrd="0" presId="urn:microsoft.com/office/officeart/2005/8/layout/hList3"/>
    <dgm:cxn modelId="{D607CA92-2BBB-6645-AEDD-9FFF1D312D46}" type="presParOf" srcId="{933501AA-CF32-9E4C-9651-BA85B79FA118}" destId="{2EACABEA-1BE5-8F4A-8474-84AC7C971E92}" srcOrd="0" destOrd="0" presId="urn:microsoft.com/office/officeart/2005/8/layout/hList3"/>
    <dgm:cxn modelId="{091C8648-5EE0-8C42-8B6B-0AB9216F66B7}" type="presParOf" srcId="{933501AA-CF32-9E4C-9651-BA85B79FA118}" destId="{E347D8C2-5317-054A-93E9-2969365A615E}" srcOrd="1" destOrd="0" presId="urn:microsoft.com/office/officeart/2005/8/layout/hList3"/>
    <dgm:cxn modelId="{DA8E3805-2E9B-8142-AC66-0D16B51B606A}" type="presParOf" srcId="{933501AA-CF32-9E4C-9651-BA85B79FA118}" destId="{B5557888-BBBD-804A-A7B0-F02B64353F95}" srcOrd="2" destOrd="0" presId="urn:microsoft.com/office/officeart/2005/8/layout/hList3"/>
    <dgm:cxn modelId="{5F96923A-3F85-4546-AAAE-D84A652DA37F}" type="presParOf" srcId="{933501AA-CF32-9E4C-9651-BA85B79FA118}" destId="{EF8FA760-36A0-C945-A43D-BDB80D205C27}" srcOrd="3" destOrd="0" presId="urn:microsoft.com/office/officeart/2005/8/layout/hList3"/>
    <dgm:cxn modelId="{FE9109C3-C4FB-D544-BBE7-F09001CB4D45}" type="presParOf" srcId="{562AE711-88E9-CD42-8BA6-DA886F37F637}" destId="{E4DA1E9B-FB44-654A-BC62-65A43632AA2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5B6E13-0282-414D-BA3B-09F4F30FC5C3}" type="doc">
      <dgm:prSet loTypeId="urn:microsoft.com/office/officeart/2005/8/layout/hList3" loCatId="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03C31DD-7AD5-2242-9E9C-93AB42F06A87}">
      <dgm:prSet phldrT="[Text]" custT="1"/>
      <dgm:spPr/>
      <dgm:t>
        <a:bodyPr/>
        <a:lstStyle/>
        <a:p>
          <a:pPr>
            <a:buFont typeface="Symbol" pitchFamily="2" charset="2"/>
            <a:buChar char=""/>
          </a:pPr>
          <a:r>
            <a:rPr lang="en-US" sz="3200" i="0" dirty="0">
              <a:solidFill>
                <a:schemeClr val="bg1"/>
              </a:solidFill>
            </a:rPr>
            <a:t>Total Contributions (2017-2019) = </a:t>
          </a:r>
          <a:r>
            <a:rPr lang="en-US" sz="3200" b="1" dirty="0">
              <a:solidFill>
                <a:schemeClr val="bg1"/>
              </a:solidFill>
            </a:rPr>
            <a:t>$8.4 M*</a:t>
          </a:r>
          <a:endParaRPr lang="en-US" sz="3200" dirty="0">
            <a:solidFill>
              <a:schemeClr val="bg1"/>
            </a:solidFill>
          </a:endParaRPr>
        </a:p>
      </dgm:t>
    </dgm:pt>
    <dgm:pt modelId="{38274A3A-DC79-A142-8953-4C38B8D30E1D}" type="parTrans" cxnId="{B2C86B6B-C00C-8B45-9182-0BB7FA044ACD}">
      <dgm:prSet/>
      <dgm:spPr/>
      <dgm:t>
        <a:bodyPr/>
        <a:lstStyle/>
        <a:p>
          <a:endParaRPr lang="en-US"/>
        </a:p>
      </dgm:t>
    </dgm:pt>
    <dgm:pt modelId="{C47559BB-C136-544E-AAB6-6E1013A67E1A}" type="sibTrans" cxnId="{B2C86B6B-C00C-8B45-9182-0BB7FA044ACD}">
      <dgm:prSet/>
      <dgm:spPr/>
      <dgm:t>
        <a:bodyPr/>
        <a:lstStyle/>
        <a:p>
          <a:endParaRPr lang="en-US"/>
        </a:p>
      </dgm:t>
    </dgm:pt>
    <dgm:pt modelId="{60993333-EC5A-3C40-9FFF-9C702B26161D}">
      <dgm:prSet phldrT="[Text]" custT="1"/>
      <dgm:spPr/>
      <dgm:t>
        <a:bodyPr/>
        <a:lstStyle/>
        <a:p>
          <a:pPr>
            <a:buFont typeface="Courier New" panose="02070309020205020404" pitchFamily="49" charset="0"/>
            <a:buNone/>
          </a:pPr>
          <a:r>
            <a:rPr lang="en-US" sz="4800" b="0" dirty="0"/>
            <a:t>2017</a:t>
          </a:r>
        </a:p>
        <a:p>
          <a:pPr>
            <a:buFont typeface="Courier New" panose="02070309020205020404" pitchFamily="49" charset="0"/>
            <a:buNone/>
          </a:pPr>
          <a:r>
            <a:rPr lang="en-US" sz="4800" b="1" dirty="0"/>
            <a:t>$2.4 M</a:t>
          </a:r>
        </a:p>
      </dgm:t>
    </dgm:pt>
    <dgm:pt modelId="{2F74C273-A3BB-D84E-B198-A411E855A45D}" type="parTrans" cxnId="{FACC6BCB-B38D-A24E-AADC-B5A806F37FC7}">
      <dgm:prSet/>
      <dgm:spPr/>
      <dgm:t>
        <a:bodyPr/>
        <a:lstStyle/>
        <a:p>
          <a:endParaRPr lang="en-US"/>
        </a:p>
      </dgm:t>
    </dgm:pt>
    <dgm:pt modelId="{13D3FDC1-C4DC-2247-9288-7E9485E00944}" type="sibTrans" cxnId="{FACC6BCB-B38D-A24E-AADC-B5A806F37FC7}">
      <dgm:prSet/>
      <dgm:spPr/>
      <dgm:t>
        <a:bodyPr/>
        <a:lstStyle/>
        <a:p>
          <a:endParaRPr lang="en-US"/>
        </a:p>
      </dgm:t>
    </dgm:pt>
    <dgm:pt modelId="{84EB5ED8-22B6-B04E-813A-D2EE1001B6F7}">
      <dgm:prSet custT="1"/>
      <dgm:spPr/>
      <dgm:t>
        <a:bodyPr/>
        <a:lstStyle/>
        <a:p>
          <a:r>
            <a:rPr lang="en-US" sz="4800" dirty="0"/>
            <a:t>2018</a:t>
          </a:r>
        </a:p>
        <a:p>
          <a:r>
            <a:rPr lang="en-US" sz="4800" b="1" dirty="0"/>
            <a:t>$3.3 M</a:t>
          </a:r>
        </a:p>
      </dgm:t>
    </dgm:pt>
    <dgm:pt modelId="{BF7F76E4-B978-6F49-AF23-C67246E36C0B}" type="parTrans" cxnId="{AEA41A08-3FCF-864D-AEDD-81549EF3403D}">
      <dgm:prSet/>
      <dgm:spPr/>
      <dgm:t>
        <a:bodyPr/>
        <a:lstStyle/>
        <a:p>
          <a:endParaRPr lang="en-US"/>
        </a:p>
      </dgm:t>
    </dgm:pt>
    <dgm:pt modelId="{FE9A1066-9D95-5345-B505-2AC0C7FABBED}" type="sibTrans" cxnId="{AEA41A08-3FCF-864D-AEDD-81549EF3403D}">
      <dgm:prSet/>
      <dgm:spPr/>
      <dgm:t>
        <a:bodyPr/>
        <a:lstStyle/>
        <a:p>
          <a:endParaRPr lang="en-US"/>
        </a:p>
      </dgm:t>
    </dgm:pt>
    <dgm:pt modelId="{A291ED65-0EA3-DA44-BBFB-6AECC459299F}">
      <dgm:prSet custT="1"/>
      <dgm:spPr/>
      <dgm:t>
        <a:bodyPr/>
        <a:lstStyle/>
        <a:p>
          <a:r>
            <a:rPr lang="en-US" sz="4800" dirty="0"/>
            <a:t>2019</a:t>
          </a:r>
        </a:p>
        <a:p>
          <a:r>
            <a:rPr lang="en-US" sz="4800" b="1" dirty="0"/>
            <a:t>$2.8 M</a:t>
          </a:r>
        </a:p>
      </dgm:t>
    </dgm:pt>
    <dgm:pt modelId="{8F9CD48F-18A9-584E-9525-31C23A1155F0}" type="parTrans" cxnId="{4F6905C1-A8EE-5E47-A6AF-4C0968DE7759}">
      <dgm:prSet/>
      <dgm:spPr/>
      <dgm:t>
        <a:bodyPr/>
        <a:lstStyle/>
        <a:p>
          <a:endParaRPr lang="en-US"/>
        </a:p>
      </dgm:t>
    </dgm:pt>
    <dgm:pt modelId="{96D4EEAB-5B3D-7047-BC96-3941B9A1106C}" type="sibTrans" cxnId="{4F6905C1-A8EE-5E47-A6AF-4C0968DE7759}">
      <dgm:prSet/>
      <dgm:spPr/>
      <dgm:t>
        <a:bodyPr/>
        <a:lstStyle/>
        <a:p>
          <a:endParaRPr lang="en-US"/>
        </a:p>
      </dgm:t>
    </dgm:pt>
    <dgm:pt modelId="{562AE711-88E9-CD42-8BA6-DA886F37F637}" type="pres">
      <dgm:prSet presAssocID="{A35B6E13-0282-414D-BA3B-09F4F30FC5C3}" presName="composite" presStyleCnt="0">
        <dgm:presLayoutVars>
          <dgm:chMax val="1"/>
          <dgm:dir/>
          <dgm:resizeHandles val="exact"/>
        </dgm:presLayoutVars>
      </dgm:prSet>
      <dgm:spPr/>
    </dgm:pt>
    <dgm:pt modelId="{C880F5E8-951D-2B4C-AA3D-B00CBF8B2278}" type="pres">
      <dgm:prSet presAssocID="{503C31DD-7AD5-2242-9E9C-93AB42F06A87}" presName="roof" presStyleLbl="dkBgShp" presStyleIdx="0" presStyleCnt="2" custLinFactNeighborX="0" custLinFactNeighborY="-28790"/>
      <dgm:spPr/>
    </dgm:pt>
    <dgm:pt modelId="{933501AA-CF32-9E4C-9651-BA85B79FA118}" type="pres">
      <dgm:prSet presAssocID="{503C31DD-7AD5-2242-9E9C-93AB42F06A87}" presName="pillars" presStyleCnt="0"/>
      <dgm:spPr/>
    </dgm:pt>
    <dgm:pt modelId="{2EACABEA-1BE5-8F4A-8474-84AC7C971E92}" type="pres">
      <dgm:prSet presAssocID="{503C31DD-7AD5-2242-9E9C-93AB42F06A87}" presName="pillar1" presStyleLbl="node1" presStyleIdx="0" presStyleCnt="3">
        <dgm:presLayoutVars>
          <dgm:bulletEnabled val="1"/>
        </dgm:presLayoutVars>
      </dgm:prSet>
      <dgm:spPr/>
    </dgm:pt>
    <dgm:pt modelId="{E4D041F1-216E-3D4D-9B02-BC7D2FAC3B1F}" type="pres">
      <dgm:prSet presAssocID="{84EB5ED8-22B6-B04E-813A-D2EE1001B6F7}" presName="pillarX" presStyleLbl="node1" presStyleIdx="1" presStyleCnt="3">
        <dgm:presLayoutVars>
          <dgm:bulletEnabled val="1"/>
        </dgm:presLayoutVars>
      </dgm:prSet>
      <dgm:spPr/>
    </dgm:pt>
    <dgm:pt modelId="{7DE1F35B-9AB4-3048-8374-C0A381C1F59E}" type="pres">
      <dgm:prSet presAssocID="{A291ED65-0EA3-DA44-BBFB-6AECC459299F}" presName="pillarX" presStyleLbl="node1" presStyleIdx="2" presStyleCnt="3">
        <dgm:presLayoutVars>
          <dgm:bulletEnabled val="1"/>
        </dgm:presLayoutVars>
      </dgm:prSet>
      <dgm:spPr/>
    </dgm:pt>
    <dgm:pt modelId="{E4DA1E9B-FB44-654A-BC62-65A43632AA24}" type="pres">
      <dgm:prSet presAssocID="{503C31DD-7AD5-2242-9E9C-93AB42F06A87}" presName="base" presStyleLbl="dkBgShp" presStyleIdx="1" presStyleCnt="2" custLinFactY="56662" custLinFactNeighborX="0" custLinFactNeighborY="100000"/>
      <dgm:spPr/>
    </dgm:pt>
  </dgm:ptLst>
  <dgm:cxnLst>
    <dgm:cxn modelId="{AEA41A08-3FCF-864D-AEDD-81549EF3403D}" srcId="{503C31DD-7AD5-2242-9E9C-93AB42F06A87}" destId="{84EB5ED8-22B6-B04E-813A-D2EE1001B6F7}" srcOrd="1" destOrd="0" parTransId="{BF7F76E4-B978-6F49-AF23-C67246E36C0B}" sibTransId="{FE9A1066-9D95-5345-B505-2AC0C7FABBED}"/>
    <dgm:cxn modelId="{75DB791A-C7A9-D645-BA2A-9C62DCA337C4}" type="presOf" srcId="{503C31DD-7AD5-2242-9E9C-93AB42F06A87}" destId="{C880F5E8-951D-2B4C-AA3D-B00CBF8B2278}" srcOrd="0" destOrd="0" presId="urn:microsoft.com/office/officeart/2005/8/layout/hList3"/>
    <dgm:cxn modelId="{2D210749-EEE5-CF4E-AEB1-3BCDCBF447F3}" type="presOf" srcId="{A291ED65-0EA3-DA44-BBFB-6AECC459299F}" destId="{7DE1F35B-9AB4-3048-8374-C0A381C1F59E}" srcOrd="0" destOrd="0" presId="urn:microsoft.com/office/officeart/2005/8/layout/hList3"/>
    <dgm:cxn modelId="{594DFC66-5C04-CD45-9801-8041B6D966EE}" type="presOf" srcId="{A35B6E13-0282-414D-BA3B-09F4F30FC5C3}" destId="{562AE711-88E9-CD42-8BA6-DA886F37F637}" srcOrd="0" destOrd="0" presId="urn:microsoft.com/office/officeart/2005/8/layout/hList3"/>
    <dgm:cxn modelId="{B2C86B6B-C00C-8B45-9182-0BB7FA044ACD}" srcId="{A35B6E13-0282-414D-BA3B-09F4F30FC5C3}" destId="{503C31DD-7AD5-2242-9E9C-93AB42F06A87}" srcOrd="0" destOrd="0" parTransId="{38274A3A-DC79-A142-8953-4C38B8D30E1D}" sibTransId="{C47559BB-C136-544E-AAB6-6E1013A67E1A}"/>
    <dgm:cxn modelId="{70C7CA92-CA6F-264C-AA68-38378FE4E98F}" type="presOf" srcId="{60993333-EC5A-3C40-9FFF-9C702B26161D}" destId="{2EACABEA-1BE5-8F4A-8474-84AC7C971E92}" srcOrd="0" destOrd="0" presId="urn:microsoft.com/office/officeart/2005/8/layout/hList3"/>
    <dgm:cxn modelId="{6DABC6AA-FD56-6149-B707-CE4662DC3011}" type="presOf" srcId="{84EB5ED8-22B6-B04E-813A-D2EE1001B6F7}" destId="{E4D041F1-216E-3D4D-9B02-BC7D2FAC3B1F}" srcOrd="0" destOrd="0" presId="urn:microsoft.com/office/officeart/2005/8/layout/hList3"/>
    <dgm:cxn modelId="{4F6905C1-A8EE-5E47-A6AF-4C0968DE7759}" srcId="{503C31DD-7AD5-2242-9E9C-93AB42F06A87}" destId="{A291ED65-0EA3-DA44-BBFB-6AECC459299F}" srcOrd="2" destOrd="0" parTransId="{8F9CD48F-18A9-584E-9525-31C23A1155F0}" sibTransId="{96D4EEAB-5B3D-7047-BC96-3941B9A1106C}"/>
    <dgm:cxn modelId="{FACC6BCB-B38D-A24E-AADC-B5A806F37FC7}" srcId="{503C31DD-7AD5-2242-9E9C-93AB42F06A87}" destId="{60993333-EC5A-3C40-9FFF-9C702B26161D}" srcOrd="0" destOrd="0" parTransId="{2F74C273-A3BB-D84E-B198-A411E855A45D}" sibTransId="{13D3FDC1-C4DC-2247-9288-7E9485E00944}"/>
    <dgm:cxn modelId="{713490CA-253D-814D-B5C6-D3386169E013}" type="presParOf" srcId="{562AE711-88E9-CD42-8BA6-DA886F37F637}" destId="{C880F5E8-951D-2B4C-AA3D-B00CBF8B2278}" srcOrd="0" destOrd="0" presId="urn:microsoft.com/office/officeart/2005/8/layout/hList3"/>
    <dgm:cxn modelId="{B9B4D4D9-C780-6E45-A22F-F992F2A87FB9}" type="presParOf" srcId="{562AE711-88E9-CD42-8BA6-DA886F37F637}" destId="{933501AA-CF32-9E4C-9651-BA85B79FA118}" srcOrd="1" destOrd="0" presId="urn:microsoft.com/office/officeart/2005/8/layout/hList3"/>
    <dgm:cxn modelId="{D607CA92-2BBB-6645-AEDD-9FFF1D312D46}" type="presParOf" srcId="{933501AA-CF32-9E4C-9651-BA85B79FA118}" destId="{2EACABEA-1BE5-8F4A-8474-84AC7C971E92}" srcOrd="0" destOrd="0" presId="urn:microsoft.com/office/officeart/2005/8/layout/hList3"/>
    <dgm:cxn modelId="{A2184283-5063-A749-A444-9DFEB370813B}" type="presParOf" srcId="{933501AA-CF32-9E4C-9651-BA85B79FA118}" destId="{E4D041F1-216E-3D4D-9B02-BC7D2FAC3B1F}" srcOrd="1" destOrd="0" presId="urn:microsoft.com/office/officeart/2005/8/layout/hList3"/>
    <dgm:cxn modelId="{DCAB06F9-A467-E543-B95E-933FD85621F5}" type="presParOf" srcId="{933501AA-CF32-9E4C-9651-BA85B79FA118}" destId="{7DE1F35B-9AB4-3048-8374-C0A381C1F59E}" srcOrd="2" destOrd="0" presId="urn:microsoft.com/office/officeart/2005/8/layout/hList3"/>
    <dgm:cxn modelId="{FE9109C3-C4FB-D544-BBE7-F09001CB4D45}" type="presParOf" srcId="{562AE711-88E9-CD42-8BA6-DA886F37F637}" destId="{E4DA1E9B-FB44-654A-BC62-65A43632AA2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35B6E13-0282-414D-BA3B-09F4F30FC5C3}" type="doc">
      <dgm:prSet loTypeId="urn:microsoft.com/office/officeart/2005/8/layout/hList3" loCatId="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03C31DD-7AD5-2242-9E9C-93AB42F06A87}">
      <dgm:prSet phldrT="[Text]" custT="1"/>
      <dgm:spPr/>
      <dgm:t>
        <a:bodyPr/>
        <a:lstStyle/>
        <a:p>
          <a:pPr>
            <a:buFont typeface="Symbol" pitchFamily="2" charset="2"/>
            <a:buChar char=""/>
          </a:pPr>
          <a:r>
            <a:rPr lang="en-US" sz="3200" i="0" dirty="0">
              <a:solidFill>
                <a:schemeClr val="bg1"/>
              </a:solidFill>
            </a:rPr>
            <a:t>Total Expenses (2017-2020) = </a:t>
          </a:r>
          <a:r>
            <a:rPr lang="en-US" sz="3200" b="1" dirty="0">
              <a:solidFill>
                <a:schemeClr val="bg1"/>
              </a:solidFill>
            </a:rPr>
            <a:t>$13.2 M</a:t>
          </a:r>
        </a:p>
      </dgm:t>
    </dgm:pt>
    <dgm:pt modelId="{38274A3A-DC79-A142-8953-4C38B8D30E1D}" type="parTrans" cxnId="{B2C86B6B-C00C-8B45-9182-0BB7FA044ACD}">
      <dgm:prSet/>
      <dgm:spPr/>
      <dgm:t>
        <a:bodyPr/>
        <a:lstStyle/>
        <a:p>
          <a:endParaRPr lang="en-US"/>
        </a:p>
      </dgm:t>
    </dgm:pt>
    <dgm:pt modelId="{C47559BB-C136-544E-AAB6-6E1013A67E1A}" type="sibTrans" cxnId="{B2C86B6B-C00C-8B45-9182-0BB7FA044ACD}">
      <dgm:prSet/>
      <dgm:spPr/>
      <dgm:t>
        <a:bodyPr/>
        <a:lstStyle/>
        <a:p>
          <a:endParaRPr lang="en-US"/>
        </a:p>
      </dgm:t>
    </dgm:pt>
    <dgm:pt modelId="{1095F4E2-49FF-0B4A-A7BF-F35D5453F1DD}">
      <dgm:prSet phldrT="[Text]" custT="1"/>
      <dgm:spPr/>
      <dgm:t>
        <a:bodyPr/>
        <a:lstStyle/>
        <a:p>
          <a:pPr algn="ctr">
            <a:buFont typeface="Courier New" panose="02070309020205020404" pitchFamily="49" charset="0"/>
            <a:buNone/>
          </a:pPr>
          <a:r>
            <a:rPr lang="en-US" sz="4000" b="0" dirty="0"/>
            <a:t>2017</a:t>
          </a:r>
        </a:p>
        <a:p>
          <a:pPr algn="ctr">
            <a:buFont typeface="Courier New" panose="02070309020205020404" pitchFamily="49" charset="0"/>
            <a:buNone/>
          </a:pPr>
          <a:r>
            <a:rPr lang="en-US" sz="4000" b="1" dirty="0"/>
            <a:t>$3.2 M</a:t>
          </a:r>
        </a:p>
      </dgm:t>
    </dgm:pt>
    <dgm:pt modelId="{E82F90F1-0BEA-E948-A913-BC82AFE3C128}" type="parTrans" cxnId="{6E2C4A5B-5443-2240-A491-522D3621E763}">
      <dgm:prSet/>
      <dgm:spPr/>
      <dgm:t>
        <a:bodyPr/>
        <a:lstStyle/>
        <a:p>
          <a:endParaRPr lang="en-US"/>
        </a:p>
      </dgm:t>
    </dgm:pt>
    <dgm:pt modelId="{DA195617-BC04-E741-81AE-00522E9CAF99}" type="sibTrans" cxnId="{6E2C4A5B-5443-2240-A491-522D3621E763}">
      <dgm:prSet/>
      <dgm:spPr/>
      <dgm:t>
        <a:bodyPr/>
        <a:lstStyle/>
        <a:p>
          <a:endParaRPr lang="en-US"/>
        </a:p>
      </dgm:t>
    </dgm:pt>
    <dgm:pt modelId="{C83FDA2C-4207-4A48-842E-AE2F98B37402}">
      <dgm:prSet custT="1"/>
      <dgm:spPr/>
      <dgm:t>
        <a:bodyPr/>
        <a:lstStyle/>
        <a:p>
          <a:r>
            <a:rPr lang="en-US" sz="4000" dirty="0"/>
            <a:t>2018</a:t>
          </a:r>
        </a:p>
        <a:p>
          <a:r>
            <a:rPr lang="en-US" sz="4000" b="1" dirty="0"/>
            <a:t>$4.3 M</a:t>
          </a:r>
        </a:p>
      </dgm:t>
    </dgm:pt>
    <dgm:pt modelId="{B4B5F5D5-CDFB-E542-AC82-B2CB9E6AF9B0}" type="parTrans" cxnId="{5E4F5CF4-475B-6F43-914D-BBBCBCB2E358}">
      <dgm:prSet/>
      <dgm:spPr/>
      <dgm:t>
        <a:bodyPr/>
        <a:lstStyle/>
        <a:p>
          <a:endParaRPr lang="en-US"/>
        </a:p>
      </dgm:t>
    </dgm:pt>
    <dgm:pt modelId="{7BE6B889-5AA5-6C4E-8931-93A65AAE6D48}" type="sibTrans" cxnId="{5E4F5CF4-475B-6F43-914D-BBBCBCB2E358}">
      <dgm:prSet/>
      <dgm:spPr/>
      <dgm:t>
        <a:bodyPr/>
        <a:lstStyle/>
        <a:p>
          <a:endParaRPr lang="en-US"/>
        </a:p>
      </dgm:t>
    </dgm:pt>
    <dgm:pt modelId="{0E60BA8A-7643-5342-8F27-E6FF49C430B9}">
      <dgm:prSet custT="1"/>
      <dgm:spPr/>
      <dgm:t>
        <a:bodyPr/>
        <a:lstStyle/>
        <a:p>
          <a:r>
            <a:rPr lang="en-US" sz="4000" dirty="0"/>
            <a:t>2019</a:t>
          </a:r>
        </a:p>
        <a:p>
          <a:r>
            <a:rPr lang="en-US" sz="4000" b="1" dirty="0"/>
            <a:t>$4.3 M</a:t>
          </a:r>
        </a:p>
      </dgm:t>
    </dgm:pt>
    <dgm:pt modelId="{C93A809A-70F4-4347-B696-EB9751486B24}" type="parTrans" cxnId="{425C7D09-AE87-034F-B2D9-FF2B53727BE0}">
      <dgm:prSet/>
      <dgm:spPr/>
      <dgm:t>
        <a:bodyPr/>
        <a:lstStyle/>
        <a:p>
          <a:endParaRPr lang="en-US"/>
        </a:p>
      </dgm:t>
    </dgm:pt>
    <dgm:pt modelId="{697F3E5C-72B0-424E-B9C6-3F3BADB9197A}" type="sibTrans" cxnId="{425C7D09-AE87-034F-B2D9-FF2B53727BE0}">
      <dgm:prSet/>
      <dgm:spPr/>
      <dgm:t>
        <a:bodyPr/>
        <a:lstStyle/>
        <a:p>
          <a:endParaRPr lang="en-US"/>
        </a:p>
      </dgm:t>
    </dgm:pt>
    <dgm:pt modelId="{3859BEA9-7A0B-E245-971E-5A8B4E096DDC}">
      <dgm:prSet custT="1"/>
      <dgm:spPr/>
      <dgm:t>
        <a:bodyPr/>
        <a:lstStyle/>
        <a:p>
          <a:r>
            <a:rPr lang="en-US" sz="4000" dirty="0"/>
            <a:t>2020</a:t>
          </a:r>
        </a:p>
        <a:p>
          <a:r>
            <a:rPr lang="en-US" sz="4000" b="1" dirty="0"/>
            <a:t>$1.4 M*</a:t>
          </a:r>
          <a:endParaRPr lang="en-US" sz="4000" dirty="0"/>
        </a:p>
      </dgm:t>
    </dgm:pt>
    <dgm:pt modelId="{CEE4B002-3B2A-A54C-8ADF-06071C0B5E98}" type="parTrans" cxnId="{853C7DFC-7159-524B-869E-D822324D3447}">
      <dgm:prSet/>
      <dgm:spPr/>
      <dgm:t>
        <a:bodyPr/>
        <a:lstStyle/>
        <a:p>
          <a:endParaRPr lang="en-US"/>
        </a:p>
      </dgm:t>
    </dgm:pt>
    <dgm:pt modelId="{6575E755-A50B-4C41-9416-D06AA4A02321}" type="sibTrans" cxnId="{853C7DFC-7159-524B-869E-D822324D3447}">
      <dgm:prSet/>
      <dgm:spPr/>
      <dgm:t>
        <a:bodyPr/>
        <a:lstStyle/>
        <a:p>
          <a:endParaRPr lang="en-US"/>
        </a:p>
      </dgm:t>
    </dgm:pt>
    <dgm:pt modelId="{562AE711-88E9-CD42-8BA6-DA886F37F637}" type="pres">
      <dgm:prSet presAssocID="{A35B6E13-0282-414D-BA3B-09F4F30FC5C3}" presName="composite" presStyleCnt="0">
        <dgm:presLayoutVars>
          <dgm:chMax val="1"/>
          <dgm:dir/>
          <dgm:resizeHandles val="exact"/>
        </dgm:presLayoutVars>
      </dgm:prSet>
      <dgm:spPr/>
    </dgm:pt>
    <dgm:pt modelId="{C880F5E8-951D-2B4C-AA3D-B00CBF8B2278}" type="pres">
      <dgm:prSet presAssocID="{503C31DD-7AD5-2242-9E9C-93AB42F06A87}" presName="roof" presStyleLbl="dkBgShp" presStyleIdx="0" presStyleCnt="2" custLinFactNeighborX="0" custLinFactNeighborY="-28790"/>
      <dgm:spPr/>
    </dgm:pt>
    <dgm:pt modelId="{933501AA-CF32-9E4C-9651-BA85B79FA118}" type="pres">
      <dgm:prSet presAssocID="{503C31DD-7AD5-2242-9E9C-93AB42F06A87}" presName="pillars" presStyleCnt="0"/>
      <dgm:spPr/>
    </dgm:pt>
    <dgm:pt modelId="{2EACABEA-1BE5-8F4A-8474-84AC7C971E92}" type="pres">
      <dgm:prSet presAssocID="{503C31DD-7AD5-2242-9E9C-93AB42F06A87}" presName="pillar1" presStyleLbl="node1" presStyleIdx="0" presStyleCnt="4">
        <dgm:presLayoutVars>
          <dgm:bulletEnabled val="1"/>
        </dgm:presLayoutVars>
      </dgm:prSet>
      <dgm:spPr/>
    </dgm:pt>
    <dgm:pt modelId="{E347D8C2-5317-054A-93E9-2969365A615E}" type="pres">
      <dgm:prSet presAssocID="{C83FDA2C-4207-4A48-842E-AE2F98B37402}" presName="pillarX" presStyleLbl="node1" presStyleIdx="1" presStyleCnt="4">
        <dgm:presLayoutVars>
          <dgm:bulletEnabled val="1"/>
        </dgm:presLayoutVars>
      </dgm:prSet>
      <dgm:spPr/>
    </dgm:pt>
    <dgm:pt modelId="{B5557888-BBBD-804A-A7B0-F02B64353F95}" type="pres">
      <dgm:prSet presAssocID="{0E60BA8A-7643-5342-8F27-E6FF49C430B9}" presName="pillarX" presStyleLbl="node1" presStyleIdx="2" presStyleCnt="4">
        <dgm:presLayoutVars>
          <dgm:bulletEnabled val="1"/>
        </dgm:presLayoutVars>
      </dgm:prSet>
      <dgm:spPr/>
    </dgm:pt>
    <dgm:pt modelId="{EF8FA760-36A0-C945-A43D-BDB80D205C27}" type="pres">
      <dgm:prSet presAssocID="{3859BEA9-7A0B-E245-971E-5A8B4E096DDC}" presName="pillarX" presStyleLbl="node1" presStyleIdx="3" presStyleCnt="4">
        <dgm:presLayoutVars>
          <dgm:bulletEnabled val="1"/>
        </dgm:presLayoutVars>
      </dgm:prSet>
      <dgm:spPr/>
    </dgm:pt>
    <dgm:pt modelId="{E4DA1E9B-FB44-654A-BC62-65A43632AA24}" type="pres">
      <dgm:prSet presAssocID="{503C31DD-7AD5-2242-9E9C-93AB42F06A87}" presName="base" presStyleLbl="dkBgShp" presStyleIdx="1" presStyleCnt="2" custLinFactY="56662" custLinFactNeighborX="0" custLinFactNeighborY="100000"/>
      <dgm:spPr/>
    </dgm:pt>
  </dgm:ptLst>
  <dgm:cxnLst>
    <dgm:cxn modelId="{425C7D09-AE87-034F-B2D9-FF2B53727BE0}" srcId="{503C31DD-7AD5-2242-9E9C-93AB42F06A87}" destId="{0E60BA8A-7643-5342-8F27-E6FF49C430B9}" srcOrd="2" destOrd="0" parTransId="{C93A809A-70F4-4347-B696-EB9751486B24}" sibTransId="{697F3E5C-72B0-424E-B9C6-3F3BADB9197A}"/>
    <dgm:cxn modelId="{78B4FB0E-9C0E-4B49-AB0A-5F455171842A}" type="presOf" srcId="{3859BEA9-7A0B-E245-971E-5A8B4E096DDC}" destId="{EF8FA760-36A0-C945-A43D-BDB80D205C27}" srcOrd="0" destOrd="0" presId="urn:microsoft.com/office/officeart/2005/8/layout/hList3"/>
    <dgm:cxn modelId="{75DB791A-C7A9-D645-BA2A-9C62DCA337C4}" type="presOf" srcId="{503C31DD-7AD5-2242-9E9C-93AB42F06A87}" destId="{C880F5E8-951D-2B4C-AA3D-B00CBF8B2278}" srcOrd="0" destOrd="0" presId="urn:microsoft.com/office/officeart/2005/8/layout/hList3"/>
    <dgm:cxn modelId="{6E2C4A5B-5443-2240-A491-522D3621E763}" srcId="{503C31DD-7AD5-2242-9E9C-93AB42F06A87}" destId="{1095F4E2-49FF-0B4A-A7BF-F35D5453F1DD}" srcOrd="0" destOrd="0" parTransId="{E82F90F1-0BEA-E948-A913-BC82AFE3C128}" sibTransId="{DA195617-BC04-E741-81AE-00522E9CAF99}"/>
    <dgm:cxn modelId="{594DFC66-5C04-CD45-9801-8041B6D966EE}" type="presOf" srcId="{A35B6E13-0282-414D-BA3B-09F4F30FC5C3}" destId="{562AE711-88E9-CD42-8BA6-DA886F37F637}" srcOrd="0" destOrd="0" presId="urn:microsoft.com/office/officeart/2005/8/layout/hList3"/>
    <dgm:cxn modelId="{B2C86B6B-C00C-8B45-9182-0BB7FA044ACD}" srcId="{A35B6E13-0282-414D-BA3B-09F4F30FC5C3}" destId="{503C31DD-7AD5-2242-9E9C-93AB42F06A87}" srcOrd="0" destOrd="0" parTransId="{38274A3A-DC79-A142-8953-4C38B8D30E1D}" sibTransId="{C47559BB-C136-544E-AAB6-6E1013A67E1A}"/>
    <dgm:cxn modelId="{F688956F-FAEB-D747-8970-2A7A0056CC57}" type="presOf" srcId="{0E60BA8A-7643-5342-8F27-E6FF49C430B9}" destId="{B5557888-BBBD-804A-A7B0-F02B64353F95}" srcOrd="0" destOrd="0" presId="urn:microsoft.com/office/officeart/2005/8/layout/hList3"/>
    <dgm:cxn modelId="{E1B6548A-F895-F749-B730-9353E8BF21EE}" type="presOf" srcId="{C83FDA2C-4207-4A48-842E-AE2F98B37402}" destId="{E347D8C2-5317-054A-93E9-2969365A615E}" srcOrd="0" destOrd="0" presId="urn:microsoft.com/office/officeart/2005/8/layout/hList3"/>
    <dgm:cxn modelId="{1220D5A7-5902-1D4F-B01B-0C7908E17D79}" type="presOf" srcId="{1095F4E2-49FF-0B4A-A7BF-F35D5453F1DD}" destId="{2EACABEA-1BE5-8F4A-8474-84AC7C971E92}" srcOrd="0" destOrd="0" presId="urn:microsoft.com/office/officeart/2005/8/layout/hList3"/>
    <dgm:cxn modelId="{5E4F5CF4-475B-6F43-914D-BBBCBCB2E358}" srcId="{503C31DD-7AD5-2242-9E9C-93AB42F06A87}" destId="{C83FDA2C-4207-4A48-842E-AE2F98B37402}" srcOrd="1" destOrd="0" parTransId="{B4B5F5D5-CDFB-E542-AC82-B2CB9E6AF9B0}" sibTransId="{7BE6B889-5AA5-6C4E-8931-93A65AAE6D48}"/>
    <dgm:cxn modelId="{853C7DFC-7159-524B-869E-D822324D3447}" srcId="{503C31DD-7AD5-2242-9E9C-93AB42F06A87}" destId="{3859BEA9-7A0B-E245-971E-5A8B4E096DDC}" srcOrd="3" destOrd="0" parTransId="{CEE4B002-3B2A-A54C-8ADF-06071C0B5E98}" sibTransId="{6575E755-A50B-4C41-9416-D06AA4A02321}"/>
    <dgm:cxn modelId="{713490CA-253D-814D-B5C6-D3386169E013}" type="presParOf" srcId="{562AE711-88E9-CD42-8BA6-DA886F37F637}" destId="{C880F5E8-951D-2B4C-AA3D-B00CBF8B2278}" srcOrd="0" destOrd="0" presId="urn:microsoft.com/office/officeart/2005/8/layout/hList3"/>
    <dgm:cxn modelId="{B9B4D4D9-C780-6E45-A22F-F992F2A87FB9}" type="presParOf" srcId="{562AE711-88E9-CD42-8BA6-DA886F37F637}" destId="{933501AA-CF32-9E4C-9651-BA85B79FA118}" srcOrd="1" destOrd="0" presId="urn:microsoft.com/office/officeart/2005/8/layout/hList3"/>
    <dgm:cxn modelId="{D607CA92-2BBB-6645-AEDD-9FFF1D312D46}" type="presParOf" srcId="{933501AA-CF32-9E4C-9651-BA85B79FA118}" destId="{2EACABEA-1BE5-8F4A-8474-84AC7C971E92}" srcOrd="0" destOrd="0" presId="urn:microsoft.com/office/officeart/2005/8/layout/hList3"/>
    <dgm:cxn modelId="{091C8648-5EE0-8C42-8B6B-0AB9216F66B7}" type="presParOf" srcId="{933501AA-CF32-9E4C-9651-BA85B79FA118}" destId="{E347D8C2-5317-054A-93E9-2969365A615E}" srcOrd="1" destOrd="0" presId="urn:microsoft.com/office/officeart/2005/8/layout/hList3"/>
    <dgm:cxn modelId="{DA8E3805-2E9B-8142-AC66-0D16B51B606A}" type="presParOf" srcId="{933501AA-CF32-9E4C-9651-BA85B79FA118}" destId="{B5557888-BBBD-804A-A7B0-F02B64353F95}" srcOrd="2" destOrd="0" presId="urn:microsoft.com/office/officeart/2005/8/layout/hList3"/>
    <dgm:cxn modelId="{5F96923A-3F85-4546-AAAE-D84A652DA37F}" type="presParOf" srcId="{933501AA-CF32-9E4C-9651-BA85B79FA118}" destId="{EF8FA760-36A0-C945-A43D-BDB80D205C27}" srcOrd="3" destOrd="0" presId="urn:microsoft.com/office/officeart/2005/8/layout/hList3"/>
    <dgm:cxn modelId="{FE9109C3-C4FB-D544-BBE7-F09001CB4D45}" type="presParOf" srcId="{562AE711-88E9-CD42-8BA6-DA886F37F637}" destId="{E4DA1E9B-FB44-654A-BC62-65A43632AA2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5ED945-78D8-C04D-9487-463D3546AAE8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DBB64B5-EB3F-BD41-89AA-0BCB2DD46C95}">
      <dgm:prSet custT="1"/>
      <dgm:spPr/>
      <dgm:t>
        <a:bodyPr anchor="ctr"/>
        <a:lstStyle/>
        <a:p>
          <a:pPr algn="r"/>
          <a:r>
            <a:rPr lang="en-US" sz="2600" b="1" dirty="0"/>
            <a:t>$57.6 M</a:t>
          </a:r>
        </a:p>
      </dgm:t>
    </dgm:pt>
    <dgm:pt modelId="{3B2F0559-EA50-6946-B12B-0AC5193C0BFE}" type="parTrans" cxnId="{E614EFF8-352A-E745-8CBF-65B5A7375696}">
      <dgm:prSet/>
      <dgm:spPr/>
      <dgm:t>
        <a:bodyPr/>
        <a:lstStyle/>
        <a:p>
          <a:endParaRPr lang="en-US"/>
        </a:p>
      </dgm:t>
    </dgm:pt>
    <dgm:pt modelId="{20AE7C5E-2893-D447-8188-EF23C4805E92}" type="sibTrans" cxnId="{E614EFF8-352A-E745-8CBF-65B5A7375696}">
      <dgm:prSet/>
      <dgm:spPr/>
      <dgm:t>
        <a:bodyPr/>
        <a:lstStyle/>
        <a:p>
          <a:endParaRPr lang="en-US"/>
        </a:p>
      </dgm:t>
    </dgm:pt>
    <dgm:pt modelId="{453C3C71-1E77-2648-8772-A7333075DC86}">
      <dgm:prSet/>
      <dgm:spPr/>
      <dgm:t>
        <a:bodyPr anchor="ctr"/>
        <a:lstStyle/>
        <a:p>
          <a:r>
            <a:rPr lang="en-US" b="0" i="1" baseline="0" dirty="0"/>
            <a:t>GEO “Top 5 Executive Officers” Total Compensation (2017-2020)</a:t>
          </a:r>
          <a:endParaRPr lang="en-US" dirty="0"/>
        </a:p>
      </dgm:t>
    </dgm:pt>
    <dgm:pt modelId="{DF65DC94-E182-7640-9F9E-16AE75A54E9D}" type="parTrans" cxnId="{C95E2ED4-3B07-4443-8471-D07EE72F32E1}">
      <dgm:prSet/>
      <dgm:spPr/>
      <dgm:t>
        <a:bodyPr/>
        <a:lstStyle/>
        <a:p>
          <a:endParaRPr lang="en-US"/>
        </a:p>
      </dgm:t>
    </dgm:pt>
    <dgm:pt modelId="{09479E8F-CF9E-374B-9838-9BC49C49B47A}" type="sibTrans" cxnId="{C95E2ED4-3B07-4443-8471-D07EE72F32E1}">
      <dgm:prSet/>
      <dgm:spPr/>
      <dgm:t>
        <a:bodyPr/>
        <a:lstStyle/>
        <a:p>
          <a:endParaRPr lang="en-US"/>
        </a:p>
      </dgm:t>
    </dgm:pt>
    <dgm:pt modelId="{97951DBE-A82A-EA45-8E21-AB3FCA1AD7B3}">
      <dgm:prSet custT="1"/>
      <dgm:spPr/>
      <dgm:t>
        <a:bodyPr anchor="ctr"/>
        <a:lstStyle/>
        <a:p>
          <a:pPr algn="r"/>
          <a:r>
            <a:rPr lang="en-US" sz="2600" b="1" dirty="0"/>
            <a:t>$7.4 M</a:t>
          </a:r>
        </a:p>
      </dgm:t>
    </dgm:pt>
    <dgm:pt modelId="{B34DFC31-D68B-6D46-A852-B09B12ECB142}" type="parTrans" cxnId="{AAA2CCB6-D129-4246-9CEB-E4E1342B3616}">
      <dgm:prSet/>
      <dgm:spPr/>
      <dgm:t>
        <a:bodyPr/>
        <a:lstStyle/>
        <a:p>
          <a:endParaRPr lang="en-US"/>
        </a:p>
      </dgm:t>
    </dgm:pt>
    <dgm:pt modelId="{A8C90CF4-5D01-9B4F-9C30-FA1253F0C234}" type="sibTrans" cxnId="{AAA2CCB6-D129-4246-9CEB-E4E1342B3616}">
      <dgm:prSet/>
      <dgm:spPr/>
      <dgm:t>
        <a:bodyPr/>
        <a:lstStyle/>
        <a:p>
          <a:endParaRPr lang="en-US"/>
        </a:p>
      </dgm:t>
    </dgm:pt>
    <dgm:pt modelId="{947DCA11-DD87-1946-8175-D0B464E90BD4}">
      <dgm:prSet/>
      <dgm:spPr/>
      <dgm:t>
        <a:bodyPr anchor="ctr"/>
        <a:lstStyle/>
        <a:p>
          <a:r>
            <a:rPr lang="en-US" b="0" i="1" baseline="0" dirty="0"/>
            <a:t>GEO Board of Directors Compensation (2017-2020)</a:t>
          </a:r>
          <a:endParaRPr lang="en-US" dirty="0"/>
        </a:p>
      </dgm:t>
    </dgm:pt>
    <dgm:pt modelId="{D555F06B-F825-B74D-8F6C-FE9D735CDEF3}" type="parTrans" cxnId="{1939532B-A793-0C41-844A-CD40FDE9FC7A}">
      <dgm:prSet/>
      <dgm:spPr/>
      <dgm:t>
        <a:bodyPr/>
        <a:lstStyle/>
        <a:p>
          <a:endParaRPr lang="en-US"/>
        </a:p>
      </dgm:t>
    </dgm:pt>
    <dgm:pt modelId="{5992102C-470D-7948-ADFE-55ED785C8034}" type="sibTrans" cxnId="{1939532B-A793-0C41-844A-CD40FDE9FC7A}">
      <dgm:prSet/>
      <dgm:spPr/>
      <dgm:t>
        <a:bodyPr/>
        <a:lstStyle/>
        <a:p>
          <a:endParaRPr lang="en-US"/>
        </a:p>
      </dgm:t>
    </dgm:pt>
    <dgm:pt modelId="{D44B65F4-B86B-B144-8609-9C1AC98232B6}">
      <dgm:prSet custT="1"/>
      <dgm:spPr/>
      <dgm:t>
        <a:bodyPr anchor="ctr"/>
        <a:lstStyle/>
        <a:p>
          <a:pPr algn="r"/>
          <a:r>
            <a:rPr lang="en-US" sz="2600" b="1" dirty="0"/>
            <a:t>$69.2 M</a:t>
          </a:r>
        </a:p>
      </dgm:t>
    </dgm:pt>
    <dgm:pt modelId="{D3943155-F04E-044A-844F-72441B0CBE7C}" type="parTrans" cxnId="{E48BEBB8-A5CB-A74F-B1B1-055ADAB8D1C9}">
      <dgm:prSet/>
      <dgm:spPr/>
      <dgm:t>
        <a:bodyPr/>
        <a:lstStyle/>
        <a:p>
          <a:endParaRPr lang="en-US"/>
        </a:p>
      </dgm:t>
    </dgm:pt>
    <dgm:pt modelId="{943D21BB-4BF5-0C4B-AC93-050574D4B21A}" type="sibTrans" cxnId="{E48BEBB8-A5CB-A74F-B1B1-055ADAB8D1C9}">
      <dgm:prSet/>
      <dgm:spPr/>
      <dgm:t>
        <a:bodyPr/>
        <a:lstStyle/>
        <a:p>
          <a:endParaRPr lang="en-US"/>
        </a:p>
      </dgm:t>
    </dgm:pt>
    <dgm:pt modelId="{3120ED75-4D4E-FE4B-910E-EF8B6F204DA8}">
      <dgm:prSet/>
      <dgm:spPr/>
      <dgm:t>
        <a:bodyPr anchor="ctr"/>
        <a:lstStyle/>
        <a:p>
          <a:r>
            <a:rPr lang="en-US" b="0" i="1" baseline="0" dirty="0"/>
            <a:t>GEO Domestic Income Taxes Paid (2017-2020)</a:t>
          </a:r>
          <a:endParaRPr lang="en-US" dirty="0"/>
        </a:p>
      </dgm:t>
    </dgm:pt>
    <dgm:pt modelId="{8194FE7E-80BF-F142-8F66-9EA700F4D480}" type="parTrans" cxnId="{13A14559-AE6F-684F-BDC1-F0AEFAD101ED}">
      <dgm:prSet/>
      <dgm:spPr/>
      <dgm:t>
        <a:bodyPr/>
        <a:lstStyle/>
        <a:p>
          <a:endParaRPr lang="en-US"/>
        </a:p>
      </dgm:t>
    </dgm:pt>
    <dgm:pt modelId="{D49DD257-BCEE-7249-8B38-F5F1633B4F68}" type="sibTrans" cxnId="{13A14559-AE6F-684F-BDC1-F0AEFAD101ED}">
      <dgm:prSet/>
      <dgm:spPr/>
      <dgm:t>
        <a:bodyPr/>
        <a:lstStyle/>
        <a:p>
          <a:endParaRPr lang="en-US"/>
        </a:p>
      </dgm:t>
    </dgm:pt>
    <dgm:pt modelId="{7F455291-D63D-5D4A-9EA7-F73E50101DDE}">
      <dgm:prSet custT="1"/>
      <dgm:spPr/>
      <dgm:t>
        <a:bodyPr anchor="ctr"/>
        <a:lstStyle/>
        <a:p>
          <a:pPr algn="r"/>
          <a:r>
            <a:rPr lang="en-US" sz="2600" b="1" dirty="0"/>
            <a:t>$8.4 M</a:t>
          </a:r>
        </a:p>
      </dgm:t>
    </dgm:pt>
    <dgm:pt modelId="{32C59CB1-E103-E34A-B84B-1E31972180C5}" type="parTrans" cxnId="{B2875F9B-F0DC-474B-A2F4-36B7F7EA6FA6}">
      <dgm:prSet/>
      <dgm:spPr/>
      <dgm:t>
        <a:bodyPr/>
        <a:lstStyle/>
        <a:p>
          <a:endParaRPr lang="en-US"/>
        </a:p>
      </dgm:t>
    </dgm:pt>
    <dgm:pt modelId="{E1AA671F-262B-0A4E-BB10-F136A1D3238E}" type="sibTrans" cxnId="{B2875F9B-F0DC-474B-A2F4-36B7F7EA6FA6}">
      <dgm:prSet/>
      <dgm:spPr/>
      <dgm:t>
        <a:bodyPr/>
        <a:lstStyle/>
        <a:p>
          <a:endParaRPr lang="en-US"/>
        </a:p>
      </dgm:t>
    </dgm:pt>
    <dgm:pt modelId="{B01682AC-AC17-CC45-8E51-493F924FCE18}">
      <dgm:prSet/>
      <dgm:spPr/>
      <dgm:t>
        <a:bodyPr anchor="ctr"/>
        <a:lstStyle/>
        <a:p>
          <a:r>
            <a:rPr lang="en-US" b="0" i="1" baseline="0" dirty="0"/>
            <a:t>GEO Political Contributions (2017-2019)</a:t>
          </a:r>
          <a:endParaRPr lang="en-US" dirty="0"/>
        </a:p>
      </dgm:t>
    </dgm:pt>
    <dgm:pt modelId="{AFB8D93D-86AA-DB49-8B36-A9F84D42268C}" type="parTrans" cxnId="{903A2DA8-DC74-C445-B801-2C42D0422C4D}">
      <dgm:prSet/>
      <dgm:spPr/>
      <dgm:t>
        <a:bodyPr/>
        <a:lstStyle/>
        <a:p>
          <a:endParaRPr lang="en-US"/>
        </a:p>
      </dgm:t>
    </dgm:pt>
    <dgm:pt modelId="{8D2DB559-69B3-D84A-9B2D-C5E2430C31DB}" type="sibTrans" cxnId="{903A2DA8-DC74-C445-B801-2C42D0422C4D}">
      <dgm:prSet/>
      <dgm:spPr/>
      <dgm:t>
        <a:bodyPr/>
        <a:lstStyle/>
        <a:p>
          <a:endParaRPr lang="en-US"/>
        </a:p>
      </dgm:t>
    </dgm:pt>
    <dgm:pt modelId="{5A5365B0-8827-004D-B1C9-47273B89F453}">
      <dgm:prSet custT="1"/>
      <dgm:spPr/>
      <dgm:t>
        <a:bodyPr anchor="ctr"/>
        <a:lstStyle/>
        <a:p>
          <a:pPr algn="r"/>
          <a:r>
            <a:rPr lang="en-US" sz="2600" b="1" dirty="0"/>
            <a:t>$13.2 M</a:t>
          </a:r>
        </a:p>
      </dgm:t>
    </dgm:pt>
    <dgm:pt modelId="{E8227633-DB9D-B94A-9E21-BA6A74FF645C}" type="parTrans" cxnId="{CDAB95F2-5FFE-5541-A049-653ED7AC2B45}">
      <dgm:prSet/>
      <dgm:spPr/>
      <dgm:t>
        <a:bodyPr/>
        <a:lstStyle/>
        <a:p>
          <a:endParaRPr lang="en-US"/>
        </a:p>
      </dgm:t>
    </dgm:pt>
    <dgm:pt modelId="{BDBEB308-8568-0741-A061-2A6249294EC9}" type="sibTrans" cxnId="{CDAB95F2-5FFE-5541-A049-653ED7AC2B45}">
      <dgm:prSet/>
      <dgm:spPr/>
      <dgm:t>
        <a:bodyPr/>
        <a:lstStyle/>
        <a:p>
          <a:endParaRPr lang="en-US"/>
        </a:p>
      </dgm:t>
    </dgm:pt>
    <dgm:pt modelId="{5379526C-487B-1445-B17B-11C14D9C82FB}">
      <dgm:prSet/>
      <dgm:spPr/>
      <dgm:t>
        <a:bodyPr anchor="ctr"/>
        <a:lstStyle/>
        <a:p>
          <a:r>
            <a:rPr lang="en-US" b="0" i="1" baseline="0" dirty="0"/>
            <a:t>GEO Federal Lobbying Expenses (2017-2020)</a:t>
          </a:r>
          <a:endParaRPr lang="en-US" dirty="0"/>
        </a:p>
      </dgm:t>
    </dgm:pt>
    <dgm:pt modelId="{A7BBBF81-2AEC-E54B-817B-E4378457B45E}" type="parTrans" cxnId="{2C55AA18-897C-F74E-A7C4-E7CA1A32378B}">
      <dgm:prSet/>
      <dgm:spPr/>
      <dgm:t>
        <a:bodyPr/>
        <a:lstStyle/>
        <a:p>
          <a:endParaRPr lang="en-US"/>
        </a:p>
      </dgm:t>
    </dgm:pt>
    <dgm:pt modelId="{476B7E70-6477-9841-A518-B61A76F2314E}" type="sibTrans" cxnId="{2C55AA18-897C-F74E-A7C4-E7CA1A32378B}">
      <dgm:prSet/>
      <dgm:spPr/>
      <dgm:t>
        <a:bodyPr/>
        <a:lstStyle/>
        <a:p>
          <a:endParaRPr lang="en-US"/>
        </a:p>
      </dgm:t>
    </dgm:pt>
    <dgm:pt modelId="{9D13EC58-0033-134F-BA4C-9CC7B0BE60C1}">
      <dgm:prSet custT="1"/>
      <dgm:spPr/>
      <dgm:t>
        <a:bodyPr/>
        <a:lstStyle/>
        <a:p>
          <a:pPr algn="r"/>
          <a:r>
            <a:rPr lang="en-US" sz="3200" b="1" i="0" dirty="0"/>
            <a:t>$156 M</a:t>
          </a:r>
          <a:endParaRPr lang="en-US" sz="3200" i="0" dirty="0"/>
        </a:p>
      </dgm:t>
    </dgm:pt>
    <dgm:pt modelId="{CC9A7902-4A49-8D4D-8131-0E17649AD710}" type="parTrans" cxnId="{A92B0056-2E11-0149-8EDA-D7ADADA2F0DB}">
      <dgm:prSet/>
      <dgm:spPr/>
      <dgm:t>
        <a:bodyPr/>
        <a:lstStyle/>
        <a:p>
          <a:endParaRPr lang="en-US"/>
        </a:p>
      </dgm:t>
    </dgm:pt>
    <dgm:pt modelId="{49133A2C-177D-ED4C-9F0A-E70190385412}" type="sibTrans" cxnId="{A92B0056-2E11-0149-8EDA-D7ADADA2F0DB}">
      <dgm:prSet/>
      <dgm:spPr/>
      <dgm:t>
        <a:bodyPr/>
        <a:lstStyle/>
        <a:p>
          <a:endParaRPr lang="en-US"/>
        </a:p>
      </dgm:t>
    </dgm:pt>
    <dgm:pt modelId="{0A6E6AF0-B604-1C43-89C8-CC1164098B9C}">
      <dgm:prSet custT="1"/>
      <dgm:spPr/>
      <dgm:t>
        <a:bodyPr anchor="ctr"/>
        <a:lstStyle/>
        <a:p>
          <a:r>
            <a:rPr lang="en-US" sz="2800" b="1" i="0" dirty="0"/>
            <a:t>Total</a:t>
          </a:r>
        </a:p>
      </dgm:t>
    </dgm:pt>
    <dgm:pt modelId="{2D5E6CCF-8564-D148-B4C6-100D80D567E6}" type="parTrans" cxnId="{714A72A2-065B-4144-8815-ED15355C79F0}">
      <dgm:prSet/>
      <dgm:spPr/>
      <dgm:t>
        <a:bodyPr/>
        <a:lstStyle/>
        <a:p>
          <a:endParaRPr lang="en-US"/>
        </a:p>
      </dgm:t>
    </dgm:pt>
    <dgm:pt modelId="{983973AB-2C06-3446-8FCE-F924DCAE63D7}" type="sibTrans" cxnId="{714A72A2-065B-4144-8815-ED15355C79F0}">
      <dgm:prSet/>
      <dgm:spPr/>
      <dgm:t>
        <a:bodyPr/>
        <a:lstStyle/>
        <a:p>
          <a:endParaRPr lang="en-US"/>
        </a:p>
      </dgm:t>
    </dgm:pt>
    <dgm:pt modelId="{E468E018-6610-4A44-97DD-1A03F7692C62}" type="pres">
      <dgm:prSet presAssocID="{365ED945-78D8-C04D-9487-463D3546AAE8}" presName="vert0" presStyleCnt="0">
        <dgm:presLayoutVars>
          <dgm:dir/>
          <dgm:animOne val="branch"/>
          <dgm:animLvl val="lvl"/>
        </dgm:presLayoutVars>
      </dgm:prSet>
      <dgm:spPr/>
    </dgm:pt>
    <dgm:pt modelId="{C84BC4BD-3F60-E14B-80E8-892D392C729A}" type="pres">
      <dgm:prSet presAssocID="{1DBB64B5-EB3F-BD41-89AA-0BCB2DD46C95}" presName="thickLine" presStyleLbl="alignNode1" presStyleIdx="0" presStyleCnt="6"/>
      <dgm:spPr/>
    </dgm:pt>
    <dgm:pt modelId="{18608C4D-AE24-664A-AD63-747417ADE9A5}" type="pres">
      <dgm:prSet presAssocID="{1DBB64B5-EB3F-BD41-89AA-0BCB2DD46C95}" presName="horz1" presStyleCnt="0"/>
      <dgm:spPr/>
    </dgm:pt>
    <dgm:pt modelId="{8CD178EA-B506-D847-AEC7-BCA6F86B663F}" type="pres">
      <dgm:prSet presAssocID="{1DBB64B5-EB3F-BD41-89AA-0BCB2DD46C95}" presName="tx1" presStyleLbl="revTx" presStyleIdx="0" presStyleCnt="12"/>
      <dgm:spPr/>
    </dgm:pt>
    <dgm:pt modelId="{C764793D-058D-3043-A68B-78AB19FE4F40}" type="pres">
      <dgm:prSet presAssocID="{1DBB64B5-EB3F-BD41-89AA-0BCB2DD46C95}" presName="vert1" presStyleCnt="0"/>
      <dgm:spPr/>
    </dgm:pt>
    <dgm:pt modelId="{D3E97779-F7E8-BF4E-9C92-3304C4497B35}" type="pres">
      <dgm:prSet presAssocID="{453C3C71-1E77-2648-8772-A7333075DC86}" presName="vertSpace2a" presStyleCnt="0"/>
      <dgm:spPr/>
    </dgm:pt>
    <dgm:pt modelId="{36E5995D-B0B0-E645-AA69-A0D5E4CB240E}" type="pres">
      <dgm:prSet presAssocID="{453C3C71-1E77-2648-8772-A7333075DC86}" presName="horz2" presStyleCnt="0"/>
      <dgm:spPr/>
    </dgm:pt>
    <dgm:pt modelId="{2D647371-37E5-D34C-814B-CDA4B2031494}" type="pres">
      <dgm:prSet presAssocID="{453C3C71-1E77-2648-8772-A7333075DC86}" presName="horzSpace2" presStyleCnt="0"/>
      <dgm:spPr/>
    </dgm:pt>
    <dgm:pt modelId="{8912DD69-0512-9243-A487-C30B09BB6AE4}" type="pres">
      <dgm:prSet presAssocID="{453C3C71-1E77-2648-8772-A7333075DC86}" presName="tx2" presStyleLbl="revTx" presStyleIdx="1" presStyleCnt="12"/>
      <dgm:spPr/>
    </dgm:pt>
    <dgm:pt modelId="{BB37350B-FE99-4F4F-9628-D8A23D822AF5}" type="pres">
      <dgm:prSet presAssocID="{453C3C71-1E77-2648-8772-A7333075DC86}" presName="vert2" presStyleCnt="0"/>
      <dgm:spPr/>
    </dgm:pt>
    <dgm:pt modelId="{1FC8B4C7-DFCC-B140-89D2-E177FE256A41}" type="pres">
      <dgm:prSet presAssocID="{453C3C71-1E77-2648-8772-A7333075DC86}" presName="thinLine2b" presStyleLbl="callout" presStyleIdx="0" presStyleCnt="6"/>
      <dgm:spPr/>
    </dgm:pt>
    <dgm:pt modelId="{06EEBBD0-529F-4242-BA8A-3BFD61754B65}" type="pres">
      <dgm:prSet presAssocID="{453C3C71-1E77-2648-8772-A7333075DC86}" presName="vertSpace2b" presStyleCnt="0"/>
      <dgm:spPr/>
    </dgm:pt>
    <dgm:pt modelId="{C0E46B67-23FA-ED47-82C4-A69BD40EA023}" type="pres">
      <dgm:prSet presAssocID="{97951DBE-A82A-EA45-8E21-AB3FCA1AD7B3}" presName="thickLine" presStyleLbl="alignNode1" presStyleIdx="1" presStyleCnt="6"/>
      <dgm:spPr/>
    </dgm:pt>
    <dgm:pt modelId="{0B51DB28-7434-AA4A-8D69-7808CE9496CE}" type="pres">
      <dgm:prSet presAssocID="{97951DBE-A82A-EA45-8E21-AB3FCA1AD7B3}" presName="horz1" presStyleCnt="0"/>
      <dgm:spPr/>
    </dgm:pt>
    <dgm:pt modelId="{0545EAFB-E6CA-0B48-B109-2AD6E5097A04}" type="pres">
      <dgm:prSet presAssocID="{97951DBE-A82A-EA45-8E21-AB3FCA1AD7B3}" presName="tx1" presStyleLbl="revTx" presStyleIdx="2" presStyleCnt="12"/>
      <dgm:spPr/>
    </dgm:pt>
    <dgm:pt modelId="{693CD7F9-D627-2A48-ABDC-B906F868DB93}" type="pres">
      <dgm:prSet presAssocID="{97951DBE-A82A-EA45-8E21-AB3FCA1AD7B3}" presName="vert1" presStyleCnt="0"/>
      <dgm:spPr/>
    </dgm:pt>
    <dgm:pt modelId="{BE78F1D8-1BBA-0849-8007-CA8204F31C27}" type="pres">
      <dgm:prSet presAssocID="{947DCA11-DD87-1946-8175-D0B464E90BD4}" presName="vertSpace2a" presStyleCnt="0"/>
      <dgm:spPr/>
    </dgm:pt>
    <dgm:pt modelId="{9DF970C0-F279-3844-A1A8-E4B02B3B5EC2}" type="pres">
      <dgm:prSet presAssocID="{947DCA11-DD87-1946-8175-D0B464E90BD4}" presName="horz2" presStyleCnt="0"/>
      <dgm:spPr/>
    </dgm:pt>
    <dgm:pt modelId="{653D4BE1-CDCD-F748-BE9E-6DB3B9DC51E5}" type="pres">
      <dgm:prSet presAssocID="{947DCA11-DD87-1946-8175-D0B464E90BD4}" presName="horzSpace2" presStyleCnt="0"/>
      <dgm:spPr/>
    </dgm:pt>
    <dgm:pt modelId="{2952D121-A3F5-E74A-B1E1-9462AC066414}" type="pres">
      <dgm:prSet presAssocID="{947DCA11-DD87-1946-8175-D0B464E90BD4}" presName="tx2" presStyleLbl="revTx" presStyleIdx="3" presStyleCnt="12"/>
      <dgm:spPr/>
    </dgm:pt>
    <dgm:pt modelId="{4D135EAB-AD0F-8643-9EB5-B5E92D8D7F74}" type="pres">
      <dgm:prSet presAssocID="{947DCA11-DD87-1946-8175-D0B464E90BD4}" presName="vert2" presStyleCnt="0"/>
      <dgm:spPr/>
    </dgm:pt>
    <dgm:pt modelId="{AB1A00C0-1D61-CE45-85CA-35B1CF08F7C4}" type="pres">
      <dgm:prSet presAssocID="{947DCA11-DD87-1946-8175-D0B464E90BD4}" presName="thinLine2b" presStyleLbl="callout" presStyleIdx="1" presStyleCnt="6"/>
      <dgm:spPr/>
    </dgm:pt>
    <dgm:pt modelId="{6F964D20-4389-CB48-8F0B-4EFFA88BDA8F}" type="pres">
      <dgm:prSet presAssocID="{947DCA11-DD87-1946-8175-D0B464E90BD4}" presName="vertSpace2b" presStyleCnt="0"/>
      <dgm:spPr/>
    </dgm:pt>
    <dgm:pt modelId="{022C85D0-F9E2-2749-9328-EAEABD18F5E9}" type="pres">
      <dgm:prSet presAssocID="{D44B65F4-B86B-B144-8609-9C1AC98232B6}" presName="thickLine" presStyleLbl="alignNode1" presStyleIdx="2" presStyleCnt="6"/>
      <dgm:spPr/>
    </dgm:pt>
    <dgm:pt modelId="{5404C3BF-575C-1148-8C87-97EB1ACCB7C7}" type="pres">
      <dgm:prSet presAssocID="{D44B65F4-B86B-B144-8609-9C1AC98232B6}" presName="horz1" presStyleCnt="0"/>
      <dgm:spPr/>
    </dgm:pt>
    <dgm:pt modelId="{785351F4-D9B5-CD4D-873B-D6C49BA1F1C9}" type="pres">
      <dgm:prSet presAssocID="{D44B65F4-B86B-B144-8609-9C1AC98232B6}" presName="tx1" presStyleLbl="revTx" presStyleIdx="4" presStyleCnt="12"/>
      <dgm:spPr/>
    </dgm:pt>
    <dgm:pt modelId="{A62F367B-8BC7-EF43-A07E-21ED171A3B42}" type="pres">
      <dgm:prSet presAssocID="{D44B65F4-B86B-B144-8609-9C1AC98232B6}" presName="vert1" presStyleCnt="0"/>
      <dgm:spPr/>
    </dgm:pt>
    <dgm:pt modelId="{83A7A803-6260-4346-84BE-9F5A996D10D7}" type="pres">
      <dgm:prSet presAssocID="{3120ED75-4D4E-FE4B-910E-EF8B6F204DA8}" presName="vertSpace2a" presStyleCnt="0"/>
      <dgm:spPr/>
    </dgm:pt>
    <dgm:pt modelId="{C485AC30-B07A-8C4B-B533-BEB211C878E3}" type="pres">
      <dgm:prSet presAssocID="{3120ED75-4D4E-FE4B-910E-EF8B6F204DA8}" presName="horz2" presStyleCnt="0"/>
      <dgm:spPr/>
    </dgm:pt>
    <dgm:pt modelId="{A32D6BE1-3F74-634F-A0E4-EA7656CDFE88}" type="pres">
      <dgm:prSet presAssocID="{3120ED75-4D4E-FE4B-910E-EF8B6F204DA8}" presName="horzSpace2" presStyleCnt="0"/>
      <dgm:spPr/>
    </dgm:pt>
    <dgm:pt modelId="{AB6D41C1-D5EB-CE4B-9D44-E733950E26B0}" type="pres">
      <dgm:prSet presAssocID="{3120ED75-4D4E-FE4B-910E-EF8B6F204DA8}" presName="tx2" presStyleLbl="revTx" presStyleIdx="5" presStyleCnt="12"/>
      <dgm:spPr/>
    </dgm:pt>
    <dgm:pt modelId="{B1CAC60A-47FB-0A42-829E-870253585FB9}" type="pres">
      <dgm:prSet presAssocID="{3120ED75-4D4E-FE4B-910E-EF8B6F204DA8}" presName="vert2" presStyleCnt="0"/>
      <dgm:spPr/>
    </dgm:pt>
    <dgm:pt modelId="{F21C8D7B-99BB-364C-80ED-F68528B07C9A}" type="pres">
      <dgm:prSet presAssocID="{3120ED75-4D4E-FE4B-910E-EF8B6F204DA8}" presName="thinLine2b" presStyleLbl="callout" presStyleIdx="2" presStyleCnt="6"/>
      <dgm:spPr/>
    </dgm:pt>
    <dgm:pt modelId="{05DCBCAC-A3A4-AD4A-AB69-D59A2728C031}" type="pres">
      <dgm:prSet presAssocID="{3120ED75-4D4E-FE4B-910E-EF8B6F204DA8}" presName="vertSpace2b" presStyleCnt="0"/>
      <dgm:spPr/>
    </dgm:pt>
    <dgm:pt modelId="{9F6F86FB-F0A2-B24C-B7E7-40A9AC04C4FD}" type="pres">
      <dgm:prSet presAssocID="{7F455291-D63D-5D4A-9EA7-F73E50101DDE}" presName="thickLine" presStyleLbl="alignNode1" presStyleIdx="3" presStyleCnt="6"/>
      <dgm:spPr/>
    </dgm:pt>
    <dgm:pt modelId="{44F41941-0844-9244-9618-9139BACA32CC}" type="pres">
      <dgm:prSet presAssocID="{7F455291-D63D-5D4A-9EA7-F73E50101DDE}" presName="horz1" presStyleCnt="0"/>
      <dgm:spPr/>
    </dgm:pt>
    <dgm:pt modelId="{05F31D2F-72C1-874D-9758-B061CBCCC6D3}" type="pres">
      <dgm:prSet presAssocID="{7F455291-D63D-5D4A-9EA7-F73E50101DDE}" presName="tx1" presStyleLbl="revTx" presStyleIdx="6" presStyleCnt="12"/>
      <dgm:spPr/>
    </dgm:pt>
    <dgm:pt modelId="{40E4BE72-1B4C-2840-A2F5-83A1C2B83522}" type="pres">
      <dgm:prSet presAssocID="{7F455291-D63D-5D4A-9EA7-F73E50101DDE}" presName="vert1" presStyleCnt="0"/>
      <dgm:spPr/>
    </dgm:pt>
    <dgm:pt modelId="{DF041452-4F8B-1546-89B4-57D10901BF95}" type="pres">
      <dgm:prSet presAssocID="{B01682AC-AC17-CC45-8E51-493F924FCE18}" presName="vertSpace2a" presStyleCnt="0"/>
      <dgm:spPr/>
    </dgm:pt>
    <dgm:pt modelId="{812D5D57-8F2D-3844-9A4D-F6808F5247F9}" type="pres">
      <dgm:prSet presAssocID="{B01682AC-AC17-CC45-8E51-493F924FCE18}" presName="horz2" presStyleCnt="0"/>
      <dgm:spPr/>
    </dgm:pt>
    <dgm:pt modelId="{31FEA2DF-CDEE-7D47-80C0-A9804ED87834}" type="pres">
      <dgm:prSet presAssocID="{B01682AC-AC17-CC45-8E51-493F924FCE18}" presName="horzSpace2" presStyleCnt="0"/>
      <dgm:spPr/>
    </dgm:pt>
    <dgm:pt modelId="{9F955215-23DE-4048-8AD0-BDBC470DB4EB}" type="pres">
      <dgm:prSet presAssocID="{B01682AC-AC17-CC45-8E51-493F924FCE18}" presName="tx2" presStyleLbl="revTx" presStyleIdx="7" presStyleCnt="12"/>
      <dgm:spPr/>
    </dgm:pt>
    <dgm:pt modelId="{77F187F9-72F8-A846-99D7-8F3931D73A29}" type="pres">
      <dgm:prSet presAssocID="{B01682AC-AC17-CC45-8E51-493F924FCE18}" presName="vert2" presStyleCnt="0"/>
      <dgm:spPr/>
    </dgm:pt>
    <dgm:pt modelId="{78996481-BE8A-6743-8263-D3B4ACE4F854}" type="pres">
      <dgm:prSet presAssocID="{B01682AC-AC17-CC45-8E51-493F924FCE18}" presName="thinLine2b" presStyleLbl="callout" presStyleIdx="3" presStyleCnt="6"/>
      <dgm:spPr/>
    </dgm:pt>
    <dgm:pt modelId="{DF44B2ED-4CDF-3649-94DD-4CBD58ABEDA7}" type="pres">
      <dgm:prSet presAssocID="{B01682AC-AC17-CC45-8E51-493F924FCE18}" presName="vertSpace2b" presStyleCnt="0"/>
      <dgm:spPr/>
    </dgm:pt>
    <dgm:pt modelId="{6D60C8FB-0327-DF4D-B959-7621229F9C70}" type="pres">
      <dgm:prSet presAssocID="{5A5365B0-8827-004D-B1C9-47273B89F453}" presName="thickLine" presStyleLbl="alignNode1" presStyleIdx="4" presStyleCnt="6"/>
      <dgm:spPr/>
    </dgm:pt>
    <dgm:pt modelId="{4BDEC38C-7541-8947-A93E-3AC191B9C3D2}" type="pres">
      <dgm:prSet presAssocID="{5A5365B0-8827-004D-B1C9-47273B89F453}" presName="horz1" presStyleCnt="0"/>
      <dgm:spPr/>
    </dgm:pt>
    <dgm:pt modelId="{350A1336-9969-2C46-A177-B0C3D5EB861D}" type="pres">
      <dgm:prSet presAssocID="{5A5365B0-8827-004D-B1C9-47273B89F453}" presName="tx1" presStyleLbl="revTx" presStyleIdx="8" presStyleCnt="12"/>
      <dgm:spPr/>
    </dgm:pt>
    <dgm:pt modelId="{B3A819CC-4800-5C4D-A13E-21A02549CE3A}" type="pres">
      <dgm:prSet presAssocID="{5A5365B0-8827-004D-B1C9-47273B89F453}" presName="vert1" presStyleCnt="0"/>
      <dgm:spPr/>
    </dgm:pt>
    <dgm:pt modelId="{793D2ED5-C703-5948-BEF2-66E343FEF235}" type="pres">
      <dgm:prSet presAssocID="{5379526C-487B-1445-B17B-11C14D9C82FB}" presName="vertSpace2a" presStyleCnt="0"/>
      <dgm:spPr/>
    </dgm:pt>
    <dgm:pt modelId="{62EBA1B5-9CDA-2A40-946B-E3D9B2557E95}" type="pres">
      <dgm:prSet presAssocID="{5379526C-487B-1445-B17B-11C14D9C82FB}" presName="horz2" presStyleCnt="0"/>
      <dgm:spPr/>
    </dgm:pt>
    <dgm:pt modelId="{1B5A3CC1-4BB5-7240-B9B9-464230BBF3C8}" type="pres">
      <dgm:prSet presAssocID="{5379526C-487B-1445-B17B-11C14D9C82FB}" presName="horzSpace2" presStyleCnt="0"/>
      <dgm:spPr/>
    </dgm:pt>
    <dgm:pt modelId="{58CB112E-C9E0-9641-A030-8F2D42CB7060}" type="pres">
      <dgm:prSet presAssocID="{5379526C-487B-1445-B17B-11C14D9C82FB}" presName="tx2" presStyleLbl="revTx" presStyleIdx="9" presStyleCnt="12"/>
      <dgm:spPr/>
    </dgm:pt>
    <dgm:pt modelId="{C62F97D0-96AE-AF47-A754-673E1B8EA597}" type="pres">
      <dgm:prSet presAssocID="{5379526C-487B-1445-B17B-11C14D9C82FB}" presName="vert2" presStyleCnt="0"/>
      <dgm:spPr/>
    </dgm:pt>
    <dgm:pt modelId="{586D1434-3B97-1C4E-8924-97863255EDB4}" type="pres">
      <dgm:prSet presAssocID="{5379526C-487B-1445-B17B-11C14D9C82FB}" presName="thinLine2b" presStyleLbl="callout" presStyleIdx="4" presStyleCnt="6"/>
      <dgm:spPr/>
    </dgm:pt>
    <dgm:pt modelId="{BC4A996C-F221-E046-8879-7D9DC60A9699}" type="pres">
      <dgm:prSet presAssocID="{5379526C-487B-1445-B17B-11C14D9C82FB}" presName="vertSpace2b" presStyleCnt="0"/>
      <dgm:spPr/>
    </dgm:pt>
    <dgm:pt modelId="{71DC68C2-4AB9-5549-9449-FDF37272DB48}" type="pres">
      <dgm:prSet presAssocID="{9D13EC58-0033-134F-BA4C-9CC7B0BE60C1}" presName="thickLine" presStyleLbl="alignNode1" presStyleIdx="5" presStyleCnt="6"/>
      <dgm:spPr/>
    </dgm:pt>
    <dgm:pt modelId="{1832086F-3A8A-7643-BDC9-5998D06B5F35}" type="pres">
      <dgm:prSet presAssocID="{9D13EC58-0033-134F-BA4C-9CC7B0BE60C1}" presName="horz1" presStyleCnt="0"/>
      <dgm:spPr/>
    </dgm:pt>
    <dgm:pt modelId="{BD234927-4545-5044-91FC-7B8C85F89269}" type="pres">
      <dgm:prSet presAssocID="{9D13EC58-0033-134F-BA4C-9CC7B0BE60C1}" presName="tx1" presStyleLbl="revTx" presStyleIdx="10" presStyleCnt="12"/>
      <dgm:spPr/>
    </dgm:pt>
    <dgm:pt modelId="{07CAE91A-8A3C-1443-B615-92C32B4F9DC6}" type="pres">
      <dgm:prSet presAssocID="{9D13EC58-0033-134F-BA4C-9CC7B0BE60C1}" presName="vert1" presStyleCnt="0"/>
      <dgm:spPr/>
    </dgm:pt>
    <dgm:pt modelId="{7A53784C-ADB0-984F-B8D4-228EF9912876}" type="pres">
      <dgm:prSet presAssocID="{0A6E6AF0-B604-1C43-89C8-CC1164098B9C}" presName="vertSpace2a" presStyleCnt="0"/>
      <dgm:spPr/>
    </dgm:pt>
    <dgm:pt modelId="{C9597F5F-D851-6A4E-9283-C909850E28FE}" type="pres">
      <dgm:prSet presAssocID="{0A6E6AF0-B604-1C43-89C8-CC1164098B9C}" presName="horz2" presStyleCnt="0"/>
      <dgm:spPr/>
    </dgm:pt>
    <dgm:pt modelId="{48827AD4-4DD5-3C4A-B130-34A320EA9479}" type="pres">
      <dgm:prSet presAssocID="{0A6E6AF0-B604-1C43-89C8-CC1164098B9C}" presName="horzSpace2" presStyleCnt="0"/>
      <dgm:spPr/>
    </dgm:pt>
    <dgm:pt modelId="{5E7AABA3-2580-5848-898F-BDFF61D49D99}" type="pres">
      <dgm:prSet presAssocID="{0A6E6AF0-B604-1C43-89C8-CC1164098B9C}" presName="tx2" presStyleLbl="revTx" presStyleIdx="11" presStyleCnt="12"/>
      <dgm:spPr/>
    </dgm:pt>
    <dgm:pt modelId="{9DB88962-2799-DC45-9AC8-9B12CB7F28CB}" type="pres">
      <dgm:prSet presAssocID="{0A6E6AF0-B604-1C43-89C8-CC1164098B9C}" presName="vert2" presStyleCnt="0"/>
      <dgm:spPr/>
    </dgm:pt>
    <dgm:pt modelId="{E40C2DBF-82EB-CF42-A9A3-64903B7C5C15}" type="pres">
      <dgm:prSet presAssocID="{0A6E6AF0-B604-1C43-89C8-CC1164098B9C}" presName="thinLine2b" presStyleLbl="callout" presStyleIdx="5" presStyleCnt="6"/>
      <dgm:spPr/>
    </dgm:pt>
    <dgm:pt modelId="{39D98F17-94D3-9644-98BF-F214F172DEBC}" type="pres">
      <dgm:prSet presAssocID="{0A6E6AF0-B604-1C43-89C8-CC1164098B9C}" presName="vertSpace2b" presStyleCnt="0"/>
      <dgm:spPr/>
    </dgm:pt>
  </dgm:ptLst>
  <dgm:cxnLst>
    <dgm:cxn modelId="{C3DAE40B-E304-C04E-804D-2A62679BB9A8}" type="presOf" srcId="{453C3C71-1E77-2648-8772-A7333075DC86}" destId="{8912DD69-0512-9243-A487-C30B09BB6AE4}" srcOrd="0" destOrd="0" presId="urn:microsoft.com/office/officeart/2008/layout/LinedList"/>
    <dgm:cxn modelId="{2C55AA18-897C-F74E-A7C4-E7CA1A32378B}" srcId="{5A5365B0-8827-004D-B1C9-47273B89F453}" destId="{5379526C-487B-1445-B17B-11C14D9C82FB}" srcOrd="0" destOrd="0" parTransId="{A7BBBF81-2AEC-E54B-817B-E4378457B45E}" sibTransId="{476B7E70-6477-9841-A518-B61A76F2314E}"/>
    <dgm:cxn modelId="{98291C26-A7A9-024A-8075-42D219755CAE}" type="presOf" srcId="{7F455291-D63D-5D4A-9EA7-F73E50101DDE}" destId="{05F31D2F-72C1-874D-9758-B061CBCCC6D3}" srcOrd="0" destOrd="0" presId="urn:microsoft.com/office/officeart/2008/layout/LinedList"/>
    <dgm:cxn modelId="{1939532B-A793-0C41-844A-CD40FDE9FC7A}" srcId="{97951DBE-A82A-EA45-8E21-AB3FCA1AD7B3}" destId="{947DCA11-DD87-1946-8175-D0B464E90BD4}" srcOrd="0" destOrd="0" parTransId="{D555F06B-F825-B74D-8F6C-FE9D735CDEF3}" sibTransId="{5992102C-470D-7948-ADFE-55ED785C8034}"/>
    <dgm:cxn modelId="{25DAE52B-76BF-BE40-AB15-EBB5F8901A33}" type="presOf" srcId="{1DBB64B5-EB3F-BD41-89AA-0BCB2DD46C95}" destId="{8CD178EA-B506-D847-AEC7-BCA6F86B663F}" srcOrd="0" destOrd="0" presId="urn:microsoft.com/office/officeart/2008/layout/LinedList"/>
    <dgm:cxn modelId="{021E1834-F580-6740-B6BD-4AF821049BB8}" type="presOf" srcId="{97951DBE-A82A-EA45-8E21-AB3FCA1AD7B3}" destId="{0545EAFB-E6CA-0B48-B109-2AD6E5097A04}" srcOrd="0" destOrd="0" presId="urn:microsoft.com/office/officeart/2008/layout/LinedList"/>
    <dgm:cxn modelId="{88E28436-E7D6-5147-96FE-6005674032CF}" type="presOf" srcId="{3120ED75-4D4E-FE4B-910E-EF8B6F204DA8}" destId="{AB6D41C1-D5EB-CE4B-9D44-E733950E26B0}" srcOrd="0" destOrd="0" presId="urn:microsoft.com/office/officeart/2008/layout/LinedList"/>
    <dgm:cxn modelId="{45B0F638-F68F-8F4D-A972-9580465910D3}" type="presOf" srcId="{0A6E6AF0-B604-1C43-89C8-CC1164098B9C}" destId="{5E7AABA3-2580-5848-898F-BDFF61D49D99}" srcOrd="0" destOrd="0" presId="urn:microsoft.com/office/officeart/2008/layout/LinedList"/>
    <dgm:cxn modelId="{A92B0056-2E11-0149-8EDA-D7ADADA2F0DB}" srcId="{365ED945-78D8-C04D-9487-463D3546AAE8}" destId="{9D13EC58-0033-134F-BA4C-9CC7B0BE60C1}" srcOrd="5" destOrd="0" parTransId="{CC9A7902-4A49-8D4D-8131-0E17649AD710}" sibTransId="{49133A2C-177D-ED4C-9F0A-E70190385412}"/>
    <dgm:cxn modelId="{13A14559-AE6F-684F-BDC1-F0AEFAD101ED}" srcId="{D44B65F4-B86B-B144-8609-9C1AC98232B6}" destId="{3120ED75-4D4E-FE4B-910E-EF8B6F204DA8}" srcOrd="0" destOrd="0" parTransId="{8194FE7E-80BF-F142-8F66-9EA700F4D480}" sibTransId="{D49DD257-BCEE-7249-8B38-F5F1633B4F68}"/>
    <dgm:cxn modelId="{95881D71-5983-3348-AB85-FB9172F3F6C3}" type="presOf" srcId="{5379526C-487B-1445-B17B-11C14D9C82FB}" destId="{58CB112E-C9E0-9641-A030-8F2D42CB7060}" srcOrd="0" destOrd="0" presId="urn:microsoft.com/office/officeart/2008/layout/LinedList"/>
    <dgm:cxn modelId="{9270517E-9B8F-B944-BA03-2F0D5703E00F}" type="presOf" srcId="{947DCA11-DD87-1946-8175-D0B464E90BD4}" destId="{2952D121-A3F5-E74A-B1E1-9462AC066414}" srcOrd="0" destOrd="0" presId="urn:microsoft.com/office/officeart/2008/layout/LinedList"/>
    <dgm:cxn modelId="{C43B648D-DF1F-E649-8DB9-0A306794B0E2}" type="presOf" srcId="{5A5365B0-8827-004D-B1C9-47273B89F453}" destId="{350A1336-9969-2C46-A177-B0C3D5EB861D}" srcOrd="0" destOrd="0" presId="urn:microsoft.com/office/officeart/2008/layout/LinedList"/>
    <dgm:cxn modelId="{B2875F9B-F0DC-474B-A2F4-36B7F7EA6FA6}" srcId="{365ED945-78D8-C04D-9487-463D3546AAE8}" destId="{7F455291-D63D-5D4A-9EA7-F73E50101DDE}" srcOrd="3" destOrd="0" parTransId="{32C59CB1-E103-E34A-B84B-1E31972180C5}" sibTransId="{E1AA671F-262B-0A4E-BB10-F136A1D3238E}"/>
    <dgm:cxn modelId="{714A72A2-065B-4144-8815-ED15355C79F0}" srcId="{9D13EC58-0033-134F-BA4C-9CC7B0BE60C1}" destId="{0A6E6AF0-B604-1C43-89C8-CC1164098B9C}" srcOrd="0" destOrd="0" parTransId="{2D5E6CCF-8564-D148-B4C6-100D80D567E6}" sibTransId="{983973AB-2C06-3446-8FCE-F924DCAE63D7}"/>
    <dgm:cxn modelId="{903A2DA8-DC74-C445-B801-2C42D0422C4D}" srcId="{7F455291-D63D-5D4A-9EA7-F73E50101DDE}" destId="{B01682AC-AC17-CC45-8E51-493F924FCE18}" srcOrd="0" destOrd="0" parTransId="{AFB8D93D-86AA-DB49-8B36-A9F84D42268C}" sibTransId="{8D2DB559-69B3-D84A-9B2D-C5E2430C31DB}"/>
    <dgm:cxn modelId="{95CB80AE-92A0-5242-AD5A-6E06D6A66AA7}" type="presOf" srcId="{9D13EC58-0033-134F-BA4C-9CC7B0BE60C1}" destId="{BD234927-4545-5044-91FC-7B8C85F89269}" srcOrd="0" destOrd="0" presId="urn:microsoft.com/office/officeart/2008/layout/LinedList"/>
    <dgm:cxn modelId="{AAA2CCB6-D129-4246-9CEB-E4E1342B3616}" srcId="{365ED945-78D8-C04D-9487-463D3546AAE8}" destId="{97951DBE-A82A-EA45-8E21-AB3FCA1AD7B3}" srcOrd="1" destOrd="0" parTransId="{B34DFC31-D68B-6D46-A852-B09B12ECB142}" sibTransId="{A8C90CF4-5D01-9B4F-9C30-FA1253F0C234}"/>
    <dgm:cxn modelId="{E48BEBB8-A5CB-A74F-B1B1-055ADAB8D1C9}" srcId="{365ED945-78D8-C04D-9487-463D3546AAE8}" destId="{D44B65F4-B86B-B144-8609-9C1AC98232B6}" srcOrd="2" destOrd="0" parTransId="{D3943155-F04E-044A-844F-72441B0CBE7C}" sibTransId="{943D21BB-4BF5-0C4B-AC93-050574D4B21A}"/>
    <dgm:cxn modelId="{C95E2ED4-3B07-4443-8471-D07EE72F32E1}" srcId="{1DBB64B5-EB3F-BD41-89AA-0BCB2DD46C95}" destId="{453C3C71-1E77-2648-8772-A7333075DC86}" srcOrd="0" destOrd="0" parTransId="{DF65DC94-E182-7640-9F9E-16AE75A54E9D}" sibTransId="{09479E8F-CF9E-374B-9838-9BC49C49B47A}"/>
    <dgm:cxn modelId="{593BB7E6-65A4-8848-8917-C6F92D9B2FDB}" type="presOf" srcId="{B01682AC-AC17-CC45-8E51-493F924FCE18}" destId="{9F955215-23DE-4048-8AD0-BDBC470DB4EB}" srcOrd="0" destOrd="0" presId="urn:microsoft.com/office/officeart/2008/layout/LinedList"/>
    <dgm:cxn modelId="{0CC4F1E6-4A43-AE48-8021-EE5F0ED2C028}" type="presOf" srcId="{D44B65F4-B86B-B144-8609-9C1AC98232B6}" destId="{785351F4-D9B5-CD4D-873B-D6C49BA1F1C9}" srcOrd="0" destOrd="0" presId="urn:microsoft.com/office/officeart/2008/layout/LinedList"/>
    <dgm:cxn modelId="{146235E7-ADDA-0A4F-8AEE-86191EE6AFDA}" type="presOf" srcId="{365ED945-78D8-C04D-9487-463D3546AAE8}" destId="{E468E018-6610-4A44-97DD-1A03F7692C62}" srcOrd="0" destOrd="0" presId="urn:microsoft.com/office/officeart/2008/layout/LinedList"/>
    <dgm:cxn modelId="{CDAB95F2-5FFE-5541-A049-653ED7AC2B45}" srcId="{365ED945-78D8-C04D-9487-463D3546AAE8}" destId="{5A5365B0-8827-004D-B1C9-47273B89F453}" srcOrd="4" destOrd="0" parTransId="{E8227633-DB9D-B94A-9E21-BA6A74FF645C}" sibTransId="{BDBEB308-8568-0741-A061-2A6249294EC9}"/>
    <dgm:cxn modelId="{E614EFF8-352A-E745-8CBF-65B5A7375696}" srcId="{365ED945-78D8-C04D-9487-463D3546AAE8}" destId="{1DBB64B5-EB3F-BD41-89AA-0BCB2DD46C95}" srcOrd="0" destOrd="0" parTransId="{3B2F0559-EA50-6946-B12B-0AC5193C0BFE}" sibTransId="{20AE7C5E-2893-D447-8188-EF23C4805E92}"/>
    <dgm:cxn modelId="{CE08C653-73FE-BE49-B01E-66890844E36F}" type="presParOf" srcId="{E468E018-6610-4A44-97DD-1A03F7692C62}" destId="{C84BC4BD-3F60-E14B-80E8-892D392C729A}" srcOrd="0" destOrd="0" presId="urn:microsoft.com/office/officeart/2008/layout/LinedList"/>
    <dgm:cxn modelId="{3DB0B06B-E520-5142-BAFB-4BEE5915D8E9}" type="presParOf" srcId="{E468E018-6610-4A44-97DD-1A03F7692C62}" destId="{18608C4D-AE24-664A-AD63-747417ADE9A5}" srcOrd="1" destOrd="0" presId="urn:microsoft.com/office/officeart/2008/layout/LinedList"/>
    <dgm:cxn modelId="{09102CC1-13F7-834C-A438-69D832BB8FA0}" type="presParOf" srcId="{18608C4D-AE24-664A-AD63-747417ADE9A5}" destId="{8CD178EA-B506-D847-AEC7-BCA6F86B663F}" srcOrd="0" destOrd="0" presId="urn:microsoft.com/office/officeart/2008/layout/LinedList"/>
    <dgm:cxn modelId="{9D3A4BCE-397B-CA47-914E-AFA8832955C3}" type="presParOf" srcId="{18608C4D-AE24-664A-AD63-747417ADE9A5}" destId="{C764793D-058D-3043-A68B-78AB19FE4F40}" srcOrd="1" destOrd="0" presId="urn:microsoft.com/office/officeart/2008/layout/LinedList"/>
    <dgm:cxn modelId="{58350EC5-150B-0342-99F4-7E5C868B52FF}" type="presParOf" srcId="{C764793D-058D-3043-A68B-78AB19FE4F40}" destId="{D3E97779-F7E8-BF4E-9C92-3304C4497B35}" srcOrd="0" destOrd="0" presId="urn:microsoft.com/office/officeart/2008/layout/LinedList"/>
    <dgm:cxn modelId="{70F31ADA-ED64-CD43-A45E-3CBA94C9515E}" type="presParOf" srcId="{C764793D-058D-3043-A68B-78AB19FE4F40}" destId="{36E5995D-B0B0-E645-AA69-A0D5E4CB240E}" srcOrd="1" destOrd="0" presId="urn:microsoft.com/office/officeart/2008/layout/LinedList"/>
    <dgm:cxn modelId="{6D57F825-6B28-9042-BB30-7C71C4662389}" type="presParOf" srcId="{36E5995D-B0B0-E645-AA69-A0D5E4CB240E}" destId="{2D647371-37E5-D34C-814B-CDA4B2031494}" srcOrd="0" destOrd="0" presId="urn:microsoft.com/office/officeart/2008/layout/LinedList"/>
    <dgm:cxn modelId="{DE18FF69-89F8-ED4E-AE8E-D363837E0055}" type="presParOf" srcId="{36E5995D-B0B0-E645-AA69-A0D5E4CB240E}" destId="{8912DD69-0512-9243-A487-C30B09BB6AE4}" srcOrd="1" destOrd="0" presId="urn:microsoft.com/office/officeart/2008/layout/LinedList"/>
    <dgm:cxn modelId="{2D1C652D-8D8A-5944-836B-1F502F17B1E0}" type="presParOf" srcId="{36E5995D-B0B0-E645-AA69-A0D5E4CB240E}" destId="{BB37350B-FE99-4F4F-9628-D8A23D822AF5}" srcOrd="2" destOrd="0" presId="urn:microsoft.com/office/officeart/2008/layout/LinedList"/>
    <dgm:cxn modelId="{7A9041A0-8C23-7E43-B2C5-320E32EAC2E4}" type="presParOf" srcId="{C764793D-058D-3043-A68B-78AB19FE4F40}" destId="{1FC8B4C7-DFCC-B140-89D2-E177FE256A41}" srcOrd="2" destOrd="0" presId="urn:microsoft.com/office/officeart/2008/layout/LinedList"/>
    <dgm:cxn modelId="{20276EFB-FCEC-554F-A658-6194351D13F4}" type="presParOf" srcId="{C764793D-058D-3043-A68B-78AB19FE4F40}" destId="{06EEBBD0-529F-4242-BA8A-3BFD61754B65}" srcOrd="3" destOrd="0" presId="urn:microsoft.com/office/officeart/2008/layout/LinedList"/>
    <dgm:cxn modelId="{97DA0A7A-2E67-A142-A3B7-F01CA75BB1CB}" type="presParOf" srcId="{E468E018-6610-4A44-97DD-1A03F7692C62}" destId="{C0E46B67-23FA-ED47-82C4-A69BD40EA023}" srcOrd="2" destOrd="0" presId="urn:microsoft.com/office/officeart/2008/layout/LinedList"/>
    <dgm:cxn modelId="{BB48B790-CEEB-8A49-BFFE-B043D6FF8C1B}" type="presParOf" srcId="{E468E018-6610-4A44-97DD-1A03F7692C62}" destId="{0B51DB28-7434-AA4A-8D69-7808CE9496CE}" srcOrd="3" destOrd="0" presId="urn:microsoft.com/office/officeart/2008/layout/LinedList"/>
    <dgm:cxn modelId="{AB4671FF-66CB-AC4B-AE07-4AC3393460FA}" type="presParOf" srcId="{0B51DB28-7434-AA4A-8D69-7808CE9496CE}" destId="{0545EAFB-E6CA-0B48-B109-2AD6E5097A04}" srcOrd="0" destOrd="0" presId="urn:microsoft.com/office/officeart/2008/layout/LinedList"/>
    <dgm:cxn modelId="{7624FADA-D4EC-364B-94BE-FA77243422AE}" type="presParOf" srcId="{0B51DB28-7434-AA4A-8D69-7808CE9496CE}" destId="{693CD7F9-D627-2A48-ABDC-B906F868DB93}" srcOrd="1" destOrd="0" presId="urn:microsoft.com/office/officeart/2008/layout/LinedList"/>
    <dgm:cxn modelId="{443D88D6-2379-6A4A-8E63-00D048617D14}" type="presParOf" srcId="{693CD7F9-D627-2A48-ABDC-B906F868DB93}" destId="{BE78F1D8-1BBA-0849-8007-CA8204F31C27}" srcOrd="0" destOrd="0" presId="urn:microsoft.com/office/officeart/2008/layout/LinedList"/>
    <dgm:cxn modelId="{B7DD75AD-A1D6-3048-964D-B8705EF07C25}" type="presParOf" srcId="{693CD7F9-D627-2A48-ABDC-B906F868DB93}" destId="{9DF970C0-F279-3844-A1A8-E4B02B3B5EC2}" srcOrd="1" destOrd="0" presId="urn:microsoft.com/office/officeart/2008/layout/LinedList"/>
    <dgm:cxn modelId="{1881B561-FECA-0946-BBE8-B4CE476C216D}" type="presParOf" srcId="{9DF970C0-F279-3844-A1A8-E4B02B3B5EC2}" destId="{653D4BE1-CDCD-F748-BE9E-6DB3B9DC51E5}" srcOrd="0" destOrd="0" presId="urn:microsoft.com/office/officeart/2008/layout/LinedList"/>
    <dgm:cxn modelId="{1C1AEA09-DDA1-284C-B1CF-24DBBCF14D3C}" type="presParOf" srcId="{9DF970C0-F279-3844-A1A8-E4B02B3B5EC2}" destId="{2952D121-A3F5-E74A-B1E1-9462AC066414}" srcOrd="1" destOrd="0" presId="urn:microsoft.com/office/officeart/2008/layout/LinedList"/>
    <dgm:cxn modelId="{0D3A8D62-C568-764E-9C94-20D2D4431B6D}" type="presParOf" srcId="{9DF970C0-F279-3844-A1A8-E4B02B3B5EC2}" destId="{4D135EAB-AD0F-8643-9EB5-B5E92D8D7F74}" srcOrd="2" destOrd="0" presId="urn:microsoft.com/office/officeart/2008/layout/LinedList"/>
    <dgm:cxn modelId="{96C96C58-550B-FB4D-B700-105C704FA5D3}" type="presParOf" srcId="{693CD7F9-D627-2A48-ABDC-B906F868DB93}" destId="{AB1A00C0-1D61-CE45-85CA-35B1CF08F7C4}" srcOrd="2" destOrd="0" presId="urn:microsoft.com/office/officeart/2008/layout/LinedList"/>
    <dgm:cxn modelId="{DBE75895-73E7-7647-B6B1-9B77AB267D72}" type="presParOf" srcId="{693CD7F9-D627-2A48-ABDC-B906F868DB93}" destId="{6F964D20-4389-CB48-8F0B-4EFFA88BDA8F}" srcOrd="3" destOrd="0" presId="urn:microsoft.com/office/officeart/2008/layout/LinedList"/>
    <dgm:cxn modelId="{5A96F5E7-2D48-CB48-944C-900A4944271E}" type="presParOf" srcId="{E468E018-6610-4A44-97DD-1A03F7692C62}" destId="{022C85D0-F9E2-2749-9328-EAEABD18F5E9}" srcOrd="4" destOrd="0" presId="urn:microsoft.com/office/officeart/2008/layout/LinedList"/>
    <dgm:cxn modelId="{4DCA7983-B505-9249-8056-34F902D983A9}" type="presParOf" srcId="{E468E018-6610-4A44-97DD-1A03F7692C62}" destId="{5404C3BF-575C-1148-8C87-97EB1ACCB7C7}" srcOrd="5" destOrd="0" presId="urn:microsoft.com/office/officeart/2008/layout/LinedList"/>
    <dgm:cxn modelId="{63A83B86-55B9-7542-BEF7-032A89B18E80}" type="presParOf" srcId="{5404C3BF-575C-1148-8C87-97EB1ACCB7C7}" destId="{785351F4-D9B5-CD4D-873B-D6C49BA1F1C9}" srcOrd="0" destOrd="0" presId="urn:microsoft.com/office/officeart/2008/layout/LinedList"/>
    <dgm:cxn modelId="{EC7AF818-A212-E246-A360-F51FCCAB74F8}" type="presParOf" srcId="{5404C3BF-575C-1148-8C87-97EB1ACCB7C7}" destId="{A62F367B-8BC7-EF43-A07E-21ED171A3B42}" srcOrd="1" destOrd="0" presId="urn:microsoft.com/office/officeart/2008/layout/LinedList"/>
    <dgm:cxn modelId="{698FF4F4-BCDA-9F4B-9887-311ED487E6F4}" type="presParOf" srcId="{A62F367B-8BC7-EF43-A07E-21ED171A3B42}" destId="{83A7A803-6260-4346-84BE-9F5A996D10D7}" srcOrd="0" destOrd="0" presId="urn:microsoft.com/office/officeart/2008/layout/LinedList"/>
    <dgm:cxn modelId="{9E0BEACC-93C8-694A-BDCA-260E88A8C6F7}" type="presParOf" srcId="{A62F367B-8BC7-EF43-A07E-21ED171A3B42}" destId="{C485AC30-B07A-8C4B-B533-BEB211C878E3}" srcOrd="1" destOrd="0" presId="urn:microsoft.com/office/officeart/2008/layout/LinedList"/>
    <dgm:cxn modelId="{9753E8AD-6696-DD42-BFFC-10FA32DA4FA1}" type="presParOf" srcId="{C485AC30-B07A-8C4B-B533-BEB211C878E3}" destId="{A32D6BE1-3F74-634F-A0E4-EA7656CDFE88}" srcOrd="0" destOrd="0" presId="urn:microsoft.com/office/officeart/2008/layout/LinedList"/>
    <dgm:cxn modelId="{A7A9E396-99C4-3940-849C-0298D56A1C66}" type="presParOf" srcId="{C485AC30-B07A-8C4B-B533-BEB211C878E3}" destId="{AB6D41C1-D5EB-CE4B-9D44-E733950E26B0}" srcOrd="1" destOrd="0" presId="urn:microsoft.com/office/officeart/2008/layout/LinedList"/>
    <dgm:cxn modelId="{61722000-7A5F-CF40-A0EA-19B64E14047F}" type="presParOf" srcId="{C485AC30-B07A-8C4B-B533-BEB211C878E3}" destId="{B1CAC60A-47FB-0A42-829E-870253585FB9}" srcOrd="2" destOrd="0" presId="urn:microsoft.com/office/officeart/2008/layout/LinedList"/>
    <dgm:cxn modelId="{65643072-6049-904A-913B-FEC0CB0332DE}" type="presParOf" srcId="{A62F367B-8BC7-EF43-A07E-21ED171A3B42}" destId="{F21C8D7B-99BB-364C-80ED-F68528B07C9A}" srcOrd="2" destOrd="0" presId="urn:microsoft.com/office/officeart/2008/layout/LinedList"/>
    <dgm:cxn modelId="{FC884E0C-A511-5D47-ACAE-D568DCAE7BE4}" type="presParOf" srcId="{A62F367B-8BC7-EF43-A07E-21ED171A3B42}" destId="{05DCBCAC-A3A4-AD4A-AB69-D59A2728C031}" srcOrd="3" destOrd="0" presId="urn:microsoft.com/office/officeart/2008/layout/LinedList"/>
    <dgm:cxn modelId="{2F9CF266-8EB1-E34F-A521-527B6DA8DCCE}" type="presParOf" srcId="{E468E018-6610-4A44-97DD-1A03F7692C62}" destId="{9F6F86FB-F0A2-B24C-B7E7-40A9AC04C4FD}" srcOrd="6" destOrd="0" presId="urn:microsoft.com/office/officeart/2008/layout/LinedList"/>
    <dgm:cxn modelId="{51D49937-0094-5242-BB41-D2FFF724F1FE}" type="presParOf" srcId="{E468E018-6610-4A44-97DD-1A03F7692C62}" destId="{44F41941-0844-9244-9618-9139BACA32CC}" srcOrd="7" destOrd="0" presId="urn:microsoft.com/office/officeart/2008/layout/LinedList"/>
    <dgm:cxn modelId="{BF74BF8E-3319-894C-8832-3BF7A2EE75D7}" type="presParOf" srcId="{44F41941-0844-9244-9618-9139BACA32CC}" destId="{05F31D2F-72C1-874D-9758-B061CBCCC6D3}" srcOrd="0" destOrd="0" presId="urn:microsoft.com/office/officeart/2008/layout/LinedList"/>
    <dgm:cxn modelId="{366B6B64-BB61-7B4E-9A0F-08F6AE661682}" type="presParOf" srcId="{44F41941-0844-9244-9618-9139BACA32CC}" destId="{40E4BE72-1B4C-2840-A2F5-83A1C2B83522}" srcOrd="1" destOrd="0" presId="urn:microsoft.com/office/officeart/2008/layout/LinedList"/>
    <dgm:cxn modelId="{BBCE06CA-E39E-AD41-AFF4-E303595F4240}" type="presParOf" srcId="{40E4BE72-1B4C-2840-A2F5-83A1C2B83522}" destId="{DF041452-4F8B-1546-89B4-57D10901BF95}" srcOrd="0" destOrd="0" presId="urn:microsoft.com/office/officeart/2008/layout/LinedList"/>
    <dgm:cxn modelId="{33231D4E-86F7-5848-B283-84FE4B30E16E}" type="presParOf" srcId="{40E4BE72-1B4C-2840-A2F5-83A1C2B83522}" destId="{812D5D57-8F2D-3844-9A4D-F6808F5247F9}" srcOrd="1" destOrd="0" presId="urn:microsoft.com/office/officeart/2008/layout/LinedList"/>
    <dgm:cxn modelId="{7888B105-515A-0949-8BE5-16352C70DA8A}" type="presParOf" srcId="{812D5D57-8F2D-3844-9A4D-F6808F5247F9}" destId="{31FEA2DF-CDEE-7D47-80C0-A9804ED87834}" srcOrd="0" destOrd="0" presId="urn:microsoft.com/office/officeart/2008/layout/LinedList"/>
    <dgm:cxn modelId="{579CE7CC-B285-B446-B412-61E23C815043}" type="presParOf" srcId="{812D5D57-8F2D-3844-9A4D-F6808F5247F9}" destId="{9F955215-23DE-4048-8AD0-BDBC470DB4EB}" srcOrd="1" destOrd="0" presId="urn:microsoft.com/office/officeart/2008/layout/LinedList"/>
    <dgm:cxn modelId="{3A612F5C-177C-1C42-BF55-0B9DE72981A9}" type="presParOf" srcId="{812D5D57-8F2D-3844-9A4D-F6808F5247F9}" destId="{77F187F9-72F8-A846-99D7-8F3931D73A29}" srcOrd="2" destOrd="0" presId="urn:microsoft.com/office/officeart/2008/layout/LinedList"/>
    <dgm:cxn modelId="{E9E75E84-AD43-CB4F-96EC-E9D83D8E91D7}" type="presParOf" srcId="{40E4BE72-1B4C-2840-A2F5-83A1C2B83522}" destId="{78996481-BE8A-6743-8263-D3B4ACE4F854}" srcOrd="2" destOrd="0" presId="urn:microsoft.com/office/officeart/2008/layout/LinedList"/>
    <dgm:cxn modelId="{2AD1CC17-F456-5E4F-9822-41AA99CF197C}" type="presParOf" srcId="{40E4BE72-1B4C-2840-A2F5-83A1C2B83522}" destId="{DF44B2ED-4CDF-3649-94DD-4CBD58ABEDA7}" srcOrd="3" destOrd="0" presId="urn:microsoft.com/office/officeart/2008/layout/LinedList"/>
    <dgm:cxn modelId="{C6FFE67D-9066-394E-8A1B-333074CD2DAB}" type="presParOf" srcId="{E468E018-6610-4A44-97DD-1A03F7692C62}" destId="{6D60C8FB-0327-DF4D-B959-7621229F9C70}" srcOrd="8" destOrd="0" presId="urn:microsoft.com/office/officeart/2008/layout/LinedList"/>
    <dgm:cxn modelId="{86DF8DE7-54C3-664A-953A-F44EBA585AD6}" type="presParOf" srcId="{E468E018-6610-4A44-97DD-1A03F7692C62}" destId="{4BDEC38C-7541-8947-A93E-3AC191B9C3D2}" srcOrd="9" destOrd="0" presId="urn:microsoft.com/office/officeart/2008/layout/LinedList"/>
    <dgm:cxn modelId="{9086012E-66C0-F648-9EB0-408ACD1D1AC8}" type="presParOf" srcId="{4BDEC38C-7541-8947-A93E-3AC191B9C3D2}" destId="{350A1336-9969-2C46-A177-B0C3D5EB861D}" srcOrd="0" destOrd="0" presId="urn:microsoft.com/office/officeart/2008/layout/LinedList"/>
    <dgm:cxn modelId="{05102028-BE78-174E-A11A-333078000FC1}" type="presParOf" srcId="{4BDEC38C-7541-8947-A93E-3AC191B9C3D2}" destId="{B3A819CC-4800-5C4D-A13E-21A02549CE3A}" srcOrd="1" destOrd="0" presId="urn:microsoft.com/office/officeart/2008/layout/LinedList"/>
    <dgm:cxn modelId="{14F96EEA-6962-D14B-A996-BA86EC437A30}" type="presParOf" srcId="{B3A819CC-4800-5C4D-A13E-21A02549CE3A}" destId="{793D2ED5-C703-5948-BEF2-66E343FEF235}" srcOrd="0" destOrd="0" presId="urn:microsoft.com/office/officeart/2008/layout/LinedList"/>
    <dgm:cxn modelId="{C90C31BB-E25C-B143-A149-127690F44AD5}" type="presParOf" srcId="{B3A819CC-4800-5C4D-A13E-21A02549CE3A}" destId="{62EBA1B5-9CDA-2A40-946B-E3D9B2557E95}" srcOrd="1" destOrd="0" presId="urn:microsoft.com/office/officeart/2008/layout/LinedList"/>
    <dgm:cxn modelId="{CF8845EE-4FBA-1942-A303-6EEFCDA9D3DF}" type="presParOf" srcId="{62EBA1B5-9CDA-2A40-946B-E3D9B2557E95}" destId="{1B5A3CC1-4BB5-7240-B9B9-464230BBF3C8}" srcOrd="0" destOrd="0" presId="urn:microsoft.com/office/officeart/2008/layout/LinedList"/>
    <dgm:cxn modelId="{4BB4314F-4CF3-7C44-ABF1-5C3814EB6BD7}" type="presParOf" srcId="{62EBA1B5-9CDA-2A40-946B-E3D9B2557E95}" destId="{58CB112E-C9E0-9641-A030-8F2D42CB7060}" srcOrd="1" destOrd="0" presId="urn:microsoft.com/office/officeart/2008/layout/LinedList"/>
    <dgm:cxn modelId="{C3E2ACD5-97ED-724D-8B30-51EF08204503}" type="presParOf" srcId="{62EBA1B5-9CDA-2A40-946B-E3D9B2557E95}" destId="{C62F97D0-96AE-AF47-A754-673E1B8EA597}" srcOrd="2" destOrd="0" presId="urn:microsoft.com/office/officeart/2008/layout/LinedList"/>
    <dgm:cxn modelId="{F4AE22D9-C47E-5548-A31C-50F851B0D075}" type="presParOf" srcId="{B3A819CC-4800-5C4D-A13E-21A02549CE3A}" destId="{586D1434-3B97-1C4E-8924-97863255EDB4}" srcOrd="2" destOrd="0" presId="urn:microsoft.com/office/officeart/2008/layout/LinedList"/>
    <dgm:cxn modelId="{A60505F4-ED36-AB4D-A116-B2353BCE2FEF}" type="presParOf" srcId="{B3A819CC-4800-5C4D-A13E-21A02549CE3A}" destId="{BC4A996C-F221-E046-8879-7D9DC60A9699}" srcOrd="3" destOrd="0" presId="urn:microsoft.com/office/officeart/2008/layout/LinedList"/>
    <dgm:cxn modelId="{032A2770-5D03-4141-AB27-3FC96A72AE27}" type="presParOf" srcId="{E468E018-6610-4A44-97DD-1A03F7692C62}" destId="{71DC68C2-4AB9-5549-9449-FDF37272DB48}" srcOrd="10" destOrd="0" presId="urn:microsoft.com/office/officeart/2008/layout/LinedList"/>
    <dgm:cxn modelId="{D9D86D47-A2FA-874D-BB62-B5257C97DD61}" type="presParOf" srcId="{E468E018-6610-4A44-97DD-1A03F7692C62}" destId="{1832086F-3A8A-7643-BDC9-5998D06B5F35}" srcOrd="11" destOrd="0" presId="urn:microsoft.com/office/officeart/2008/layout/LinedList"/>
    <dgm:cxn modelId="{F2A25DA9-7155-934E-8A4B-5850F06E052A}" type="presParOf" srcId="{1832086F-3A8A-7643-BDC9-5998D06B5F35}" destId="{BD234927-4545-5044-91FC-7B8C85F89269}" srcOrd="0" destOrd="0" presId="urn:microsoft.com/office/officeart/2008/layout/LinedList"/>
    <dgm:cxn modelId="{657A9BA0-FE2A-8A4E-A272-24F566E778BA}" type="presParOf" srcId="{1832086F-3A8A-7643-BDC9-5998D06B5F35}" destId="{07CAE91A-8A3C-1443-B615-92C32B4F9DC6}" srcOrd="1" destOrd="0" presId="urn:microsoft.com/office/officeart/2008/layout/LinedList"/>
    <dgm:cxn modelId="{C2AABB56-906A-6241-A528-581301A4F78E}" type="presParOf" srcId="{07CAE91A-8A3C-1443-B615-92C32B4F9DC6}" destId="{7A53784C-ADB0-984F-B8D4-228EF9912876}" srcOrd="0" destOrd="0" presId="urn:microsoft.com/office/officeart/2008/layout/LinedList"/>
    <dgm:cxn modelId="{5638109A-F5E0-184B-992E-DBE0D83B01B2}" type="presParOf" srcId="{07CAE91A-8A3C-1443-B615-92C32B4F9DC6}" destId="{C9597F5F-D851-6A4E-9283-C909850E28FE}" srcOrd="1" destOrd="0" presId="urn:microsoft.com/office/officeart/2008/layout/LinedList"/>
    <dgm:cxn modelId="{7F510D50-7FFA-FC42-B9EC-5C47E119C9FC}" type="presParOf" srcId="{C9597F5F-D851-6A4E-9283-C909850E28FE}" destId="{48827AD4-4DD5-3C4A-B130-34A320EA9479}" srcOrd="0" destOrd="0" presId="urn:microsoft.com/office/officeart/2008/layout/LinedList"/>
    <dgm:cxn modelId="{AD3C388A-2AF8-CB44-A755-DFA6EBAA294F}" type="presParOf" srcId="{C9597F5F-D851-6A4E-9283-C909850E28FE}" destId="{5E7AABA3-2580-5848-898F-BDFF61D49D99}" srcOrd="1" destOrd="0" presId="urn:microsoft.com/office/officeart/2008/layout/LinedList"/>
    <dgm:cxn modelId="{50FCF436-DC0D-014A-8313-33C1279CF588}" type="presParOf" srcId="{C9597F5F-D851-6A4E-9283-C909850E28FE}" destId="{9DB88962-2799-DC45-9AC8-9B12CB7F28CB}" srcOrd="2" destOrd="0" presId="urn:microsoft.com/office/officeart/2008/layout/LinedList"/>
    <dgm:cxn modelId="{FFF896F7-B389-194D-969A-F3296D7817D0}" type="presParOf" srcId="{07CAE91A-8A3C-1443-B615-92C32B4F9DC6}" destId="{E40C2DBF-82EB-CF42-A9A3-64903B7C5C15}" srcOrd="2" destOrd="0" presId="urn:microsoft.com/office/officeart/2008/layout/LinedList"/>
    <dgm:cxn modelId="{57A75A49-24EE-9047-91FE-A3813687AAD1}" type="presParOf" srcId="{07CAE91A-8A3C-1443-B615-92C32B4F9DC6}" destId="{39D98F17-94D3-9644-98BF-F214F172DEBC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35B6E13-0282-414D-BA3B-09F4F30FC5C3}" type="doc">
      <dgm:prSet loTypeId="urn:microsoft.com/office/officeart/2005/8/layout/hList3" loCatId="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03C31DD-7AD5-2242-9E9C-93AB42F06A87}">
      <dgm:prSet phldrT="[Text]" custT="1"/>
      <dgm:spPr/>
      <dgm:t>
        <a:bodyPr/>
        <a:lstStyle/>
        <a:p>
          <a:pPr>
            <a:buFont typeface="Symbol" pitchFamily="2" charset="2"/>
            <a:buChar char=""/>
          </a:pPr>
          <a:r>
            <a:rPr lang="en-US" sz="3200" i="0" dirty="0">
              <a:solidFill>
                <a:schemeClr val="bg1"/>
              </a:solidFill>
            </a:rPr>
            <a:t>Total Expenses (2017-2020) = </a:t>
          </a:r>
          <a:r>
            <a:rPr lang="en-US" sz="3200" b="1" dirty="0">
              <a:solidFill>
                <a:schemeClr val="bg1"/>
              </a:solidFill>
            </a:rPr>
            <a:t>$13.2 M</a:t>
          </a:r>
        </a:p>
      </dgm:t>
    </dgm:pt>
    <dgm:pt modelId="{38274A3A-DC79-A142-8953-4C38B8D30E1D}" type="parTrans" cxnId="{B2C86B6B-C00C-8B45-9182-0BB7FA044ACD}">
      <dgm:prSet/>
      <dgm:spPr/>
      <dgm:t>
        <a:bodyPr/>
        <a:lstStyle/>
        <a:p>
          <a:endParaRPr lang="en-US"/>
        </a:p>
      </dgm:t>
    </dgm:pt>
    <dgm:pt modelId="{C47559BB-C136-544E-AAB6-6E1013A67E1A}" type="sibTrans" cxnId="{B2C86B6B-C00C-8B45-9182-0BB7FA044ACD}">
      <dgm:prSet/>
      <dgm:spPr/>
      <dgm:t>
        <a:bodyPr/>
        <a:lstStyle/>
        <a:p>
          <a:endParaRPr lang="en-US"/>
        </a:p>
      </dgm:t>
    </dgm:pt>
    <dgm:pt modelId="{1095F4E2-49FF-0B4A-A7BF-F35D5453F1DD}">
      <dgm:prSet phldrT="[Text]" custT="1"/>
      <dgm:spPr/>
      <dgm:t>
        <a:bodyPr/>
        <a:lstStyle/>
        <a:p>
          <a:pPr algn="ctr">
            <a:buFont typeface="Courier New" panose="02070309020205020404" pitchFamily="49" charset="0"/>
            <a:buNone/>
          </a:pPr>
          <a:r>
            <a:rPr lang="en-US" sz="4000" b="0" dirty="0"/>
            <a:t>2017</a:t>
          </a:r>
        </a:p>
        <a:p>
          <a:pPr algn="ctr">
            <a:buFont typeface="Courier New" panose="02070309020205020404" pitchFamily="49" charset="0"/>
            <a:buNone/>
          </a:pPr>
          <a:r>
            <a:rPr lang="en-US" sz="4000" b="1" dirty="0"/>
            <a:t>$146 M</a:t>
          </a:r>
        </a:p>
      </dgm:t>
    </dgm:pt>
    <dgm:pt modelId="{E82F90F1-0BEA-E948-A913-BC82AFE3C128}" type="parTrans" cxnId="{6E2C4A5B-5443-2240-A491-522D3621E763}">
      <dgm:prSet/>
      <dgm:spPr/>
      <dgm:t>
        <a:bodyPr/>
        <a:lstStyle/>
        <a:p>
          <a:endParaRPr lang="en-US"/>
        </a:p>
      </dgm:t>
    </dgm:pt>
    <dgm:pt modelId="{DA195617-BC04-E741-81AE-00522E9CAF99}" type="sibTrans" cxnId="{6E2C4A5B-5443-2240-A491-522D3621E763}">
      <dgm:prSet/>
      <dgm:spPr/>
      <dgm:t>
        <a:bodyPr/>
        <a:lstStyle/>
        <a:p>
          <a:endParaRPr lang="en-US"/>
        </a:p>
      </dgm:t>
    </dgm:pt>
    <dgm:pt modelId="{C83FDA2C-4207-4A48-842E-AE2F98B37402}">
      <dgm:prSet custT="1"/>
      <dgm:spPr/>
      <dgm:t>
        <a:bodyPr/>
        <a:lstStyle/>
        <a:p>
          <a:r>
            <a:rPr lang="en-US" sz="4000" dirty="0"/>
            <a:t>2018</a:t>
          </a:r>
        </a:p>
        <a:p>
          <a:r>
            <a:rPr lang="en-US" sz="4000" b="1" dirty="0"/>
            <a:t>$145 M</a:t>
          </a:r>
        </a:p>
      </dgm:t>
    </dgm:pt>
    <dgm:pt modelId="{B4B5F5D5-CDFB-E542-AC82-B2CB9E6AF9B0}" type="parTrans" cxnId="{5E4F5CF4-475B-6F43-914D-BBBCBCB2E358}">
      <dgm:prSet/>
      <dgm:spPr/>
      <dgm:t>
        <a:bodyPr/>
        <a:lstStyle/>
        <a:p>
          <a:endParaRPr lang="en-US"/>
        </a:p>
      </dgm:t>
    </dgm:pt>
    <dgm:pt modelId="{7BE6B889-5AA5-6C4E-8931-93A65AAE6D48}" type="sibTrans" cxnId="{5E4F5CF4-475B-6F43-914D-BBBCBCB2E358}">
      <dgm:prSet/>
      <dgm:spPr/>
      <dgm:t>
        <a:bodyPr/>
        <a:lstStyle/>
        <a:p>
          <a:endParaRPr lang="en-US"/>
        </a:p>
      </dgm:t>
    </dgm:pt>
    <dgm:pt modelId="{0E60BA8A-7643-5342-8F27-E6FF49C430B9}">
      <dgm:prSet custT="1"/>
      <dgm:spPr/>
      <dgm:t>
        <a:bodyPr/>
        <a:lstStyle/>
        <a:p>
          <a:r>
            <a:rPr lang="en-US" sz="4000" dirty="0"/>
            <a:t>2019</a:t>
          </a:r>
        </a:p>
        <a:p>
          <a:r>
            <a:rPr lang="en-US" sz="4000" b="1" dirty="0"/>
            <a:t>$167 M</a:t>
          </a:r>
        </a:p>
      </dgm:t>
    </dgm:pt>
    <dgm:pt modelId="{C93A809A-70F4-4347-B696-EB9751486B24}" type="parTrans" cxnId="{425C7D09-AE87-034F-B2D9-FF2B53727BE0}">
      <dgm:prSet/>
      <dgm:spPr/>
      <dgm:t>
        <a:bodyPr/>
        <a:lstStyle/>
        <a:p>
          <a:endParaRPr lang="en-US"/>
        </a:p>
      </dgm:t>
    </dgm:pt>
    <dgm:pt modelId="{697F3E5C-72B0-424E-B9C6-3F3BADB9197A}" type="sibTrans" cxnId="{425C7D09-AE87-034F-B2D9-FF2B53727BE0}">
      <dgm:prSet/>
      <dgm:spPr/>
      <dgm:t>
        <a:bodyPr/>
        <a:lstStyle/>
        <a:p>
          <a:endParaRPr lang="en-US"/>
        </a:p>
      </dgm:t>
    </dgm:pt>
    <dgm:pt modelId="{3859BEA9-7A0B-E245-971E-5A8B4E096DDC}">
      <dgm:prSet custT="1"/>
      <dgm:spPr/>
      <dgm:t>
        <a:bodyPr/>
        <a:lstStyle/>
        <a:p>
          <a:r>
            <a:rPr lang="en-US" sz="4000" dirty="0"/>
            <a:t>2020</a:t>
          </a:r>
        </a:p>
        <a:p>
          <a:r>
            <a:rPr lang="en-US" sz="4000" b="1" dirty="0"/>
            <a:t>$113 M*</a:t>
          </a:r>
          <a:endParaRPr lang="en-US" sz="4000" dirty="0"/>
        </a:p>
      </dgm:t>
    </dgm:pt>
    <dgm:pt modelId="{CEE4B002-3B2A-A54C-8ADF-06071C0B5E98}" type="parTrans" cxnId="{853C7DFC-7159-524B-869E-D822324D3447}">
      <dgm:prSet/>
      <dgm:spPr/>
      <dgm:t>
        <a:bodyPr/>
        <a:lstStyle/>
        <a:p>
          <a:endParaRPr lang="en-US"/>
        </a:p>
      </dgm:t>
    </dgm:pt>
    <dgm:pt modelId="{6575E755-A50B-4C41-9416-D06AA4A02321}" type="sibTrans" cxnId="{853C7DFC-7159-524B-869E-D822324D3447}">
      <dgm:prSet/>
      <dgm:spPr/>
      <dgm:t>
        <a:bodyPr/>
        <a:lstStyle/>
        <a:p>
          <a:endParaRPr lang="en-US"/>
        </a:p>
      </dgm:t>
    </dgm:pt>
    <dgm:pt modelId="{562AE711-88E9-CD42-8BA6-DA886F37F637}" type="pres">
      <dgm:prSet presAssocID="{A35B6E13-0282-414D-BA3B-09F4F30FC5C3}" presName="composite" presStyleCnt="0">
        <dgm:presLayoutVars>
          <dgm:chMax val="1"/>
          <dgm:dir/>
          <dgm:resizeHandles val="exact"/>
        </dgm:presLayoutVars>
      </dgm:prSet>
      <dgm:spPr/>
    </dgm:pt>
    <dgm:pt modelId="{C880F5E8-951D-2B4C-AA3D-B00CBF8B2278}" type="pres">
      <dgm:prSet presAssocID="{503C31DD-7AD5-2242-9E9C-93AB42F06A87}" presName="roof" presStyleLbl="dkBgShp" presStyleIdx="0" presStyleCnt="2" custLinFactNeighborX="0" custLinFactNeighborY="-28790"/>
      <dgm:spPr/>
    </dgm:pt>
    <dgm:pt modelId="{933501AA-CF32-9E4C-9651-BA85B79FA118}" type="pres">
      <dgm:prSet presAssocID="{503C31DD-7AD5-2242-9E9C-93AB42F06A87}" presName="pillars" presStyleCnt="0"/>
      <dgm:spPr/>
    </dgm:pt>
    <dgm:pt modelId="{2EACABEA-1BE5-8F4A-8474-84AC7C971E92}" type="pres">
      <dgm:prSet presAssocID="{503C31DD-7AD5-2242-9E9C-93AB42F06A87}" presName="pillar1" presStyleLbl="node1" presStyleIdx="0" presStyleCnt="4">
        <dgm:presLayoutVars>
          <dgm:bulletEnabled val="1"/>
        </dgm:presLayoutVars>
      </dgm:prSet>
      <dgm:spPr/>
    </dgm:pt>
    <dgm:pt modelId="{E347D8C2-5317-054A-93E9-2969365A615E}" type="pres">
      <dgm:prSet presAssocID="{C83FDA2C-4207-4A48-842E-AE2F98B37402}" presName="pillarX" presStyleLbl="node1" presStyleIdx="1" presStyleCnt="4">
        <dgm:presLayoutVars>
          <dgm:bulletEnabled val="1"/>
        </dgm:presLayoutVars>
      </dgm:prSet>
      <dgm:spPr/>
    </dgm:pt>
    <dgm:pt modelId="{B5557888-BBBD-804A-A7B0-F02B64353F95}" type="pres">
      <dgm:prSet presAssocID="{0E60BA8A-7643-5342-8F27-E6FF49C430B9}" presName="pillarX" presStyleLbl="node1" presStyleIdx="2" presStyleCnt="4">
        <dgm:presLayoutVars>
          <dgm:bulletEnabled val="1"/>
        </dgm:presLayoutVars>
      </dgm:prSet>
      <dgm:spPr/>
    </dgm:pt>
    <dgm:pt modelId="{EF8FA760-36A0-C945-A43D-BDB80D205C27}" type="pres">
      <dgm:prSet presAssocID="{3859BEA9-7A0B-E245-971E-5A8B4E096DDC}" presName="pillarX" presStyleLbl="node1" presStyleIdx="3" presStyleCnt="4">
        <dgm:presLayoutVars>
          <dgm:bulletEnabled val="1"/>
        </dgm:presLayoutVars>
      </dgm:prSet>
      <dgm:spPr/>
    </dgm:pt>
    <dgm:pt modelId="{E4DA1E9B-FB44-654A-BC62-65A43632AA24}" type="pres">
      <dgm:prSet presAssocID="{503C31DD-7AD5-2242-9E9C-93AB42F06A87}" presName="base" presStyleLbl="dkBgShp" presStyleIdx="1" presStyleCnt="2" custLinFactY="56662" custLinFactNeighborX="0" custLinFactNeighborY="100000"/>
      <dgm:spPr/>
    </dgm:pt>
  </dgm:ptLst>
  <dgm:cxnLst>
    <dgm:cxn modelId="{425C7D09-AE87-034F-B2D9-FF2B53727BE0}" srcId="{503C31DD-7AD5-2242-9E9C-93AB42F06A87}" destId="{0E60BA8A-7643-5342-8F27-E6FF49C430B9}" srcOrd="2" destOrd="0" parTransId="{C93A809A-70F4-4347-B696-EB9751486B24}" sibTransId="{697F3E5C-72B0-424E-B9C6-3F3BADB9197A}"/>
    <dgm:cxn modelId="{78B4FB0E-9C0E-4B49-AB0A-5F455171842A}" type="presOf" srcId="{3859BEA9-7A0B-E245-971E-5A8B4E096DDC}" destId="{EF8FA760-36A0-C945-A43D-BDB80D205C27}" srcOrd="0" destOrd="0" presId="urn:microsoft.com/office/officeart/2005/8/layout/hList3"/>
    <dgm:cxn modelId="{75DB791A-C7A9-D645-BA2A-9C62DCA337C4}" type="presOf" srcId="{503C31DD-7AD5-2242-9E9C-93AB42F06A87}" destId="{C880F5E8-951D-2B4C-AA3D-B00CBF8B2278}" srcOrd="0" destOrd="0" presId="urn:microsoft.com/office/officeart/2005/8/layout/hList3"/>
    <dgm:cxn modelId="{6E2C4A5B-5443-2240-A491-522D3621E763}" srcId="{503C31DD-7AD5-2242-9E9C-93AB42F06A87}" destId="{1095F4E2-49FF-0B4A-A7BF-F35D5453F1DD}" srcOrd="0" destOrd="0" parTransId="{E82F90F1-0BEA-E948-A913-BC82AFE3C128}" sibTransId="{DA195617-BC04-E741-81AE-00522E9CAF99}"/>
    <dgm:cxn modelId="{594DFC66-5C04-CD45-9801-8041B6D966EE}" type="presOf" srcId="{A35B6E13-0282-414D-BA3B-09F4F30FC5C3}" destId="{562AE711-88E9-CD42-8BA6-DA886F37F637}" srcOrd="0" destOrd="0" presId="urn:microsoft.com/office/officeart/2005/8/layout/hList3"/>
    <dgm:cxn modelId="{B2C86B6B-C00C-8B45-9182-0BB7FA044ACD}" srcId="{A35B6E13-0282-414D-BA3B-09F4F30FC5C3}" destId="{503C31DD-7AD5-2242-9E9C-93AB42F06A87}" srcOrd="0" destOrd="0" parTransId="{38274A3A-DC79-A142-8953-4C38B8D30E1D}" sibTransId="{C47559BB-C136-544E-AAB6-6E1013A67E1A}"/>
    <dgm:cxn modelId="{F688956F-FAEB-D747-8970-2A7A0056CC57}" type="presOf" srcId="{0E60BA8A-7643-5342-8F27-E6FF49C430B9}" destId="{B5557888-BBBD-804A-A7B0-F02B64353F95}" srcOrd="0" destOrd="0" presId="urn:microsoft.com/office/officeart/2005/8/layout/hList3"/>
    <dgm:cxn modelId="{E1B6548A-F895-F749-B730-9353E8BF21EE}" type="presOf" srcId="{C83FDA2C-4207-4A48-842E-AE2F98B37402}" destId="{E347D8C2-5317-054A-93E9-2969365A615E}" srcOrd="0" destOrd="0" presId="urn:microsoft.com/office/officeart/2005/8/layout/hList3"/>
    <dgm:cxn modelId="{1220D5A7-5902-1D4F-B01B-0C7908E17D79}" type="presOf" srcId="{1095F4E2-49FF-0B4A-A7BF-F35D5453F1DD}" destId="{2EACABEA-1BE5-8F4A-8474-84AC7C971E92}" srcOrd="0" destOrd="0" presId="urn:microsoft.com/office/officeart/2005/8/layout/hList3"/>
    <dgm:cxn modelId="{5E4F5CF4-475B-6F43-914D-BBBCBCB2E358}" srcId="{503C31DD-7AD5-2242-9E9C-93AB42F06A87}" destId="{C83FDA2C-4207-4A48-842E-AE2F98B37402}" srcOrd="1" destOrd="0" parTransId="{B4B5F5D5-CDFB-E542-AC82-B2CB9E6AF9B0}" sibTransId="{7BE6B889-5AA5-6C4E-8931-93A65AAE6D48}"/>
    <dgm:cxn modelId="{853C7DFC-7159-524B-869E-D822324D3447}" srcId="{503C31DD-7AD5-2242-9E9C-93AB42F06A87}" destId="{3859BEA9-7A0B-E245-971E-5A8B4E096DDC}" srcOrd="3" destOrd="0" parTransId="{CEE4B002-3B2A-A54C-8ADF-06071C0B5E98}" sibTransId="{6575E755-A50B-4C41-9416-D06AA4A02321}"/>
    <dgm:cxn modelId="{713490CA-253D-814D-B5C6-D3386169E013}" type="presParOf" srcId="{562AE711-88E9-CD42-8BA6-DA886F37F637}" destId="{C880F5E8-951D-2B4C-AA3D-B00CBF8B2278}" srcOrd="0" destOrd="0" presId="urn:microsoft.com/office/officeart/2005/8/layout/hList3"/>
    <dgm:cxn modelId="{B9B4D4D9-C780-6E45-A22F-F992F2A87FB9}" type="presParOf" srcId="{562AE711-88E9-CD42-8BA6-DA886F37F637}" destId="{933501AA-CF32-9E4C-9651-BA85B79FA118}" srcOrd="1" destOrd="0" presId="urn:microsoft.com/office/officeart/2005/8/layout/hList3"/>
    <dgm:cxn modelId="{D607CA92-2BBB-6645-AEDD-9FFF1D312D46}" type="presParOf" srcId="{933501AA-CF32-9E4C-9651-BA85B79FA118}" destId="{2EACABEA-1BE5-8F4A-8474-84AC7C971E92}" srcOrd="0" destOrd="0" presId="urn:microsoft.com/office/officeart/2005/8/layout/hList3"/>
    <dgm:cxn modelId="{091C8648-5EE0-8C42-8B6B-0AB9216F66B7}" type="presParOf" srcId="{933501AA-CF32-9E4C-9651-BA85B79FA118}" destId="{E347D8C2-5317-054A-93E9-2969365A615E}" srcOrd="1" destOrd="0" presId="urn:microsoft.com/office/officeart/2005/8/layout/hList3"/>
    <dgm:cxn modelId="{DA8E3805-2E9B-8142-AC66-0D16B51B606A}" type="presParOf" srcId="{933501AA-CF32-9E4C-9651-BA85B79FA118}" destId="{B5557888-BBBD-804A-A7B0-F02B64353F95}" srcOrd="2" destOrd="0" presId="urn:microsoft.com/office/officeart/2005/8/layout/hList3"/>
    <dgm:cxn modelId="{5F96923A-3F85-4546-AAAE-D84A652DA37F}" type="presParOf" srcId="{933501AA-CF32-9E4C-9651-BA85B79FA118}" destId="{EF8FA760-36A0-C945-A43D-BDB80D205C27}" srcOrd="3" destOrd="0" presId="urn:microsoft.com/office/officeart/2005/8/layout/hList3"/>
    <dgm:cxn modelId="{FE9109C3-C4FB-D544-BBE7-F09001CB4D45}" type="presParOf" srcId="{562AE711-88E9-CD42-8BA6-DA886F37F637}" destId="{E4DA1E9B-FB44-654A-BC62-65A43632AA2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E27C515-DF74-419C-A00D-4AC4366ADD34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A9C3A45-DA2C-4DFB-962A-5C1A3DE10264}">
      <dgm:prSet custT="1"/>
      <dgm:spPr>
        <a:solidFill>
          <a:schemeClr val="tx2"/>
        </a:solidFill>
      </dgm:spPr>
      <dgm:t>
        <a:bodyPr/>
        <a:lstStyle/>
        <a:p>
          <a:pPr algn="l"/>
          <a:r>
            <a:rPr lang="en-US" sz="2400" b="0" dirty="0">
              <a:solidFill>
                <a:schemeClr val="bg1"/>
              </a:solidFill>
            </a:rPr>
            <a:t>GEO recently borrowed </a:t>
          </a:r>
          <a:r>
            <a:rPr lang="en-US" sz="2400" b="1" dirty="0">
              <a:solidFill>
                <a:schemeClr val="bg1"/>
              </a:solidFill>
            </a:rPr>
            <a:t>$230M </a:t>
          </a:r>
          <a:r>
            <a:rPr lang="en-US" sz="2400" b="0" dirty="0">
              <a:solidFill>
                <a:schemeClr val="bg1"/>
              </a:solidFill>
            </a:rPr>
            <a:t>for a short 5-year term at 6.5% (a very high rate in today’s market).</a:t>
          </a:r>
        </a:p>
      </dgm:t>
    </dgm:pt>
    <dgm:pt modelId="{8D76E011-37F9-4F70-AEB5-1E5F25446B09}" type="parTrans" cxnId="{2554F103-8DEA-467C-8213-81CDD34C26BB}">
      <dgm:prSet/>
      <dgm:spPr/>
      <dgm:t>
        <a:bodyPr/>
        <a:lstStyle/>
        <a:p>
          <a:endParaRPr lang="en-US"/>
        </a:p>
      </dgm:t>
    </dgm:pt>
    <dgm:pt modelId="{E401D643-7DA8-4A2C-8E6B-B33694A2B32E}" type="sibTrans" cxnId="{2554F103-8DEA-467C-8213-81CDD34C26BB}">
      <dgm:prSet/>
      <dgm:spPr/>
      <dgm:t>
        <a:bodyPr/>
        <a:lstStyle/>
        <a:p>
          <a:endParaRPr lang="en-US"/>
        </a:p>
      </dgm:t>
    </dgm:pt>
    <dgm:pt modelId="{91D1966C-B23B-194F-AACA-82A2B29D9738}">
      <dgm:prSet custT="1"/>
      <dgm:spPr>
        <a:solidFill>
          <a:schemeClr val="bg1"/>
        </a:solidFill>
      </dgm:spPr>
      <dgm:t>
        <a:bodyPr/>
        <a:lstStyle/>
        <a:p>
          <a:pPr algn="l" rtl="0"/>
          <a:r>
            <a:rPr lang="en-US" sz="2400" b="0" dirty="0">
              <a:solidFill>
                <a:schemeClr val="tx1"/>
              </a:solidFill>
            </a:rPr>
            <a:t>The Biden Administration decided in 2021 not to renew its govt service contracts.  GEO stands to lose substantive revenue from expiration of Federal Prison Contracts.</a:t>
          </a:r>
        </a:p>
      </dgm:t>
    </dgm:pt>
    <dgm:pt modelId="{5E3AF1EF-29E5-3C42-81A6-97A2E79623D0}" type="parTrans" cxnId="{A9E48B09-A163-654E-A704-24CA70384287}">
      <dgm:prSet/>
      <dgm:spPr/>
      <dgm:t>
        <a:bodyPr/>
        <a:lstStyle/>
        <a:p>
          <a:endParaRPr lang="en-US"/>
        </a:p>
      </dgm:t>
    </dgm:pt>
    <dgm:pt modelId="{25BDF027-1418-A049-995E-24ACA3746C1E}" type="sibTrans" cxnId="{A9E48B09-A163-654E-A704-24CA70384287}">
      <dgm:prSet/>
      <dgm:spPr/>
      <dgm:t>
        <a:bodyPr/>
        <a:lstStyle/>
        <a:p>
          <a:endParaRPr lang="en-US"/>
        </a:p>
      </dgm:t>
    </dgm:pt>
    <dgm:pt modelId="{E56D4F2B-BF6A-764B-BB70-B189E90167B6}">
      <dgm:prSet custT="1"/>
      <dgm:spPr>
        <a:solidFill>
          <a:schemeClr val="tx2"/>
        </a:solidFill>
      </dgm:spPr>
      <dgm:t>
        <a:bodyPr/>
        <a:lstStyle/>
        <a:p>
          <a:pPr rtl="0"/>
          <a:r>
            <a:rPr lang="en-US" sz="2400" i="0" dirty="0">
              <a:solidFill>
                <a:schemeClr val="bg1"/>
              </a:solidFill>
            </a:rPr>
            <a:t>In March 2021, both S&amp;P and Moody’s downgraded GEO’s debt to less than investment grade (Junk Bond Status)</a:t>
          </a:r>
        </a:p>
      </dgm:t>
    </dgm:pt>
    <dgm:pt modelId="{2B6F6AC6-8275-6444-B175-7A9E676663D8}" type="parTrans" cxnId="{B4F4B6A1-960C-9F41-BB43-BF40908BFDD1}">
      <dgm:prSet/>
      <dgm:spPr/>
      <dgm:t>
        <a:bodyPr/>
        <a:lstStyle/>
        <a:p>
          <a:endParaRPr lang="en-US"/>
        </a:p>
      </dgm:t>
    </dgm:pt>
    <dgm:pt modelId="{8D997933-5DC7-3F4D-9CB5-1E6C4EDA135E}" type="sibTrans" cxnId="{B4F4B6A1-960C-9F41-BB43-BF40908BFDD1}">
      <dgm:prSet/>
      <dgm:spPr/>
      <dgm:t>
        <a:bodyPr/>
        <a:lstStyle/>
        <a:p>
          <a:endParaRPr lang="en-US"/>
        </a:p>
      </dgm:t>
    </dgm:pt>
    <dgm:pt modelId="{6869BF3E-3D2D-E348-9E1D-782F1950FE82}" type="pres">
      <dgm:prSet presAssocID="{FE27C515-DF74-419C-A00D-4AC4366ADD34}" presName="linear" presStyleCnt="0">
        <dgm:presLayoutVars>
          <dgm:animLvl val="lvl"/>
          <dgm:resizeHandles val="exact"/>
        </dgm:presLayoutVars>
      </dgm:prSet>
      <dgm:spPr/>
    </dgm:pt>
    <dgm:pt modelId="{75C4FEBC-90CA-A64F-BDBE-1B374DDD62E6}" type="pres">
      <dgm:prSet presAssocID="{CA9C3A45-DA2C-4DFB-962A-5C1A3DE1026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840DD18-309D-CB4D-A849-9559FC4031DB}" type="pres">
      <dgm:prSet presAssocID="{E401D643-7DA8-4A2C-8E6B-B33694A2B32E}" presName="spacer" presStyleCnt="0"/>
      <dgm:spPr/>
    </dgm:pt>
    <dgm:pt modelId="{F0711A46-C86F-054A-935E-2F18C4325ECE}" type="pres">
      <dgm:prSet presAssocID="{91D1966C-B23B-194F-AACA-82A2B29D9738}" presName="parentText" presStyleLbl="node1" presStyleIdx="1" presStyleCnt="3" custScaleY="78854">
        <dgm:presLayoutVars>
          <dgm:chMax val="0"/>
          <dgm:bulletEnabled val="1"/>
        </dgm:presLayoutVars>
      </dgm:prSet>
      <dgm:spPr/>
    </dgm:pt>
    <dgm:pt modelId="{00B076A5-3951-914A-8516-8E1EBEB25461}" type="pres">
      <dgm:prSet presAssocID="{25BDF027-1418-A049-995E-24ACA3746C1E}" presName="spacer" presStyleCnt="0"/>
      <dgm:spPr/>
    </dgm:pt>
    <dgm:pt modelId="{3C4885AB-CED1-8D4B-999C-C071883A888A}" type="pres">
      <dgm:prSet presAssocID="{E56D4F2B-BF6A-764B-BB70-B189E90167B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554F103-8DEA-467C-8213-81CDD34C26BB}" srcId="{FE27C515-DF74-419C-A00D-4AC4366ADD34}" destId="{CA9C3A45-DA2C-4DFB-962A-5C1A3DE10264}" srcOrd="0" destOrd="0" parTransId="{8D76E011-37F9-4F70-AEB5-1E5F25446B09}" sibTransId="{E401D643-7DA8-4A2C-8E6B-B33694A2B32E}"/>
    <dgm:cxn modelId="{A9E48B09-A163-654E-A704-24CA70384287}" srcId="{FE27C515-DF74-419C-A00D-4AC4366ADD34}" destId="{91D1966C-B23B-194F-AACA-82A2B29D9738}" srcOrd="1" destOrd="0" parTransId="{5E3AF1EF-29E5-3C42-81A6-97A2E79623D0}" sibTransId="{25BDF027-1418-A049-995E-24ACA3746C1E}"/>
    <dgm:cxn modelId="{63768925-BB23-ED45-8960-0AF41D849F5D}" type="presOf" srcId="{E56D4F2B-BF6A-764B-BB70-B189E90167B6}" destId="{3C4885AB-CED1-8D4B-999C-C071883A888A}" srcOrd="0" destOrd="0" presId="urn:microsoft.com/office/officeart/2005/8/layout/vList2"/>
    <dgm:cxn modelId="{A1F24D4B-0FE8-6240-AAA4-9B771A32D3FF}" type="presOf" srcId="{FE27C515-DF74-419C-A00D-4AC4366ADD34}" destId="{6869BF3E-3D2D-E348-9E1D-782F1950FE82}" srcOrd="0" destOrd="0" presId="urn:microsoft.com/office/officeart/2005/8/layout/vList2"/>
    <dgm:cxn modelId="{B4F4B6A1-960C-9F41-BB43-BF40908BFDD1}" srcId="{FE27C515-DF74-419C-A00D-4AC4366ADD34}" destId="{E56D4F2B-BF6A-764B-BB70-B189E90167B6}" srcOrd="2" destOrd="0" parTransId="{2B6F6AC6-8275-6444-B175-7A9E676663D8}" sibTransId="{8D997933-5DC7-3F4D-9CB5-1E6C4EDA135E}"/>
    <dgm:cxn modelId="{1FC03EA9-D622-634F-8572-B6960C2EF1AD}" type="presOf" srcId="{91D1966C-B23B-194F-AACA-82A2B29D9738}" destId="{F0711A46-C86F-054A-935E-2F18C4325ECE}" srcOrd="0" destOrd="0" presId="urn:microsoft.com/office/officeart/2005/8/layout/vList2"/>
    <dgm:cxn modelId="{57F8C5F6-8E8E-1948-906A-171F7355C9F9}" type="presOf" srcId="{CA9C3A45-DA2C-4DFB-962A-5C1A3DE10264}" destId="{75C4FEBC-90CA-A64F-BDBE-1B374DDD62E6}" srcOrd="0" destOrd="0" presId="urn:microsoft.com/office/officeart/2005/8/layout/vList2"/>
    <dgm:cxn modelId="{79738B49-FF50-B24A-B758-6D3D4CAC07BC}" type="presParOf" srcId="{6869BF3E-3D2D-E348-9E1D-782F1950FE82}" destId="{75C4FEBC-90CA-A64F-BDBE-1B374DDD62E6}" srcOrd="0" destOrd="0" presId="urn:microsoft.com/office/officeart/2005/8/layout/vList2"/>
    <dgm:cxn modelId="{78A0B389-67D2-2E4C-9A67-DEAA25C2E1DE}" type="presParOf" srcId="{6869BF3E-3D2D-E348-9E1D-782F1950FE82}" destId="{E840DD18-309D-CB4D-A849-9559FC4031DB}" srcOrd="1" destOrd="0" presId="urn:microsoft.com/office/officeart/2005/8/layout/vList2"/>
    <dgm:cxn modelId="{270E8E5D-AF0B-6040-B793-943B564B6F80}" type="presParOf" srcId="{6869BF3E-3D2D-E348-9E1D-782F1950FE82}" destId="{F0711A46-C86F-054A-935E-2F18C4325ECE}" srcOrd="2" destOrd="0" presId="urn:microsoft.com/office/officeart/2005/8/layout/vList2"/>
    <dgm:cxn modelId="{AE732AA5-774D-DC48-8D7F-91ADB163A609}" type="presParOf" srcId="{6869BF3E-3D2D-E348-9E1D-782F1950FE82}" destId="{00B076A5-3951-914A-8516-8E1EBEB25461}" srcOrd="3" destOrd="0" presId="urn:microsoft.com/office/officeart/2005/8/layout/vList2"/>
    <dgm:cxn modelId="{95291DEF-1D2D-444F-8475-B85E04DAF698}" type="presParOf" srcId="{6869BF3E-3D2D-E348-9E1D-782F1950FE82}" destId="{3C4885AB-CED1-8D4B-999C-C071883A888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80F5E8-951D-2B4C-AA3D-B00CBF8B2278}">
      <dsp:nvSpPr>
        <dsp:cNvPr id="0" name=""/>
        <dsp:cNvSpPr/>
      </dsp:nvSpPr>
      <dsp:spPr>
        <a:xfrm>
          <a:off x="0" y="0"/>
          <a:ext cx="10213975" cy="1212056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US" sz="3200" i="0" kern="1200" dirty="0">
              <a:solidFill>
                <a:schemeClr val="bg1"/>
              </a:solidFill>
            </a:rPr>
            <a:t>Total Compensation (2017-2020) = </a:t>
          </a:r>
          <a:r>
            <a:rPr lang="en-US" sz="3200" b="1" kern="1200" dirty="0">
              <a:solidFill>
                <a:schemeClr val="bg1"/>
              </a:solidFill>
            </a:rPr>
            <a:t>$57.6 M</a:t>
          </a:r>
          <a:endParaRPr lang="en-US" sz="3200" kern="1200" dirty="0">
            <a:solidFill>
              <a:schemeClr val="bg1"/>
            </a:solidFill>
          </a:endParaRPr>
        </a:p>
      </dsp:txBody>
      <dsp:txXfrm>
        <a:off x="0" y="0"/>
        <a:ext cx="10213975" cy="1212056"/>
      </dsp:txXfrm>
    </dsp:sp>
    <dsp:sp modelId="{2EACABEA-1BE5-8F4A-8474-84AC7C971E92}">
      <dsp:nvSpPr>
        <dsp:cNvPr id="0" name=""/>
        <dsp:cNvSpPr/>
      </dsp:nvSpPr>
      <dsp:spPr>
        <a:xfrm>
          <a:off x="0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4000" b="0" kern="1200" dirty="0"/>
            <a:t>2017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4000" b="1" kern="1200" dirty="0"/>
            <a:t>$19.6 M</a:t>
          </a:r>
        </a:p>
      </dsp:txBody>
      <dsp:txXfrm>
        <a:off x="0" y="1212056"/>
        <a:ext cx="2553493" cy="2545318"/>
      </dsp:txXfrm>
    </dsp:sp>
    <dsp:sp modelId="{E347D8C2-5317-054A-93E9-2969365A615E}">
      <dsp:nvSpPr>
        <dsp:cNvPr id="0" name=""/>
        <dsp:cNvSpPr/>
      </dsp:nvSpPr>
      <dsp:spPr>
        <a:xfrm>
          <a:off x="2553493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2018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$14.3M</a:t>
          </a:r>
        </a:p>
      </dsp:txBody>
      <dsp:txXfrm>
        <a:off x="2553493" y="1212056"/>
        <a:ext cx="2553493" cy="2545318"/>
      </dsp:txXfrm>
    </dsp:sp>
    <dsp:sp modelId="{B5557888-BBBD-804A-A7B0-F02B64353F95}">
      <dsp:nvSpPr>
        <dsp:cNvPr id="0" name=""/>
        <dsp:cNvSpPr/>
      </dsp:nvSpPr>
      <dsp:spPr>
        <a:xfrm>
          <a:off x="5106987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2019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$13.6 M</a:t>
          </a:r>
        </a:p>
      </dsp:txBody>
      <dsp:txXfrm>
        <a:off x="5106987" y="1212056"/>
        <a:ext cx="2553493" cy="2545318"/>
      </dsp:txXfrm>
    </dsp:sp>
    <dsp:sp modelId="{EF8FA760-36A0-C945-A43D-BDB80D205C27}">
      <dsp:nvSpPr>
        <dsp:cNvPr id="0" name=""/>
        <dsp:cNvSpPr/>
      </dsp:nvSpPr>
      <dsp:spPr>
        <a:xfrm>
          <a:off x="7660481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2020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$10 M</a:t>
          </a:r>
          <a:endParaRPr lang="en-US" sz="4000" kern="1200" dirty="0"/>
        </a:p>
      </dsp:txBody>
      <dsp:txXfrm>
        <a:off x="7660481" y="1212056"/>
        <a:ext cx="2553493" cy="2545318"/>
      </dsp:txXfrm>
    </dsp:sp>
    <dsp:sp modelId="{E4DA1E9B-FB44-654A-BC62-65A43632AA24}">
      <dsp:nvSpPr>
        <dsp:cNvPr id="0" name=""/>
        <dsp:cNvSpPr/>
      </dsp:nvSpPr>
      <dsp:spPr>
        <a:xfrm>
          <a:off x="0" y="3757374"/>
          <a:ext cx="10213975" cy="282813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07CE1-B019-554A-AE64-95A383D4E581}">
      <dsp:nvSpPr>
        <dsp:cNvPr id="0" name=""/>
        <dsp:cNvSpPr/>
      </dsp:nvSpPr>
      <dsp:spPr>
        <a:xfrm>
          <a:off x="0" y="225899"/>
          <a:ext cx="4012300" cy="4012300"/>
        </a:xfrm>
        <a:prstGeom prst="ellipse">
          <a:avLst/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u="none" kern="1200" dirty="0">
              <a:solidFill>
                <a:schemeClr val="bg1"/>
              </a:solidFill>
            </a:rPr>
            <a:t>2017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bg1"/>
              </a:solidFill>
            </a:rPr>
            <a:t>$4</a:t>
          </a:r>
          <a:r>
            <a:rPr lang="en-US" sz="3200" b="1" kern="1200" baseline="0" dirty="0">
              <a:solidFill>
                <a:schemeClr val="bg1"/>
              </a:solidFill>
            </a:rPr>
            <a:t> Billion</a:t>
          </a:r>
          <a:endParaRPr lang="en-US" sz="3200" b="1" kern="1200" dirty="0">
            <a:solidFill>
              <a:schemeClr val="bg1"/>
            </a:solidFill>
          </a:endParaRPr>
        </a:p>
      </dsp:txBody>
      <dsp:txXfrm>
        <a:off x="587588" y="813487"/>
        <a:ext cx="2837124" cy="2837124"/>
      </dsp:txXfrm>
    </dsp:sp>
    <dsp:sp modelId="{E6186D06-85F5-A74D-B4D9-3EAB3136EC48}">
      <dsp:nvSpPr>
        <dsp:cNvPr id="0" name=""/>
        <dsp:cNvSpPr/>
      </dsp:nvSpPr>
      <dsp:spPr>
        <a:xfrm rot="5383686">
          <a:off x="4343946" y="1685650"/>
          <a:ext cx="1404305" cy="1063944"/>
        </a:xfrm>
        <a:prstGeom prst="triangle">
          <a:avLst/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F8B8C3-DFDD-F141-B5A1-512F4449E46D}">
      <dsp:nvSpPr>
        <dsp:cNvPr id="0" name=""/>
        <dsp:cNvSpPr/>
      </dsp:nvSpPr>
      <dsp:spPr>
        <a:xfrm>
          <a:off x="6019675" y="197331"/>
          <a:ext cx="4012300" cy="4012300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1" kern="1200" dirty="0">
            <a:solidFill>
              <a:schemeClr val="tx1"/>
            </a:solidFill>
          </a:endParaRPr>
        </a:p>
      </dsp:txBody>
      <dsp:txXfrm>
        <a:off x="6607263" y="784919"/>
        <a:ext cx="2837124" cy="28371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80F5E8-951D-2B4C-AA3D-B00CBF8B2278}">
      <dsp:nvSpPr>
        <dsp:cNvPr id="0" name=""/>
        <dsp:cNvSpPr/>
      </dsp:nvSpPr>
      <dsp:spPr>
        <a:xfrm>
          <a:off x="0" y="0"/>
          <a:ext cx="10213975" cy="1212056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US" sz="3200" i="0" kern="1200" dirty="0">
              <a:solidFill>
                <a:schemeClr val="bg1"/>
              </a:solidFill>
            </a:rPr>
            <a:t>Total Compensation (2017-2020) = </a:t>
          </a:r>
          <a:r>
            <a:rPr lang="en-US" sz="3200" b="1" kern="1200" dirty="0">
              <a:solidFill>
                <a:schemeClr val="bg1"/>
              </a:solidFill>
            </a:rPr>
            <a:t>$57.6 M</a:t>
          </a:r>
          <a:endParaRPr lang="en-US" sz="3200" kern="1200" dirty="0">
            <a:solidFill>
              <a:schemeClr val="bg1"/>
            </a:solidFill>
          </a:endParaRPr>
        </a:p>
      </dsp:txBody>
      <dsp:txXfrm>
        <a:off x="0" y="0"/>
        <a:ext cx="10213975" cy="1212056"/>
      </dsp:txXfrm>
    </dsp:sp>
    <dsp:sp modelId="{2EACABEA-1BE5-8F4A-8474-84AC7C971E92}">
      <dsp:nvSpPr>
        <dsp:cNvPr id="0" name=""/>
        <dsp:cNvSpPr/>
      </dsp:nvSpPr>
      <dsp:spPr>
        <a:xfrm>
          <a:off x="0" y="1212056"/>
          <a:ext cx="10213975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2800" kern="1200" dirty="0"/>
            <a:t>▸Annual average compensation Total = </a:t>
          </a:r>
          <a:r>
            <a:rPr lang="en-US" sz="2800" b="1" kern="1200" dirty="0"/>
            <a:t>$14.4 M</a:t>
          </a:r>
          <a:endParaRPr lang="en-US" sz="2800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800" kern="1200" dirty="0"/>
            <a:t>▸Annual average compensation per Officer = </a:t>
          </a:r>
          <a:r>
            <a:rPr lang="en-US" sz="2800" b="1" kern="1200" dirty="0"/>
            <a:t>$2.9 M</a:t>
          </a:r>
        </a:p>
      </dsp:txBody>
      <dsp:txXfrm>
        <a:off x="0" y="1212056"/>
        <a:ext cx="10213975" cy="2545318"/>
      </dsp:txXfrm>
    </dsp:sp>
    <dsp:sp modelId="{E4DA1E9B-FB44-654A-BC62-65A43632AA24}">
      <dsp:nvSpPr>
        <dsp:cNvPr id="0" name=""/>
        <dsp:cNvSpPr/>
      </dsp:nvSpPr>
      <dsp:spPr>
        <a:xfrm>
          <a:off x="0" y="3757374"/>
          <a:ext cx="10213975" cy="282813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80F5E8-951D-2B4C-AA3D-B00CBF8B2278}">
      <dsp:nvSpPr>
        <dsp:cNvPr id="0" name=""/>
        <dsp:cNvSpPr/>
      </dsp:nvSpPr>
      <dsp:spPr>
        <a:xfrm>
          <a:off x="0" y="0"/>
          <a:ext cx="10213974" cy="1212056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US" sz="3200" i="0" kern="1200" dirty="0">
              <a:solidFill>
                <a:schemeClr val="bg1"/>
              </a:solidFill>
            </a:rPr>
            <a:t>Total Compensation (2017-2020) = </a:t>
          </a:r>
          <a:r>
            <a:rPr lang="en-US" sz="3200" b="1" kern="1200" dirty="0">
              <a:solidFill>
                <a:schemeClr val="bg1"/>
              </a:solidFill>
            </a:rPr>
            <a:t>$7.4 M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US" sz="2800" kern="1200" dirty="0">
              <a:solidFill>
                <a:schemeClr val="bg1"/>
              </a:solidFill>
            </a:rPr>
            <a:t>Annual Average = </a:t>
          </a:r>
          <a:r>
            <a:rPr lang="en-US" sz="2800" b="1" kern="1200" dirty="0">
              <a:solidFill>
                <a:schemeClr val="bg1"/>
              </a:solidFill>
            </a:rPr>
            <a:t>$1.8 M 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0" y="0"/>
        <a:ext cx="10213974" cy="1212056"/>
      </dsp:txXfrm>
    </dsp:sp>
    <dsp:sp modelId="{2EACABEA-1BE5-8F4A-8474-84AC7C971E92}">
      <dsp:nvSpPr>
        <dsp:cNvPr id="0" name=""/>
        <dsp:cNvSpPr/>
      </dsp:nvSpPr>
      <dsp:spPr>
        <a:xfrm>
          <a:off x="0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4000" b="0" kern="1200" dirty="0"/>
            <a:t>2017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4000" b="1" kern="1200" dirty="0"/>
            <a:t>$2.2</a:t>
          </a:r>
          <a:r>
            <a:rPr lang="en-US" sz="4000" kern="1200" dirty="0"/>
            <a:t> </a:t>
          </a:r>
          <a:r>
            <a:rPr lang="en-US" sz="4000" b="1" kern="1200" dirty="0"/>
            <a:t> M</a:t>
          </a:r>
        </a:p>
      </dsp:txBody>
      <dsp:txXfrm>
        <a:off x="0" y="1212056"/>
        <a:ext cx="2553493" cy="2545318"/>
      </dsp:txXfrm>
    </dsp:sp>
    <dsp:sp modelId="{95881B11-401B-0D4D-8CB8-1AE968A50D35}">
      <dsp:nvSpPr>
        <dsp:cNvPr id="0" name=""/>
        <dsp:cNvSpPr/>
      </dsp:nvSpPr>
      <dsp:spPr>
        <a:xfrm>
          <a:off x="2553493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2018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$1.2 M</a:t>
          </a:r>
        </a:p>
      </dsp:txBody>
      <dsp:txXfrm>
        <a:off x="2553493" y="1212056"/>
        <a:ext cx="2553493" cy="2545318"/>
      </dsp:txXfrm>
    </dsp:sp>
    <dsp:sp modelId="{B5557888-BBBD-804A-A7B0-F02B64353F95}">
      <dsp:nvSpPr>
        <dsp:cNvPr id="0" name=""/>
        <dsp:cNvSpPr/>
      </dsp:nvSpPr>
      <dsp:spPr>
        <a:xfrm>
          <a:off x="5106987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2019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$1.7 M</a:t>
          </a:r>
        </a:p>
      </dsp:txBody>
      <dsp:txXfrm>
        <a:off x="5106987" y="1212056"/>
        <a:ext cx="2553493" cy="2545318"/>
      </dsp:txXfrm>
    </dsp:sp>
    <dsp:sp modelId="{EF8FA760-36A0-C945-A43D-BDB80D205C27}">
      <dsp:nvSpPr>
        <dsp:cNvPr id="0" name=""/>
        <dsp:cNvSpPr/>
      </dsp:nvSpPr>
      <dsp:spPr>
        <a:xfrm>
          <a:off x="7660481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2020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$1.6 M</a:t>
          </a:r>
          <a:endParaRPr lang="en-US" sz="4000" kern="1200" dirty="0"/>
        </a:p>
      </dsp:txBody>
      <dsp:txXfrm>
        <a:off x="7660481" y="1212056"/>
        <a:ext cx="2553493" cy="2545318"/>
      </dsp:txXfrm>
    </dsp:sp>
    <dsp:sp modelId="{E4DA1E9B-FB44-654A-BC62-65A43632AA24}">
      <dsp:nvSpPr>
        <dsp:cNvPr id="0" name=""/>
        <dsp:cNvSpPr/>
      </dsp:nvSpPr>
      <dsp:spPr>
        <a:xfrm>
          <a:off x="0" y="3757374"/>
          <a:ext cx="10213974" cy="282813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80F5E8-951D-2B4C-AA3D-B00CBF8B2278}">
      <dsp:nvSpPr>
        <dsp:cNvPr id="0" name=""/>
        <dsp:cNvSpPr/>
      </dsp:nvSpPr>
      <dsp:spPr>
        <a:xfrm>
          <a:off x="0" y="0"/>
          <a:ext cx="10213974" cy="1212056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US" sz="3200" b="0" i="0" kern="1200" baseline="0" dirty="0">
              <a:solidFill>
                <a:schemeClr val="bg1"/>
              </a:solidFill>
            </a:rPr>
            <a:t>Domestic Income Taxes Paid </a:t>
          </a:r>
          <a:r>
            <a:rPr lang="en-US" sz="3200" i="0" kern="1200" dirty="0">
              <a:solidFill>
                <a:schemeClr val="bg1"/>
              </a:solidFill>
            </a:rPr>
            <a:t>(2017-2020) = </a:t>
          </a:r>
          <a:r>
            <a:rPr lang="en-US" sz="3200" b="1" kern="1200" dirty="0">
              <a:solidFill>
                <a:schemeClr val="bg1"/>
              </a:solidFill>
            </a:rPr>
            <a:t>$69.2 M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US" sz="2800" kern="1200" dirty="0">
              <a:solidFill>
                <a:schemeClr val="bg1"/>
              </a:solidFill>
            </a:rPr>
            <a:t>Annual Average = </a:t>
          </a:r>
          <a:r>
            <a:rPr lang="en-US" sz="2800" b="1" kern="1200" dirty="0">
              <a:solidFill>
                <a:schemeClr val="bg1"/>
              </a:solidFill>
            </a:rPr>
            <a:t>$17.3 M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0" y="0"/>
        <a:ext cx="10213974" cy="1212056"/>
      </dsp:txXfrm>
    </dsp:sp>
    <dsp:sp modelId="{2EACABEA-1BE5-8F4A-8474-84AC7C971E92}">
      <dsp:nvSpPr>
        <dsp:cNvPr id="0" name=""/>
        <dsp:cNvSpPr/>
      </dsp:nvSpPr>
      <dsp:spPr>
        <a:xfrm>
          <a:off x="0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4000" b="0" kern="1200" dirty="0"/>
            <a:t>2017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4000" b="1" kern="1200" dirty="0"/>
            <a:t>$18 M</a:t>
          </a:r>
        </a:p>
      </dsp:txBody>
      <dsp:txXfrm>
        <a:off x="0" y="1212056"/>
        <a:ext cx="2553493" cy="2545318"/>
      </dsp:txXfrm>
    </dsp:sp>
    <dsp:sp modelId="{E347D8C2-5317-054A-93E9-2969365A615E}">
      <dsp:nvSpPr>
        <dsp:cNvPr id="0" name=""/>
        <dsp:cNvSpPr/>
      </dsp:nvSpPr>
      <dsp:spPr>
        <a:xfrm>
          <a:off x="2553493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2018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$14.1 M</a:t>
          </a:r>
        </a:p>
      </dsp:txBody>
      <dsp:txXfrm>
        <a:off x="2553493" y="1212056"/>
        <a:ext cx="2553493" cy="2545318"/>
      </dsp:txXfrm>
    </dsp:sp>
    <dsp:sp modelId="{B5557888-BBBD-804A-A7B0-F02B64353F95}">
      <dsp:nvSpPr>
        <dsp:cNvPr id="0" name=""/>
        <dsp:cNvSpPr/>
      </dsp:nvSpPr>
      <dsp:spPr>
        <a:xfrm>
          <a:off x="5106987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2019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$16.7 M</a:t>
          </a:r>
        </a:p>
      </dsp:txBody>
      <dsp:txXfrm>
        <a:off x="5106987" y="1212056"/>
        <a:ext cx="2553493" cy="2545318"/>
      </dsp:txXfrm>
    </dsp:sp>
    <dsp:sp modelId="{EF8FA760-36A0-C945-A43D-BDB80D205C27}">
      <dsp:nvSpPr>
        <dsp:cNvPr id="0" name=""/>
        <dsp:cNvSpPr/>
      </dsp:nvSpPr>
      <dsp:spPr>
        <a:xfrm>
          <a:off x="7660481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2020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$20.5 M</a:t>
          </a:r>
          <a:endParaRPr lang="en-US" sz="4000" kern="1200" dirty="0"/>
        </a:p>
      </dsp:txBody>
      <dsp:txXfrm>
        <a:off x="7660481" y="1212056"/>
        <a:ext cx="2553493" cy="2545318"/>
      </dsp:txXfrm>
    </dsp:sp>
    <dsp:sp modelId="{E4DA1E9B-FB44-654A-BC62-65A43632AA24}">
      <dsp:nvSpPr>
        <dsp:cNvPr id="0" name=""/>
        <dsp:cNvSpPr/>
      </dsp:nvSpPr>
      <dsp:spPr>
        <a:xfrm>
          <a:off x="0" y="3757374"/>
          <a:ext cx="10213974" cy="282813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80F5E8-951D-2B4C-AA3D-B00CBF8B2278}">
      <dsp:nvSpPr>
        <dsp:cNvPr id="0" name=""/>
        <dsp:cNvSpPr/>
      </dsp:nvSpPr>
      <dsp:spPr>
        <a:xfrm>
          <a:off x="0" y="0"/>
          <a:ext cx="10213975" cy="1212056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US" sz="3200" i="0" kern="1200" dirty="0">
              <a:solidFill>
                <a:schemeClr val="bg1"/>
              </a:solidFill>
            </a:rPr>
            <a:t>Total Contributions (2017-2019) = </a:t>
          </a:r>
          <a:r>
            <a:rPr lang="en-US" sz="3200" b="1" kern="1200" dirty="0">
              <a:solidFill>
                <a:schemeClr val="bg1"/>
              </a:solidFill>
            </a:rPr>
            <a:t>$8.4 M*</a:t>
          </a:r>
          <a:endParaRPr lang="en-US" sz="3200" kern="1200" dirty="0">
            <a:solidFill>
              <a:schemeClr val="bg1"/>
            </a:solidFill>
          </a:endParaRPr>
        </a:p>
      </dsp:txBody>
      <dsp:txXfrm>
        <a:off x="0" y="0"/>
        <a:ext cx="10213975" cy="1212056"/>
      </dsp:txXfrm>
    </dsp:sp>
    <dsp:sp modelId="{2EACABEA-1BE5-8F4A-8474-84AC7C971E92}">
      <dsp:nvSpPr>
        <dsp:cNvPr id="0" name=""/>
        <dsp:cNvSpPr/>
      </dsp:nvSpPr>
      <dsp:spPr>
        <a:xfrm>
          <a:off x="4987" y="1212056"/>
          <a:ext cx="340133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4800" b="0" kern="1200" dirty="0"/>
            <a:t>2017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4800" b="1" kern="1200" dirty="0"/>
            <a:t>$2.4 M</a:t>
          </a:r>
        </a:p>
      </dsp:txBody>
      <dsp:txXfrm>
        <a:off x="4987" y="1212056"/>
        <a:ext cx="3401333" cy="2545318"/>
      </dsp:txXfrm>
    </dsp:sp>
    <dsp:sp modelId="{E4D041F1-216E-3D4D-9B02-BC7D2FAC3B1F}">
      <dsp:nvSpPr>
        <dsp:cNvPr id="0" name=""/>
        <dsp:cNvSpPr/>
      </dsp:nvSpPr>
      <dsp:spPr>
        <a:xfrm>
          <a:off x="3406320" y="1212056"/>
          <a:ext cx="340133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2018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/>
            <a:t>$3.3 M</a:t>
          </a:r>
        </a:p>
      </dsp:txBody>
      <dsp:txXfrm>
        <a:off x="3406320" y="1212056"/>
        <a:ext cx="3401333" cy="2545318"/>
      </dsp:txXfrm>
    </dsp:sp>
    <dsp:sp modelId="{7DE1F35B-9AB4-3048-8374-C0A381C1F59E}">
      <dsp:nvSpPr>
        <dsp:cNvPr id="0" name=""/>
        <dsp:cNvSpPr/>
      </dsp:nvSpPr>
      <dsp:spPr>
        <a:xfrm>
          <a:off x="6807654" y="1212056"/>
          <a:ext cx="340133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2019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/>
            <a:t>$2.8 M</a:t>
          </a:r>
        </a:p>
      </dsp:txBody>
      <dsp:txXfrm>
        <a:off x="6807654" y="1212056"/>
        <a:ext cx="3401333" cy="2545318"/>
      </dsp:txXfrm>
    </dsp:sp>
    <dsp:sp modelId="{E4DA1E9B-FB44-654A-BC62-65A43632AA24}">
      <dsp:nvSpPr>
        <dsp:cNvPr id="0" name=""/>
        <dsp:cNvSpPr/>
      </dsp:nvSpPr>
      <dsp:spPr>
        <a:xfrm>
          <a:off x="0" y="3757374"/>
          <a:ext cx="10213975" cy="282813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80F5E8-951D-2B4C-AA3D-B00CBF8B2278}">
      <dsp:nvSpPr>
        <dsp:cNvPr id="0" name=""/>
        <dsp:cNvSpPr/>
      </dsp:nvSpPr>
      <dsp:spPr>
        <a:xfrm>
          <a:off x="0" y="0"/>
          <a:ext cx="10213975" cy="1212056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US" sz="3200" i="0" kern="1200" dirty="0">
              <a:solidFill>
                <a:schemeClr val="bg1"/>
              </a:solidFill>
            </a:rPr>
            <a:t>Total Expenses (2017-2020) = </a:t>
          </a:r>
          <a:r>
            <a:rPr lang="en-US" sz="3200" b="1" kern="1200" dirty="0">
              <a:solidFill>
                <a:schemeClr val="bg1"/>
              </a:solidFill>
            </a:rPr>
            <a:t>$13.2 M</a:t>
          </a:r>
        </a:p>
      </dsp:txBody>
      <dsp:txXfrm>
        <a:off x="0" y="0"/>
        <a:ext cx="10213975" cy="1212056"/>
      </dsp:txXfrm>
    </dsp:sp>
    <dsp:sp modelId="{2EACABEA-1BE5-8F4A-8474-84AC7C971E92}">
      <dsp:nvSpPr>
        <dsp:cNvPr id="0" name=""/>
        <dsp:cNvSpPr/>
      </dsp:nvSpPr>
      <dsp:spPr>
        <a:xfrm>
          <a:off x="0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4000" b="0" kern="1200" dirty="0"/>
            <a:t>2017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4000" b="1" kern="1200" dirty="0"/>
            <a:t>$3.2 M</a:t>
          </a:r>
        </a:p>
      </dsp:txBody>
      <dsp:txXfrm>
        <a:off x="0" y="1212056"/>
        <a:ext cx="2553493" cy="2545318"/>
      </dsp:txXfrm>
    </dsp:sp>
    <dsp:sp modelId="{E347D8C2-5317-054A-93E9-2969365A615E}">
      <dsp:nvSpPr>
        <dsp:cNvPr id="0" name=""/>
        <dsp:cNvSpPr/>
      </dsp:nvSpPr>
      <dsp:spPr>
        <a:xfrm>
          <a:off x="2553493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2018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$4.3 M</a:t>
          </a:r>
        </a:p>
      </dsp:txBody>
      <dsp:txXfrm>
        <a:off x="2553493" y="1212056"/>
        <a:ext cx="2553493" cy="2545318"/>
      </dsp:txXfrm>
    </dsp:sp>
    <dsp:sp modelId="{B5557888-BBBD-804A-A7B0-F02B64353F95}">
      <dsp:nvSpPr>
        <dsp:cNvPr id="0" name=""/>
        <dsp:cNvSpPr/>
      </dsp:nvSpPr>
      <dsp:spPr>
        <a:xfrm>
          <a:off x="5106987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2019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$4.3 M</a:t>
          </a:r>
        </a:p>
      </dsp:txBody>
      <dsp:txXfrm>
        <a:off x="5106987" y="1212056"/>
        <a:ext cx="2553493" cy="2545318"/>
      </dsp:txXfrm>
    </dsp:sp>
    <dsp:sp modelId="{EF8FA760-36A0-C945-A43D-BDB80D205C27}">
      <dsp:nvSpPr>
        <dsp:cNvPr id="0" name=""/>
        <dsp:cNvSpPr/>
      </dsp:nvSpPr>
      <dsp:spPr>
        <a:xfrm>
          <a:off x="7660481" y="1212056"/>
          <a:ext cx="2553493" cy="25453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2020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$1.4 M*</a:t>
          </a:r>
          <a:endParaRPr lang="en-US" sz="4000" kern="1200" dirty="0"/>
        </a:p>
      </dsp:txBody>
      <dsp:txXfrm>
        <a:off x="7660481" y="1212056"/>
        <a:ext cx="2553493" cy="2545318"/>
      </dsp:txXfrm>
    </dsp:sp>
    <dsp:sp modelId="{E4DA1E9B-FB44-654A-BC62-65A43632AA24}">
      <dsp:nvSpPr>
        <dsp:cNvPr id="0" name=""/>
        <dsp:cNvSpPr/>
      </dsp:nvSpPr>
      <dsp:spPr>
        <a:xfrm>
          <a:off x="0" y="3757374"/>
          <a:ext cx="10213975" cy="282813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BC4BD-3F60-E14B-80E8-892D392C729A}">
      <dsp:nvSpPr>
        <dsp:cNvPr id="0" name=""/>
        <dsp:cNvSpPr/>
      </dsp:nvSpPr>
      <dsp:spPr>
        <a:xfrm>
          <a:off x="0" y="2391"/>
          <a:ext cx="102132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D178EA-B506-D847-AEC7-BCA6F86B663F}">
      <dsp:nvSpPr>
        <dsp:cNvPr id="0" name=""/>
        <dsp:cNvSpPr/>
      </dsp:nvSpPr>
      <dsp:spPr>
        <a:xfrm>
          <a:off x="0" y="2391"/>
          <a:ext cx="2042640" cy="81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$57.6 M</a:t>
          </a:r>
        </a:p>
      </dsp:txBody>
      <dsp:txXfrm>
        <a:off x="0" y="2391"/>
        <a:ext cx="2042640" cy="815669"/>
      </dsp:txXfrm>
    </dsp:sp>
    <dsp:sp modelId="{8912DD69-0512-9243-A487-C30B09BB6AE4}">
      <dsp:nvSpPr>
        <dsp:cNvPr id="0" name=""/>
        <dsp:cNvSpPr/>
      </dsp:nvSpPr>
      <dsp:spPr>
        <a:xfrm>
          <a:off x="2195837" y="39431"/>
          <a:ext cx="8017362" cy="740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1" kern="1200" baseline="0" dirty="0"/>
            <a:t>GEO “Top 5 Executive Officers” Total Compensation (2017-2020)</a:t>
          </a:r>
          <a:endParaRPr lang="en-US" sz="2100" kern="1200" dirty="0"/>
        </a:p>
      </dsp:txBody>
      <dsp:txXfrm>
        <a:off x="2195837" y="39431"/>
        <a:ext cx="8017362" cy="740793"/>
      </dsp:txXfrm>
    </dsp:sp>
    <dsp:sp modelId="{1FC8B4C7-DFCC-B140-89D2-E177FE256A41}">
      <dsp:nvSpPr>
        <dsp:cNvPr id="0" name=""/>
        <dsp:cNvSpPr/>
      </dsp:nvSpPr>
      <dsp:spPr>
        <a:xfrm>
          <a:off x="2042640" y="780225"/>
          <a:ext cx="81705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E46B67-23FA-ED47-82C4-A69BD40EA023}">
      <dsp:nvSpPr>
        <dsp:cNvPr id="0" name=""/>
        <dsp:cNvSpPr/>
      </dsp:nvSpPr>
      <dsp:spPr>
        <a:xfrm>
          <a:off x="0" y="818061"/>
          <a:ext cx="102132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45EAFB-E6CA-0B48-B109-2AD6E5097A04}">
      <dsp:nvSpPr>
        <dsp:cNvPr id="0" name=""/>
        <dsp:cNvSpPr/>
      </dsp:nvSpPr>
      <dsp:spPr>
        <a:xfrm>
          <a:off x="0" y="818061"/>
          <a:ext cx="2042640" cy="81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$7.4 M</a:t>
          </a:r>
        </a:p>
      </dsp:txBody>
      <dsp:txXfrm>
        <a:off x="0" y="818061"/>
        <a:ext cx="2042640" cy="815669"/>
      </dsp:txXfrm>
    </dsp:sp>
    <dsp:sp modelId="{2952D121-A3F5-E74A-B1E1-9462AC066414}">
      <dsp:nvSpPr>
        <dsp:cNvPr id="0" name=""/>
        <dsp:cNvSpPr/>
      </dsp:nvSpPr>
      <dsp:spPr>
        <a:xfrm>
          <a:off x="2195837" y="855101"/>
          <a:ext cx="8017362" cy="740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1" kern="1200" baseline="0" dirty="0"/>
            <a:t>GEO Board of Directors Compensation (2017-2020)</a:t>
          </a:r>
          <a:endParaRPr lang="en-US" sz="2100" kern="1200" dirty="0"/>
        </a:p>
      </dsp:txBody>
      <dsp:txXfrm>
        <a:off x="2195837" y="855101"/>
        <a:ext cx="8017362" cy="740793"/>
      </dsp:txXfrm>
    </dsp:sp>
    <dsp:sp modelId="{AB1A00C0-1D61-CE45-85CA-35B1CF08F7C4}">
      <dsp:nvSpPr>
        <dsp:cNvPr id="0" name=""/>
        <dsp:cNvSpPr/>
      </dsp:nvSpPr>
      <dsp:spPr>
        <a:xfrm>
          <a:off x="2042640" y="1595894"/>
          <a:ext cx="81705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2C85D0-F9E2-2749-9328-EAEABD18F5E9}">
      <dsp:nvSpPr>
        <dsp:cNvPr id="0" name=""/>
        <dsp:cNvSpPr/>
      </dsp:nvSpPr>
      <dsp:spPr>
        <a:xfrm>
          <a:off x="0" y="1633730"/>
          <a:ext cx="102132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5351F4-D9B5-CD4D-873B-D6C49BA1F1C9}">
      <dsp:nvSpPr>
        <dsp:cNvPr id="0" name=""/>
        <dsp:cNvSpPr/>
      </dsp:nvSpPr>
      <dsp:spPr>
        <a:xfrm>
          <a:off x="0" y="1633730"/>
          <a:ext cx="2042640" cy="81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$69.2 M</a:t>
          </a:r>
        </a:p>
      </dsp:txBody>
      <dsp:txXfrm>
        <a:off x="0" y="1633730"/>
        <a:ext cx="2042640" cy="815669"/>
      </dsp:txXfrm>
    </dsp:sp>
    <dsp:sp modelId="{AB6D41C1-D5EB-CE4B-9D44-E733950E26B0}">
      <dsp:nvSpPr>
        <dsp:cNvPr id="0" name=""/>
        <dsp:cNvSpPr/>
      </dsp:nvSpPr>
      <dsp:spPr>
        <a:xfrm>
          <a:off x="2195837" y="1670770"/>
          <a:ext cx="8017362" cy="740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1" kern="1200" baseline="0" dirty="0"/>
            <a:t>GEO Domestic Income Taxes Paid (2017-2020)</a:t>
          </a:r>
          <a:endParaRPr lang="en-US" sz="2100" kern="1200" dirty="0"/>
        </a:p>
      </dsp:txBody>
      <dsp:txXfrm>
        <a:off x="2195837" y="1670770"/>
        <a:ext cx="8017362" cy="740793"/>
      </dsp:txXfrm>
    </dsp:sp>
    <dsp:sp modelId="{F21C8D7B-99BB-364C-80ED-F68528B07C9A}">
      <dsp:nvSpPr>
        <dsp:cNvPr id="0" name=""/>
        <dsp:cNvSpPr/>
      </dsp:nvSpPr>
      <dsp:spPr>
        <a:xfrm>
          <a:off x="2042640" y="2411564"/>
          <a:ext cx="81705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6F86FB-F0A2-B24C-B7E7-40A9AC04C4FD}">
      <dsp:nvSpPr>
        <dsp:cNvPr id="0" name=""/>
        <dsp:cNvSpPr/>
      </dsp:nvSpPr>
      <dsp:spPr>
        <a:xfrm>
          <a:off x="0" y="2449400"/>
          <a:ext cx="102132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31D2F-72C1-874D-9758-B061CBCCC6D3}">
      <dsp:nvSpPr>
        <dsp:cNvPr id="0" name=""/>
        <dsp:cNvSpPr/>
      </dsp:nvSpPr>
      <dsp:spPr>
        <a:xfrm>
          <a:off x="0" y="2449400"/>
          <a:ext cx="2042640" cy="81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$8.4 M</a:t>
          </a:r>
        </a:p>
      </dsp:txBody>
      <dsp:txXfrm>
        <a:off x="0" y="2449400"/>
        <a:ext cx="2042640" cy="815669"/>
      </dsp:txXfrm>
    </dsp:sp>
    <dsp:sp modelId="{9F955215-23DE-4048-8AD0-BDBC470DB4EB}">
      <dsp:nvSpPr>
        <dsp:cNvPr id="0" name=""/>
        <dsp:cNvSpPr/>
      </dsp:nvSpPr>
      <dsp:spPr>
        <a:xfrm>
          <a:off x="2195837" y="2486440"/>
          <a:ext cx="8017362" cy="740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1" kern="1200" baseline="0" dirty="0"/>
            <a:t>GEO Political Contributions (2017-2019)</a:t>
          </a:r>
          <a:endParaRPr lang="en-US" sz="2100" kern="1200" dirty="0"/>
        </a:p>
      </dsp:txBody>
      <dsp:txXfrm>
        <a:off x="2195837" y="2486440"/>
        <a:ext cx="8017362" cy="740793"/>
      </dsp:txXfrm>
    </dsp:sp>
    <dsp:sp modelId="{78996481-BE8A-6743-8263-D3B4ACE4F854}">
      <dsp:nvSpPr>
        <dsp:cNvPr id="0" name=""/>
        <dsp:cNvSpPr/>
      </dsp:nvSpPr>
      <dsp:spPr>
        <a:xfrm>
          <a:off x="2042640" y="3227233"/>
          <a:ext cx="81705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60C8FB-0327-DF4D-B959-7621229F9C70}">
      <dsp:nvSpPr>
        <dsp:cNvPr id="0" name=""/>
        <dsp:cNvSpPr/>
      </dsp:nvSpPr>
      <dsp:spPr>
        <a:xfrm>
          <a:off x="0" y="3265070"/>
          <a:ext cx="102132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0A1336-9969-2C46-A177-B0C3D5EB861D}">
      <dsp:nvSpPr>
        <dsp:cNvPr id="0" name=""/>
        <dsp:cNvSpPr/>
      </dsp:nvSpPr>
      <dsp:spPr>
        <a:xfrm>
          <a:off x="0" y="3265070"/>
          <a:ext cx="2042640" cy="81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$13.2 M</a:t>
          </a:r>
        </a:p>
      </dsp:txBody>
      <dsp:txXfrm>
        <a:off x="0" y="3265070"/>
        <a:ext cx="2042640" cy="815669"/>
      </dsp:txXfrm>
    </dsp:sp>
    <dsp:sp modelId="{58CB112E-C9E0-9641-A030-8F2D42CB7060}">
      <dsp:nvSpPr>
        <dsp:cNvPr id="0" name=""/>
        <dsp:cNvSpPr/>
      </dsp:nvSpPr>
      <dsp:spPr>
        <a:xfrm>
          <a:off x="2195837" y="3302109"/>
          <a:ext cx="8017362" cy="740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1" kern="1200" baseline="0" dirty="0"/>
            <a:t>GEO Federal Lobbying Expenses (2017-2020)</a:t>
          </a:r>
          <a:endParaRPr lang="en-US" sz="2100" kern="1200" dirty="0"/>
        </a:p>
      </dsp:txBody>
      <dsp:txXfrm>
        <a:off x="2195837" y="3302109"/>
        <a:ext cx="8017362" cy="740793"/>
      </dsp:txXfrm>
    </dsp:sp>
    <dsp:sp modelId="{586D1434-3B97-1C4E-8924-97863255EDB4}">
      <dsp:nvSpPr>
        <dsp:cNvPr id="0" name=""/>
        <dsp:cNvSpPr/>
      </dsp:nvSpPr>
      <dsp:spPr>
        <a:xfrm>
          <a:off x="2042640" y="4042903"/>
          <a:ext cx="81705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DC68C2-4AB9-5549-9449-FDF37272DB48}">
      <dsp:nvSpPr>
        <dsp:cNvPr id="0" name=""/>
        <dsp:cNvSpPr/>
      </dsp:nvSpPr>
      <dsp:spPr>
        <a:xfrm>
          <a:off x="0" y="4080739"/>
          <a:ext cx="102132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234927-4545-5044-91FC-7B8C85F89269}">
      <dsp:nvSpPr>
        <dsp:cNvPr id="0" name=""/>
        <dsp:cNvSpPr/>
      </dsp:nvSpPr>
      <dsp:spPr>
        <a:xfrm>
          <a:off x="0" y="4080739"/>
          <a:ext cx="2042640" cy="81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i="0" kern="1200" dirty="0"/>
            <a:t>$156 M</a:t>
          </a:r>
          <a:endParaRPr lang="en-US" sz="3200" i="0" kern="1200" dirty="0"/>
        </a:p>
      </dsp:txBody>
      <dsp:txXfrm>
        <a:off x="0" y="4080739"/>
        <a:ext cx="2042640" cy="815669"/>
      </dsp:txXfrm>
    </dsp:sp>
    <dsp:sp modelId="{5E7AABA3-2580-5848-898F-BDFF61D49D99}">
      <dsp:nvSpPr>
        <dsp:cNvPr id="0" name=""/>
        <dsp:cNvSpPr/>
      </dsp:nvSpPr>
      <dsp:spPr>
        <a:xfrm>
          <a:off x="2195837" y="4117779"/>
          <a:ext cx="8017362" cy="740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/>
            <a:t>Total</a:t>
          </a:r>
        </a:p>
      </dsp:txBody>
      <dsp:txXfrm>
        <a:off x="2195837" y="4117779"/>
        <a:ext cx="8017362" cy="740793"/>
      </dsp:txXfrm>
    </dsp:sp>
    <dsp:sp modelId="{E40C2DBF-82EB-CF42-A9A3-64903B7C5C15}">
      <dsp:nvSpPr>
        <dsp:cNvPr id="0" name=""/>
        <dsp:cNvSpPr/>
      </dsp:nvSpPr>
      <dsp:spPr>
        <a:xfrm>
          <a:off x="2042640" y="4858572"/>
          <a:ext cx="81705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80F5E8-951D-2B4C-AA3D-B00CBF8B2278}">
      <dsp:nvSpPr>
        <dsp:cNvPr id="0" name=""/>
        <dsp:cNvSpPr/>
      </dsp:nvSpPr>
      <dsp:spPr>
        <a:xfrm>
          <a:off x="0" y="0"/>
          <a:ext cx="10048974" cy="921895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itchFamily="2" charset="2"/>
            <a:buNone/>
          </a:pPr>
          <a:r>
            <a:rPr lang="en-US" sz="3200" i="0" kern="1200" dirty="0">
              <a:solidFill>
                <a:schemeClr val="bg1"/>
              </a:solidFill>
            </a:rPr>
            <a:t>Total Expenses (2017-2020) = </a:t>
          </a:r>
          <a:r>
            <a:rPr lang="en-US" sz="3200" b="1" kern="1200" dirty="0">
              <a:solidFill>
                <a:schemeClr val="bg1"/>
              </a:solidFill>
            </a:rPr>
            <a:t>$13.2 M</a:t>
          </a:r>
        </a:p>
      </dsp:txBody>
      <dsp:txXfrm>
        <a:off x="0" y="0"/>
        <a:ext cx="10048974" cy="921895"/>
      </dsp:txXfrm>
    </dsp:sp>
    <dsp:sp modelId="{2EACABEA-1BE5-8F4A-8474-84AC7C971E92}">
      <dsp:nvSpPr>
        <dsp:cNvPr id="0" name=""/>
        <dsp:cNvSpPr/>
      </dsp:nvSpPr>
      <dsp:spPr>
        <a:xfrm>
          <a:off x="0" y="921895"/>
          <a:ext cx="2512243" cy="19359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4000" b="0" kern="1200" dirty="0"/>
            <a:t>2017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4000" b="1" kern="1200" dirty="0"/>
            <a:t>$146 M</a:t>
          </a:r>
        </a:p>
      </dsp:txBody>
      <dsp:txXfrm>
        <a:off x="0" y="921895"/>
        <a:ext cx="2512243" cy="1935979"/>
      </dsp:txXfrm>
    </dsp:sp>
    <dsp:sp modelId="{E347D8C2-5317-054A-93E9-2969365A615E}">
      <dsp:nvSpPr>
        <dsp:cNvPr id="0" name=""/>
        <dsp:cNvSpPr/>
      </dsp:nvSpPr>
      <dsp:spPr>
        <a:xfrm>
          <a:off x="2512243" y="921895"/>
          <a:ext cx="2512243" cy="19359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2018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$145 M</a:t>
          </a:r>
        </a:p>
      </dsp:txBody>
      <dsp:txXfrm>
        <a:off x="2512243" y="921895"/>
        <a:ext cx="2512243" cy="1935979"/>
      </dsp:txXfrm>
    </dsp:sp>
    <dsp:sp modelId="{B5557888-BBBD-804A-A7B0-F02B64353F95}">
      <dsp:nvSpPr>
        <dsp:cNvPr id="0" name=""/>
        <dsp:cNvSpPr/>
      </dsp:nvSpPr>
      <dsp:spPr>
        <a:xfrm>
          <a:off x="5024487" y="921895"/>
          <a:ext cx="2512243" cy="19359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2019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$167 M</a:t>
          </a:r>
        </a:p>
      </dsp:txBody>
      <dsp:txXfrm>
        <a:off x="5024487" y="921895"/>
        <a:ext cx="2512243" cy="1935979"/>
      </dsp:txXfrm>
    </dsp:sp>
    <dsp:sp modelId="{EF8FA760-36A0-C945-A43D-BDB80D205C27}">
      <dsp:nvSpPr>
        <dsp:cNvPr id="0" name=""/>
        <dsp:cNvSpPr/>
      </dsp:nvSpPr>
      <dsp:spPr>
        <a:xfrm>
          <a:off x="7536730" y="921895"/>
          <a:ext cx="2512243" cy="19359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2020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$113 M*</a:t>
          </a:r>
          <a:endParaRPr lang="en-US" sz="4000" kern="1200" dirty="0"/>
        </a:p>
      </dsp:txBody>
      <dsp:txXfrm>
        <a:off x="7536730" y="921895"/>
        <a:ext cx="2512243" cy="1935979"/>
      </dsp:txXfrm>
    </dsp:sp>
    <dsp:sp modelId="{E4DA1E9B-FB44-654A-BC62-65A43632AA24}">
      <dsp:nvSpPr>
        <dsp:cNvPr id="0" name=""/>
        <dsp:cNvSpPr/>
      </dsp:nvSpPr>
      <dsp:spPr>
        <a:xfrm>
          <a:off x="0" y="2857875"/>
          <a:ext cx="10048974" cy="215108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C4FEBC-90CA-A64F-BDBE-1B374DDD62E6}">
      <dsp:nvSpPr>
        <dsp:cNvPr id="0" name=""/>
        <dsp:cNvSpPr/>
      </dsp:nvSpPr>
      <dsp:spPr>
        <a:xfrm>
          <a:off x="0" y="403171"/>
          <a:ext cx="10033200" cy="1198080"/>
        </a:xfrm>
        <a:prstGeom prst="roundRect">
          <a:avLst/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>
              <a:solidFill>
                <a:schemeClr val="bg1"/>
              </a:solidFill>
            </a:rPr>
            <a:t>GEO recently borrowed </a:t>
          </a:r>
          <a:r>
            <a:rPr lang="en-US" sz="2400" b="1" kern="1200" dirty="0">
              <a:solidFill>
                <a:schemeClr val="bg1"/>
              </a:solidFill>
            </a:rPr>
            <a:t>$230M </a:t>
          </a:r>
          <a:r>
            <a:rPr lang="en-US" sz="2400" b="0" kern="1200" dirty="0">
              <a:solidFill>
                <a:schemeClr val="bg1"/>
              </a:solidFill>
            </a:rPr>
            <a:t>for a short 5-year term at 6.5% (a very high rate in today’s market).</a:t>
          </a:r>
        </a:p>
      </dsp:txBody>
      <dsp:txXfrm>
        <a:off x="58485" y="461656"/>
        <a:ext cx="9916230" cy="1081110"/>
      </dsp:txXfrm>
    </dsp:sp>
    <dsp:sp modelId="{F0711A46-C86F-054A-935E-2F18C4325ECE}">
      <dsp:nvSpPr>
        <dsp:cNvPr id="0" name=""/>
        <dsp:cNvSpPr/>
      </dsp:nvSpPr>
      <dsp:spPr>
        <a:xfrm>
          <a:off x="0" y="1785571"/>
          <a:ext cx="10033200" cy="944734"/>
        </a:xfrm>
        <a:prstGeom prst="round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>
              <a:solidFill>
                <a:schemeClr val="tx1"/>
              </a:solidFill>
            </a:rPr>
            <a:t>The Biden Administration decided in 2021 not to renew its govt service contracts.  GEO stands to lose substantive revenue from expiration of Federal Prison Contracts.</a:t>
          </a:r>
        </a:p>
      </dsp:txBody>
      <dsp:txXfrm>
        <a:off x="46118" y="1831689"/>
        <a:ext cx="9940964" cy="852498"/>
      </dsp:txXfrm>
    </dsp:sp>
    <dsp:sp modelId="{3C4885AB-CED1-8D4B-999C-C071883A888A}">
      <dsp:nvSpPr>
        <dsp:cNvPr id="0" name=""/>
        <dsp:cNvSpPr/>
      </dsp:nvSpPr>
      <dsp:spPr>
        <a:xfrm>
          <a:off x="0" y="2914626"/>
          <a:ext cx="10033200" cy="1198080"/>
        </a:xfrm>
        <a:prstGeom prst="roundRect">
          <a:avLst/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0" kern="1200" dirty="0">
              <a:solidFill>
                <a:schemeClr val="bg1"/>
              </a:solidFill>
            </a:rPr>
            <a:t>In March 2021, both S&amp;P and Moody’s downgraded GEO’s debt to less than investment grade (Junk Bond Status)</a:t>
          </a:r>
        </a:p>
      </dsp:txBody>
      <dsp:txXfrm>
        <a:off x="58485" y="2973111"/>
        <a:ext cx="9916230" cy="1081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82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3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57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1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22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44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9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5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0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5/12/21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54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5/12/21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88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902" r:id="rId6"/>
    <p:sldLayoutId id="2147483897" r:id="rId7"/>
    <p:sldLayoutId id="2147483898" r:id="rId8"/>
    <p:sldLayoutId id="2147483899" r:id="rId9"/>
    <p:sldLayoutId id="2147483901" r:id="rId10"/>
    <p:sldLayoutId id="214748390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hyperlink" Target="https://sec.report/Document/0001193125-21-087535/d112096ddef14a.htm#toc112096_8" TargetMode="Externa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hyperlink" Target="https://www.bloomberg.com/news/articles/2021-03-24/private-prison-operators-hit-by-downgrades-after-biden-order" TargetMode="Externa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2E61ADD4-967B-4465-8688-0530A73F6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925A8B-1601-6747-B7AF-753CC51BC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696686"/>
            <a:ext cx="8827500" cy="5170713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GEO Group</a:t>
            </a:r>
            <a:br>
              <a:rPr lang="en-US" sz="6000" b="1" dirty="0">
                <a:latin typeface="+mn-lt"/>
              </a:rPr>
            </a:br>
            <a:r>
              <a:rPr lang="en-US" sz="6000" b="1" dirty="0">
                <a:latin typeface="+mn-lt"/>
              </a:rPr>
              <a:t> </a:t>
            </a:r>
            <a:br>
              <a:rPr lang="en-US" sz="6000" b="1" dirty="0">
                <a:latin typeface="+mn-lt"/>
              </a:rPr>
            </a:br>
            <a:br>
              <a:rPr lang="en-US" sz="6000" b="1" dirty="0">
                <a:latin typeface="+mn-lt"/>
              </a:rPr>
            </a:br>
            <a:endParaRPr lang="en-US" sz="6000" b="1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087987-3B9D-0B4B-8693-657B60EBE5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0488" y="3525774"/>
            <a:ext cx="5075511" cy="2252728"/>
          </a:xfrm>
        </p:spPr>
        <p:txBody>
          <a:bodyPr>
            <a:normAutofit fontScale="47500" lnSpcReduction="20000"/>
          </a:bodyPr>
          <a:lstStyle/>
          <a:p>
            <a:pPr marL="457200" indent="-457200" algn="l">
              <a:buFontTx/>
              <a:buChar char="-"/>
            </a:pPr>
            <a:r>
              <a:rPr lang="en-US" sz="6400" b="1" dirty="0"/>
              <a:t>Budget Comparison</a:t>
            </a:r>
          </a:p>
          <a:p>
            <a:pPr marL="457200" indent="-457200" algn="l">
              <a:buFontTx/>
              <a:buChar char="-"/>
            </a:pPr>
            <a:r>
              <a:rPr lang="en-US" sz="6400" b="1" dirty="0"/>
              <a:t>Overhead Expenses</a:t>
            </a:r>
          </a:p>
          <a:p>
            <a:pPr marL="457200" indent="-457200" algn="l">
              <a:buFontTx/>
              <a:buChar char="-"/>
            </a:pPr>
            <a:r>
              <a:rPr lang="en-US" sz="6400" b="1" dirty="0"/>
              <a:t>Financial Data</a:t>
            </a:r>
            <a:br>
              <a:rPr lang="en-US" sz="3200" b="1" dirty="0"/>
            </a:br>
            <a:endParaRPr lang="en-US" sz="3200" b="1" dirty="0"/>
          </a:p>
        </p:txBody>
      </p:sp>
      <p:cxnSp>
        <p:nvCxnSpPr>
          <p:cNvPr id="28" name="Straight Connector 9">
            <a:extLst>
              <a:ext uri="{FF2B5EF4-FFF2-40B4-BE49-F238E27FC236}">
                <a16:creationId xmlns:a16="http://schemas.microsoft.com/office/drawing/2014/main" id="{52A8EF8A-6DD1-434A-9E4F-EFD86A15E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494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3B9D3A-F8F6-4354-8088-6E520C2A6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194300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24223EF9-128E-6945-8AC7-B10EF4FC5F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493731"/>
              </p:ext>
            </p:extLst>
          </p:nvPr>
        </p:nvGraphicFramePr>
        <p:xfrm>
          <a:off x="989013" y="1685925"/>
          <a:ext cx="10213975" cy="4040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DD5EA2FB-3ED3-6941-96DE-15FDAD08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249" y="273378"/>
            <a:ext cx="6964751" cy="858509"/>
          </a:xfrm>
        </p:spPr>
        <p:txBody>
          <a:bodyPr wrap="square" anchor="b">
            <a:normAutofit/>
          </a:bodyPr>
          <a:lstStyle/>
          <a:p>
            <a:pPr lvl="0" algn="ctr"/>
            <a:r>
              <a:rPr lang="en-US" b="1" dirty="0">
                <a:latin typeface="+mn-lt"/>
              </a:rPr>
              <a:t>GEO Federal Lobbying Expenses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4A0D15-59D8-EF48-90A4-239DE92FA997}"/>
              </a:ext>
            </a:extLst>
          </p:cNvPr>
          <p:cNvSpPr txBox="1"/>
          <p:nvPr/>
        </p:nvSpPr>
        <p:spPr>
          <a:xfrm>
            <a:off x="989013" y="5983196"/>
            <a:ext cx="10048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*The GEO Political Activity and Lobbying Report for 2020 is not yet available; figure reflected for 2020 covers only GEO federal lobbying expenditures in 2020 as reported on </a:t>
            </a:r>
            <a:r>
              <a:rPr lang="en-US" sz="1200" dirty="0" err="1"/>
              <a:t>OpenSecrets.org</a:t>
            </a:r>
            <a:r>
              <a:rPr lang="en-US" sz="1200" dirty="0"/>
              <a:t>. According to </a:t>
            </a:r>
            <a:r>
              <a:rPr lang="en-US" sz="1200" dirty="0" err="1"/>
              <a:t>OpenSecrets.org</a:t>
            </a:r>
            <a:r>
              <a:rPr lang="en-US" sz="1200" dirty="0"/>
              <a:t>, during 2020, GEO ranked 337 out of 5,561 organizations tracked in lobbying expenditures.</a:t>
            </a:r>
          </a:p>
        </p:txBody>
      </p:sp>
    </p:spTree>
    <p:extLst>
      <p:ext uri="{BB962C8B-B14F-4D97-AF65-F5344CB8AC3E}">
        <p14:creationId xmlns:p14="http://schemas.microsoft.com/office/powerpoint/2010/main" val="1544414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6BD6B-F4F8-8B4A-85E0-4B45794E9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736595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GEO Overhead Expenses (2017-2020)</a:t>
            </a:r>
            <a:endParaRPr lang="en-US" dirty="0">
              <a:latin typeface="+mn-lt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164D14C-374B-944E-8C12-3697ACB590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715609"/>
              </p:ext>
            </p:extLst>
          </p:nvPr>
        </p:nvGraphicFramePr>
        <p:xfrm>
          <a:off x="989400" y="1131885"/>
          <a:ext cx="10213200" cy="4898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50C0AE3-3138-3F49-848C-068975ABABB0}"/>
              </a:ext>
            </a:extLst>
          </p:cNvPr>
          <p:cNvSpPr txBox="1"/>
          <p:nvPr/>
        </p:nvSpPr>
        <p:spPr>
          <a:xfrm>
            <a:off x="989400" y="6139545"/>
            <a:ext cx="10092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Information from March 19, 2021 GEO SEC Proxy Statement:  </a:t>
            </a:r>
            <a:endParaRPr lang="en-US" dirty="0"/>
          </a:p>
          <a:p>
            <a:pPr fontAlgn="base"/>
            <a:r>
              <a:rPr lang="en-US" u="sng" dirty="0">
                <a:hlinkClick r:id="rId7"/>
              </a:rPr>
              <a:t>https://sec.report/Document/0001193125-21-087535/d112096ddef14a.htm#toc112096_8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406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24223EF9-128E-6945-8AC7-B10EF4FC5F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902379"/>
              </p:ext>
            </p:extLst>
          </p:nvPr>
        </p:nvGraphicFramePr>
        <p:xfrm>
          <a:off x="1154014" y="1394086"/>
          <a:ext cx="10048974" cy="3072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DD5EA2FB-3ED3-6941-96DE-15FDAD08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249" y="273378"/>
            <a:ext cx="6964751" cy="858509"/>
          </a:xfrm>
        </p:spPr>
        <p:txBody>
          <a:bodyPr wrap="square" anchor="b">
            <a:normAutofit/>
          </a:bodyPr>
          <a:lstStyle/>
          <a:p>
            <a:pPr lvl="0" algn="ctr"/>
            <a:r>
              <a:rPr lang="en-US" b="1" dirty="0">
                <a:latin typeface="+mn-lt"/>
              </a:rPr>
              <a:t>GEO Earnings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4A0D15-59D8-EF48-90A4-239DE92FA997}"/>
              </a:ext>
            </a:extLst>
          </p:cNvPr>
          <p:cNvSpPr txBox="1"/>
          <p:nvPr/>
        </p:nvSpPr>
        <p:spPr>
          <a:xfrm>
            <a:off x="554636" y="4991726"/>
            <a:ext cx="11482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*Earnings data from Consolidated Statements submitted to the Securities and Exchange Commission   ( https://</a:t>
            </a:r>
            <a:r>
              <a:rPr lang="en-US" sz="2400" dirty="0" err="1"/>
              <a:t>www.sec.gov</a:t>
            </a:r>
            <a:r>
              <a:rPr lang="en-US" sz="2400" dirty="0"/>
              <a:t>/Archives/</a:t>
            </a:r>
            <a:r>
              <a:rPr lang="en-US" sz="2400" dirty="0" err="1"/>
              <a:t>edgar</a:t>
            </a:r>
            <a:r>
              <a:rPr lang="en-US" sz="2400" dirty="0"/>
              <a:t>/data)</a:t>
            </a:r>
          </a:p>
        </p:txBody>
      </p:sp>
    </p:spTree>
    <p:extLst>
      <p:ext uri="{BB962C8B-B14F-4D97-AF65-F5344CB8AC3E}">
        <p14:creationId xmlns:p14="http://schemas.microsoft.com/office/powerpoint/2010/main" val="1810566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EED02-5B17-2E4E-8A25-C1A62516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73659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000" b="1" dirty="0">
                <a:latin typeface="+mn-lt"/>
              </a:rPr>
              <a:t>Total GEO Exec Comp, Other Expenses </a:t>
            </a:r>
            <a:br>
              <a:rPr lang="en-US" sz="3000" b="1" dirty="0">
                <a:latin typeface="+mn-lt"/>
              </a:rPr>
            </a:br>
            <a:r>
              <a:rPr lang="en-US" sz="3000" b="1" dirty="0">
                <a:latin typeface="+mn-lt"/>
              </a:rPr>
              <a:t>and Earnings for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C0045-F4FA-8540-993D-C3A428719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439057"/>
            <a:ext cx="10213200" cy="502365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$13.6 M – Executive Compensation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$1.7 M  - Board Compensation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$2.8 M  - Political Contributions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$4.3 M – Lobbying Expenses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$16.7 M – Income Taxes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u="sng" dirty="0"/>
              <a:t>$168 M – Earnings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$206.1 M - Total</a:t>
            </a:r>
          </a:p>
        </p:txBody>
      </p:sp>
    </p:spTree>
    <p:extLst>
      <p:ext uri="{BB962C8B-B14F-4D97-AF65-F5344CB8AC3E}">
        <p14:creationId xmlns:p14="http://schemas.microsoft.com/office/powerpoint/2010/main" val="75488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7660-C8CB-3241-AD9E-8412D3C1F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Calculation of Extra Overhead Costs Due to Exec Comp, Political, Lobbying, Taxes and Earnings  - 2019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D0128-1365-8647-822A-C96F2B05F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776786"/>
          </a:xfrm>
        </p:spPr>
        <p:txBody>
          <a:bodyPr>
            <a:noAutofit/>
          </a:bodyPr>
          <a:lstStyle/>
          <a:p>
            <a:r>
              <a:rPr lang="en-US" sz="2400" dirty="0"/>
              <a:t>Total Number of Beds Managed by GEO = 93,000 Beds</a:t>
            </a:r>
          </a:p>
          <a:p>
            <a:r>
              <a:rPr lang="en-US" sz="2400" dirty="0"/>
              <a:t>Total Exec Comp and Other Costs =  $206.1 M</a:t>
            </a:r>
          </a:p>
          <a:p>
            <a:r>
              <a:rPr lang="en-US" sz="2400" dirty="0"/>
              <a:t>Exec Comp, Earnings and Other Costs per Bed = $2,216 per year</a:t>
            </a:r>
          </a:p>
          <a:p>
            <a:r>
              <a:rPr lang="en-US" sz="2400" dirty="0"/>
              <a:t>Total Number of Beds at GWH = 1,883 Beds</a:t>
            </a:r>
          </a:p>
          <a:p>
            <a:r>
              <a:rPr lang="en-US" sz="2800" b="1" u="sng" dirty="0"/>
              <a:t> $2,216   X   1,883   =   $4,172,971  </a:t>
            </a:r>
            <a:r>
              <a:rPr lang="en-US" sz="2400" b="1" dirty="0"/>
              <a:t>Estimate of Extra Overhead Costs Allocated to GEO Contract with Delaware County</a:t>
            </a:r>
          </a:p>
        </p:txBody>
      </p:sp>
    </p:spTree>
    <p:extLst>
      <p:ext uri="{BB962C8B-B14F-4D97-AF65-F5344CB8AC3E}">
        <p14:creationId xmlns:p14="http://schemas.microsoft.com/office/powerpoint/2010/main" val="3781077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D8162-8736-9B40-8CF5-2768BCD57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41" y="690664"/>
            <a:ext cx="4088438" cy="4085617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latin typeface="+mn-lt"/>
              </a:rPr>
              <a:t>GEO’s Financial Health</a:t>
            </a:r>
            <a:br>
              <a:rPr lang="en-US" sz="3100" b="1" dirty="0">
                <a:latin typeface="+mn-lt"/>
              </a:rPr>
            </a:br>
            <a:br>
              <a:rPr lang="en-US" b="1" dirty="0">
                <a:latin typeface="+mn-lt"/>
              </a:rPr>
            </a:br>
            <a:r>
              <a:rPr lang="en-US" sz="2700" b="1" dirty="0">
                <a:latin typeface="+mn-lt"/>
              </a:rPr>
              <a:t>Debt: </a:t>
            </a:r>
            <a:r>
              <a:rPr lang="en-US" sz="2700" dirty="0">
                <a:latin typeface="+mn-lt"/>
              </a:rPr>
              <a:t>GEO’s debt has increased from $2.5 billion to over $3 billion in the past four years, while shareholder’s equity has declined.</a:t>
            </a:r>
            <a:br>
              <a:rPr lang="en-US" sz="2700" dirty="0">
                <a:latin typeface="+mn-lt"/>
              </a:rPr>
            </a:br>
            <a:br>
              <a:rPr lang="en-US" sz="2700" dirty="0">
                <a:latin typeface="+mn-lt"/>
              </a:rPr>
            </a:br>
            <a:r>
              <a:rPr lang="en-US" sz="1800" dirty="0">
                <a:latin typeface="+mn-lt"/>
              </a:rPr>
              <a:t>(From Macrotrends)</a:t>
            </a:r>
            <a:br>
              <a:rPr lang="en-US" sz="1800" dirty="0"/>
            </a:br>
            <a:endParaRPr lang="en-US" sz="1800" dirty="0"/>
          </a:p>
        </p:txBody>
      </p:sp>
      <p:pic>
        <p:nvPicPr>
          <p:cNvPr id="5" name="Content Placeholder 4" descr="Chart&#10;&#10;Description automatically generated">
            <a:extLst>
              <a:ext uri="{FF2B5EF4-FFF2-40B4-BE49-F238E27FC236}">
                <a16:creationId xmlns:a16="http://schemas.microsoft.com/office/drawing/2014/main" id="{FC4903F7-CEBA-014A-BFF7-ABB000DACD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4027" y="381247"/>
            <a:ext cx="7072232" cy="6095505"/>
          </a:xfrm>
          <a:ln w="38100">
            <a:solidFill>
              <a:schemeClr val="tx2"/>
            </a:solidFill>
          </a:ln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4554F57-5AF6-9247-93FC-34F706676603}"/>
              </a:ext>
            </a:extLst>
          </p:cNvPr>
          <p:cNvCxnSpPr>
            <a:cxnSpLocks/>
          </p:cNvCxnSpPr>
          <p:nvPr/>
        </p:nvCxnSpPr>
        <p:spPr>
          <a:xfrm flipV="1">
            <a:off x="8719457" y="1346818"/>
            <a:ext cx="2634343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1D3DFE-CA67-5142-B444-C2452C09BC64}"/>
              </a:ext>
            </a:extLst>
          </p:cNvPr>
          <p:cNvCxnSpPr>
            <a:cxnSpLocks/>
          </p:cNvCxnSpPr>
          <p:nvPr/>
        </p:nvCxnSpPr>
        <p:spPr>
          <a:xfrm>
            <a:off x="8795657" y="3124200"/>
            <a:ext cx="2558143" cy="11857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018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8AA7D-DD1F-6345-BF2E-1E2559F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251461"/>
            <a:ext cx="10213200" cy="517973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GEO’s Debt Problem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330D6F-46A4-407E-9EF6-2C30410B2E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133778"/>
              </p:ext>
            </p:extLst>
          </p:nvPr>
        </p:nvGraphicFramePr>
        <p:xfrm>
          <a:off x="1079400" y="925553"/>
          <a:ext cx="10033200" cy="4515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4A57CE7-4BA7-A947-A829-7C1270DC776E}"/>
              </a:ext>
            </a:extLst>
          </p:cNvPr>
          <p:cNvSpPr txBox="1"/>
          <p:nvPr/>
        </p:nvSpPr>
        <p:spPr>
          <a:xfrm>
            <a:off x="1079400" y="5441431"/>
            <a:ext cx="1021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Source:  </a:t>
            </a:r>
            <a:r>
              <a:rPr lang="en-US" dirty="0">
                <a:solidFill>
                  <a:srgbClr val="B5700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https://www.bloomberg.com/news/articles/2021-03-24/private-prison-operators-hit-by-downgrades-after-biden-order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947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E052C-6202-4D40-8B58-0FB60822F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GEO Cuts Dividend on April 8</a:t>
            </a:r>
            <a:r>
              <a:rPr lang="en-US" b="1" baseline="30000" dirty="0">
                <a:latin typeface="+mn-lt"/>
              </a:rPr>
              <a:t>th</a:t>
            </a:r>
            <a:r>
              <a:rPr lang="en-US" b="1" dirty="0">
                <a:latin typeface="+mn-lt"/>
              </a:rPr>
              <a:t>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7687F-3528-A640-B008-0B0431217977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ysClr val="windowText" lastClr="000000">
                    <a:alpha val="60000"/>
                  </a:sysClr>
                </a:solidFill>
              </a:rPr>
              <a:t>GEO announced on April 8</a:t>
            </a:r>
            <a:r>
              <a:rPr lang="en-US" baseline="30000" dirty="0">
                <a:solidFill>
                  <a:sysClr val="windowText" lastClr="000000">
                    <a:alpha val="60000"/>
                  </a:sysClr>
                </a:solidFill>
              </a:rPr>
              <a:t>th</a:t>
            </a:r>
            <a:r>
              <a:rPr lang="en-US" dirty="0">
                <a:solidFill>
                  <a:sysClr val="windowText" lastClr="000000">
                    <a:alpha val="60000"/>
                  </a:sysClr>
                </a:solidFill>
              </a:rPr>
              <a:t>, 2021, it was suspending its dividend and would maximize the use of cash flows to repay debt, deleverage, and internally fund growth.</a:t>
            </a:r>
          </a:p>
          <a:p>
            <a:r>
              <a:rPr lang="en-US" dirty="0">
                <a:solidFill>
                  <a:sysClr val="windowText" lastClr="000000">
                    <a:alpha val="60000"/>
                  </a:sysClr>
                </a:solidFill>
              </a:rPr>
              <a:t>GEO’s stock was primarily owned by income investors who coveted the predictable dividend stream and presumable safe government counterparties.</a:t>
            </a:r>
          </a:p>
          <a:p>
            <a:r>
              <a:rPr lang="en-US" b="1" dirty="0">
                <a:solidFill>
                  <a:sysClr val="windowText" lastClr="000000">
                    <a:alpha val="60000"/>
                  </a:sysClr>
                </a:solidFill>
              </a:rPr>
              <a:t>Not surprising, the stock has dropped precipitously.</a:t>
            </a:r>
          </a:p>
          <a:p>
            <a:endParaRPr lang="en-US" dirty="0">
              <a:solidFill>
                <a:sysClr val="windowText" lastClr="000000">
                  <a:alpha val="60000"/>
                </a:sys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33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8C33F-1D47-3E4A-B695-EE23B5479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80" y="513573"/>
            <a:ext cx="2815649" cy="5830853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+mn-lt"/>
              </a:rPr>
              <a:t>GEO stock price has dropped from $33 per share to less than $6 per share in the past four years</a:t>
            </a:r>
            <a:r>
              <a:rPr lang="en-US" sz="2400" dirty="0">
                <a:latin typeface="+mn-lt"/>
              </a:rPr>
              <a:t> — a substantial drop in value of 82%.  Whereas the S&amp;P has appreciated more than 75% during this same time period.</a:t>
            </a: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r>
              <a:rPr lang="en-US" sz="1600" dirty="0">
                <a:latin typeface="+mn-lt"/>
              </a:rPr>
              <a:t>(Source: Bloomberg)</a:t>
            </a:r>
            <a:endParaRPr lang="en-US" sz="1600" dirty="0"/>
          </a:p>
        </p:txBody>
      </p:sp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1BBD1F7-BE42-CF4E-B4C7-A4873ADE81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3123" y="513573"/>
            <a:ext cx="8655488" cy="5830854"/>
          </a:xfrm>
          <a:ln w="38100"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2447851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8AA7D-DD1F-6345-BF2E-1E2559F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251461"/>
            <a:ext cx="10213200" cy="13909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800" b="1" dirty="0">
                <a:latin typeface="+mn-lt"/>
              </a:rPr>
              <a:t>GEO’s Market Value (Given its share price and shares outstanding):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330D6F-46A4-407E-9EF6-2C30410B2E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283312"/>
              </p:ext>
            </p:extLst>
          </p:nvPr>
        </p:nvGraphicFramePr>
        <p:xfrm>
          <a:off x="1079400" y="1937366"/>
          <a:ext cx="10033200" cy="4406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FB86ABA-1413-ED49-8527-C27A670D4411}"/>
              </a:ext>
            </a:extLst>
          </p:cNvPr>
          <p:cNvSpPr txBox="1"/>
          <p:nvPr/>
        </p:nvSpPr>
        <p:spPr>
          <a:xfrm>
            <a:off x="7672387" y="3071813"/>
            <a:ext cx="311467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  <a:p>
            <a:pPr algn="ctr"/>
            <a:r>
              <a:rPr lang="en-US" sz="3200" dirty="0"/>
              <a:t>May 2021</a:t>
            </a:r>
          </a:p>
          <a:p>
            <a:pPr algn="ctr"/>
            <a:endParaRPr lang="en-US" sz="1200" u="sng" dirty="0"/>
          </a:p>
          <a:p>
            <a:pPr algn="ctr"/>
            <a:r>
              <a:rPr lang="en-US" sz="3200" b="1" dirty="0"/>
              <a:t>$729 Million</a:t>
            </a:r>
          </a:p>
        </p:txBody>
      </p:sp>
    </p:spTree>
    <p:extLst>
      <p:ext uri="{BB962C8B-B14F-4D97-AF65-F5344CB8AC3E}">
        <p14:creationId xmlns:p14="http://schemas.microsoft.com/office/powerpoint/2010/main" val="1500755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8E6A-2377-7D4A-B0A4-5B0D50A7F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Report to the Jail Oversight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CA0A3-10F5-0A47-B924-78B7E8437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were raised during the JOB meeting of April 13</a:t>
            </a:r>
            <a:r>
              <a:rPr lang="en-US" baseline="30000" dirty="0"/>
              <a:t>th</a:t>
            </a:r>
            <a:r>
              <a:rPr lang="en-US" dirty="0"/>
              <a:t> about how Delaware could manage the GWH facility at lower costs than GEO’s current contract.  The following presentation provides:</a:t>
            </a:r>
          </a:p>
          <a:p>
            <a:pPr lvl="1"/>
            <a:r>
              <a:rPr lang="en-US" dirty="0"/>
              <a:t>	- comparisons to Montgomery and Chester prison budgets; </a:t>
            </a:r>
          </a:p>
          <a:p>
            <a:pPr lvl="1"/>
            <a:r>
              <a:rPr lang="en-US" dirty="0"/>
              <a:t>	- details of GEO’s overhead costs that are passed on to Delaware County 	taxpayers; and </a:t>
            </a:r>
          </a:p>
          <a:p>
            <a:pPr lvl="1"/>
            <a:r>
              <a:rPr lang="en-US" dirty="0"/>
              <a:t>	- details about GEO’s financials which raise concerns about its financial 	health.</a:t>
            </a:r>
          </a:p>
        </p:txBody>
      </p:sp>
    </p:spTree>
    <p:extLst>
      <p:ext uri="{BB962C8B-B14F-4D97-AF65-F5344CB8AC3E}">
        <p14:creationId xmlns:p14="http://schemas.microsoft.com/office/powerpoint/2010/main" val="2066425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C7F71BE-2CD0-9A4A-A629-578C3587A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506995"/>
              </p:ext>
            </p:extLst>
          </p:nvPr>
        </p:nvGraphicFramePr>
        <p:xfrm>
          <a:off x="638782" y="857096"/>
          <a:ext cx="10914435" cy="51438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82887">
                  <a:extLst>
                    <a:ext uri="{9D8B030D-6E8A-4147-A177-3AD203B41FA5}">
                      <a16:colId xmlns:a16="http://schemas.microsoft.com/office/drawing/2014/main" val="224059445"/>
                    </a:ext>
                  </a:extLst>
                </a:gridCol>
                <a:gridCol w="2182887">
                  <a:extLst>
                    <a:ext uri="{9D8B030D-6E8A-4147-A177-3AD203B41FA5}">
                      <a16:colId xmlns:a16="http://schemas.microsoft.com/office/drawing/2014/main" val="1763296998"/>
                    </a:ext>
                  </a:extLst>
                </a:gridCol>
                <a:gridCol w="2182887">
                  <a:extLst>
                    <a:ext uri="{9D8B030D-6E8A-4147-A177-3AD203B41FA5}">
                      <a16:colId xmlns:a16="http://schemas.microsoft.com/office/drawing/2014/main" val="3647327843"/>
                    </a:ext>
                  </a:extLst>
                </a:gridCol>
                <a:gridCol w="2182887">
                  <a:extLst>
                    <a:ext uri="{9D8B030D-6E8A-4147-A177-3AD203B41FA5}">
                      <a16:colId xmlns:a16="http://schemas.microsoft.com/office/drawing/2014/main" val="2679267567"/>
                    </a:ext>
                  </a:extLst>
                </a:gridCol>
                <a:gridCol w="2182887">
                  <a:extLst>
                    <a:ext uri="{9D8B030D-6E8A-4147-A177-3AD203B41FA5}">
                      <a16:colId xmlns:a16="http://schemas.microsoft.com/office/drawing/2014/main" val="171140088"/>
                    </a:ext>
                  </a:extLst>
                </a:gridCol>
              </a:tblGrid>
              <a:tr h="128595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Organization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Capacity</a:t>
                      </a:r>
                    </a:p>
                    <a:p>
                      <a:pPr algn="ctr"/>
                      <a:r>
                        <a:rPr lang="en-US" sz="2400" dirty="0"/>
                        <a:t>(Beds)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Per Diem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</a:rPr>
                        <a:t>Average Correctional Officer Pay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572916"/>
                  </a:ext>
                </a:extLst>
              </a:tr>
              <a:tr h="128595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GEO Group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$52.8 M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1,883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$76.83 / 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$16.45 / Hour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872996"/>
                  </a:ext>
                </a:extLst>
              </a:tr>
              <a:tr h="128595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Montgomery County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$41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2,020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$55.61 / 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$22.30 / Hour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078947"/>
                  </a:ext>
                </a:extLst>
              </a:tr>
              <a:tr h="128595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Chester </a:t>
                      </a:r>
                    </a:p>
                    <a:p>
                      <a:pPr algn="ctr"/>
                      <a:r>
                        <a:rPr lang="en-US" sz="2400" b="1" dirty="0"/>
                        <a:t>County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$32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1,135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$77.24 / 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$21.00 / Hour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021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042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8E6A-2377-7D4A-B0A4-5B0D50A7F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Findings from Visits to Montgomery and Chester Prisons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CA0A3-10F5-0A47-B924-78B7E8437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776786"/>
          </a:xfrm>
        </p:spPr>
        <p:txBody>
          <a:bodyPr>
            <a:normAutofit/>
          </a:bodyPr>
          <a:lstStyle/>
          <a:p>
            <a:r>
              <a:rPr lang="en-US" dirty="0"/>
              <a:t>Higher wage level for Correctional Officers results in better morale, better quality applicants and lower staff turnover rates.  College graduates are applying for CO jobs.</a:t>
            </a:r>
          </a:p>
          <a:p>
            <a:r>
              <a:rPr lang="en-US" dirty="0"/>
              <a:t>Central booking unit is housed and staffed at the Montgomery County prison, helps reduce prison population and allows district police to focus on policing.</a:t>
            </a:r>
          </a:p>
          <a:p>
            <a:r>
              <a:rPr lang="en-US" dirty="0"/>
              <a:t>Alternative Courts (health, drug, veterans) are held at Montgomery County prison which improves services and reduces prison population.</a:t>
            </a:r>
          </a:p>
          <a:p>
            <a:r>
              <a:rPr lang="en-US" dirty="0"/>
              <a:t>Significant community engagement with residents of the prison which assists with re-entry programs.</a:t>
            </a:r>
          </a:p>
        </p:txBody>
      </p:sp>
    </p:spTree>
    <p:extLst>
      <p:ext uri="{BB962C8B-B14F-4D97-AF65-F5344CB8AC3E}">
        <p14:creationId xmlns:p14="http://schemas.microsoft.com/office/powerpoint/2010/main" val="521915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7FFA9-8F35-4B43-A186-48EFF101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8000" y="273378"/>
            <a:ext cx="6696000" cy="1168923"/>
          </a:xfrm>
        </p:spPr>
        <p:txBody>
          <a:bodyPr wrap="square" anchor="b">
            <a:normAutofit/>
          </a:bodyPr>
          <a:lstStyle/>
          <a:p>
            <a:pPr lvl="0" algn="ctr"/>
            <a:r>
              <a:rPr lang="en-US" b="1" dirty="0">
                <a:latin typeface="+mn-lt"/>
              </a:rPr>
              <a:t>Total Compensation of GEO’s “Top 5 Executive Officers”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3B9D3A-F8F6-4354-8088-6E520C2A6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194300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24223EF9-128E-6945-8AC7-B10EF4FC5F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596216"/>
              </p:ext>
            </p:extLst>
          </p:nvPr>
        </p:nvGraphicFramePr>
        <p:xfrm>
          <a:off x="989013" y="1685925"/>
          <a:ext cx="10213975" cy="4040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3098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7FFA9-8F35-4B43-A186-48EFF101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8000" y="273378"/>
            <a:ext cx="6696000" cy="1168923"/>
          </a:xfrm>
        </p:spPr>
        <p:txBody>
          <a:bodyPr wrap="square" anchor="b">
            <a:normAutofit/>
          </a:bodyPr>
          <a:lstStyle/>
          <a:p>
            <a:pPr lvl="0" algn="ctr"/>
            <a:r>
              <a:rPr lang="en-US" b="1" dirty="0">
                <a:latin typeface="+mn-lt"/>
              </a:rPr>
              <a:t>Total Compensation of GEO’s “Top 5 Executive Officers”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3B9D3A-F8F6-4354-8088-6E520C2A6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194300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24223EF9-128E-6945-8AC7-B10EF4FC5F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65341"/>
              </p:ext>
            </p:extLst>
          </p:nvPr>
        </p:nvGraphicFramePr>
        <p:xfrm>
          <a:off x="989013" y="1685925"/>
          <a:ext cx="10213975" cy="4040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8525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3B9D3A-F8F6-4354-8088-6E520C2A6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194300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24223EF9-128E-6945-8AC7-B10EF4FC5F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050185"/>
              </p:ext>
            </p:extLst>
          </p:nvPr>
        </p:nvGraphicFramePr>
        <p:xfrm>
          <a:off x="989013" y="1685925"/>
          <a:ext cx="10213975" cy="4040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12C0EA9A-1D70-8943-A25C-BA1228DC50C3}"/>
              </a:ext>
            </a:extLst>
          </p:cNvPr>
          <p:cNvSpPr txBox="1">
            <a:spLocks/>
          </p:cNvSpPr>
          <p:nvPr/>
        </p:nvSpPr>
        <p:spPr>
          <a:xfrm>
            <a:off x="2748000" y="395926"/>
            <a:ext cx="6696000" cy="820132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normAutofit fontScale="850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+mn-lt"/>
              </a:rPr>
              <a:t>GEO Board of Director Compensation</a:t>
            </a:r>
          </a:p>
        </p:txBody>
      </p:sp>
    </p:spTree>
    <p:extLst>
      <p:ext uri="{BB962C8B-B14F-4D97-AF65-F5344CB8AC3E}">
        <p14:creationId xmlns:p14="http://schemas.microsoft.com/office/powerpoint/2010/main" val="821795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3B9D3A-F8F6-4354-8088-6E520C2A6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194300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24223EF9-128E-6945-8AC7-B10EF4FC5F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604799"/>
              </p:ext>
            </p:extLst>
          </p:nvPr>
        </p:nvGraphicFramePr>
        <p:xfrm>
          <a:off x="989013" y="1685925"/>
          <a:ext cx="10213975" cy="4040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DD5EA2FB-3ED3-6941-96DE-15FDAD08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249" y="273378"/>
            <a:ext cx="6964751" cy="858509"/>
          </a:xfrm>
        </p:spPr>
        <p:txBody>
          <a:bodyPr wrap="square" anchor="b">
            <a:normAutofit/>
          </a:bodyPr>
          <a:lstStyle/>
          <a:p>
            <a:pPr lvl="0" algn="ctr"/>
            <a:r>
              <a:rPr lang="en-US" b="1" dirty="0">
                <a:latin typeface="+mn-lt"/>
              </a:rPr>
              <a:t>GEO Domestic Income Taxes Paid </a:t>
            </a:r>
          </a:p>
        </p:txBody>
      </p:sp>
    </p:spTree>
    <p:extLst>
      <p:ext uri="{BB962C8B-B14F-4D97-AF65-F5344CB8AC3E}">
        <p14:creationId xmlns:p14="http://schemas.microsoft.com/office/powerpoint/2010/main" val="2026287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7FFA9-8F35-4B43-A186-48EFF101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8000" y="273378"/>
            <a:ext cx="6696000" cy="858509"/>
          </a:xfrm>
        </p:spPr>
        <p:txBody>
          <a:bodyPr wrap="square" anchor="b">
            <a:normAutofit/>
          </a:bodyPr>
          <a:lstStyle/>
          <a:p>
            <a:pPr lvl="0" algn="ctr"/>
            <a:r>
              <a:rPr lang="en-US" b="1" dirty="0">
                <a:latin typeface="+mn-lt"/>
              </a:rPr>
              <a:t>GEO Political Contributions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3B9D3A-F8F6-4354-8088-6E520C2A6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194300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24223EF9-128E-6945-8AC7-B10EF4FC5F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694528"/>
              </p:ext>
            </p:extLst>
          </p:nvPr>
        </p:nvGraphicFramePr>
        <p:xfrm>
          <a:off x="989013" y="1685925"/>
          <a:ext cx="10213975" cy="4040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1BF385A-2E84-814E-B07A-BA7FF56987EA}"/>
              </a:ext>
            </a:extLst>
          </p:cNvPr>
          <p:cNvSpPr txBox="1"/>
          <p:nvPr/>
        </p:nvSpPr>
        <p:spPr>
          <a:xfrm>
            <a:off x="989013" y="6003152"/>
            <a:ext cx="10048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*This total figure does not include GEO’s political contributions in 2020.</a:t>
            </a:r>
          </a:p>
        </p:txBody>
      </p:sp>
    </p:spTree>
    <p:extLst>
      <p:ext uri="{BB962C8B-B14F-4D97-AF65-F5344CB8AC3E}">
        <p14:creationId xmlns:p14="http://schemas.microsoft.com/office/powerpoint/2010/main" val="3947294581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4623</TotalTime>
  <Words>1073</Words>
  <Application>Microsoft Macintosh PowerPoint</Application>
  <PresentationFormat>Widescreen</PresentationFormat>
  <Paragraphs>150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Avenir Next LT Pro</vt:lpstr>
      <vt:lpstr>Courier New</vt:lpstr>
      <vt:lpstr>Goudy Old Style</vt:lpstr>
      <vt:lpstr>Symbol</vt:lpstr>
      <vt:lpstr>Wingdings</vt:lpstr>
      <vt:lpstr>FrostyVTI</vt:lpstr>
      <vt:lpstr>GEO Group    </vt:lpstr>
      <vt:lpstr>Report to the Jail Oversight Board</vt:lpstr>
      <vt:lpstr>PowerPoint Presentation</vt:lpstr>
      <vt:lpstr>Findings from Visits to Montgomery and Chester Prisons</vt:lpstr>
      <vt:lpstr>Total Compensation of GEO’s “Top 5 Executive Officers”</vt:lpstr>
      <vt:lpstr>Total Compensation of GEO’s “Top 5 Executive Officers”</vt:lpstr>
      <vt:lpstr>PowerPoint Presentation</vt:lpstr>
      <vt:lpstr>GEO Domestic Income Taxes Paid </vt:lpstr>
      <vt:lpstr>GEO Political Contributions</vt:lpstr>
      <vt:lpstr>GEO Federal Lobbying Expenses </vt:lpstr>
      <vt:lpstr>GEO Overhead Expenses (2017-2020)</vt:lpstr>
      <vt:lpstr>GEO Earnings</vt:lpstr>
      <vt:lpstr>Total GEO Exec Comp, Other Expenses  and Earnings for 2019</vt:lpstr>
      <vt:lpstr>Calculation of Extra Overhead Costs Due to Exec Comp, Political, Lobbying, Taxes and Earnings  - 2019</vt:lpstr>
      <vt:lpstr>GEO’s Financial Health  Debt: GEO’s debt has increased from $2.5 billion to over $3 billion in the past four years, while shareholder’s equity has declined.  (From Macrotrends) </vt:lpstr>
      <vt:lpstr>GEO’s Debt Problem</vt:lpstr>
      <vt:lpstr>GEO Cuts Dividend on April 8th, 2021</vt:lpstr>
      <vt:lpstr>GEO stock price has dropped from $33 per share to less than $6 per share in the past four years — a substantial drop in value of 82%.  Whereas the S&amp;P has appreciated more than 75% during this same time period.  (Source: Bloomberg)</vt:lpstr>
      <vt:lpstr>GEO’s Market Value (Given its share price and shares outstanding):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 Group Financials</dc:title>
  <dc:creator>Majid Alsayegh</dc:creator>
  <cp:lastModifiedBy>Majid Alsayegh</cp:lastModifiedBy>
  <cp:revision>75</cp:revision>
  <dcterms:created xsi:type="dcterms:W3CDTF">2021-04-09T13:54:05Z</dcterms:created>
  <dcterms:modified xsi:type="dcterms:W3CDTF">2021-05-12T12:31:55Z</dcterms:modified>
</cp:coreProperties>
</file>