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68" r:id="rId15"/>
    <p:sldId id="269"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B71"/>
    <a:srgbClr val="00ACFC"/>
    <a:srgbClr val="005C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8"/>
    <p:restoredTop sz="94719"/>
  </p:normalViewPr>
  <p:slideViewPr>
    <p:cSldViewPr snapToGrid="0" snapToObjects="1">
      <p:cViewPr varScale="1">
        <p:scale>
          <a:sx n="151" d="100"/>
          <a:sy n="151" d="100"/>
        </p:scale>
        <p:origin x="558" y="13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dk1"/>
                </a:solidFill>
                <a:latin typeface="+mn-lt"/>
                <a:ea typeface="+mn-ea"/>
                <a:cs typeface="+mn-cs"/>
              </a:defRPr>
            </a:pPr>
            <a:r>
              <a:rPr lang="en-US" dirty="0"/>
              <a:t>Baseline Data 2017 - 2021</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 Births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Percentage of Delaware County Births with no Prenatal Care</c:v>
                </c:pt>
                <c:pt idx="1">
                  <c:v>Percent of Babies Born with Very Low Birthweight</c:v>
                </c:pt>
                <c:pt idx="2">
                  <c:v>Percent of Preterm Births (before 37 weeks gestation)</c:v>
                </c:pt>
                <c:pt idx="3">
                  <c:v>Percent of Severe Maternal Morbidity per 10,000 Delivery Hospitalizations</c:v>
                </c:pt>
              </c:strCache>
            </c:strRef>
          </c:cat>
          <c:val>
            <c:numRef>
              <c:f>Sheet1!$B$2:$B$5</c:f>
              <c:numCache>
                <c:formatCode>0.00%</c:formatCode>
                <c:ptCount val="4"/>
                <c:pt idx="0">
                  <c:v>2.7E-2</c:v>
                </c:pt>
                <c:pt idx="1">
                  <c:v>1.6E-2</c:v>
                </c:pt>
                <c:pt idx="2">
                  <c:v>9.2999999999999999E-2</c:v>
                </c:pt>
                <c:pt idx="3">
                  <c:v>1.03E-2</c:v>
                </c:pt>
              </c:numCache>
            </c:numRef>
          </c:val>
          <c:extLst>
            <c:ext xmlns:c16="http://schemas.microsoft.com/office/drawing/2014/chart" uri="{C3380CC4-5D6E-409C-BE32-E72D297353CC}">
              <c16:uniqueId val="{00000000-71E9-4A59-AAB6-FBA04B7A79E0}"/>
            </c:ext>
          </c:extLst>
        </c:ser>
        <c:ser>
          <c:idx val="1"/>
          <c:order val="1"/>
          <c:tx>
            <c:strRef>
              <c:f>Sheet1!$C$1</c:f>
              <c:strCache>
                <c:ptCount val="1"/>
                <c:pt idx="0">
                  <c:v>Black Births</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Percentage of Delaware County Births with no Prenatal Care</c:v>
                </c:pt>
                <c:pt idx="1">
                  <c:v>Percent of Babies Born with Very Low Birthweight</c:v>
                </c:pt>
                <c:pt idx="2">
                  <c:v>Percent of Preterm Births (before 37 weeks gestation)</c:v>
                </c:pt>
                <c:pt idx="3">
                  <c:v>Percent of Severe Maternal Morbidity per 10,000 Delivery Hospitalizations</c:v>
                </c:pt>
              </c:strCache>
            </c:strRef>
          </c:cat>
          <c:val>
            <c:numRef>
              <c:f>Sheet1!$C$2:$C$5</c:f>
              <c:numCache>
                <c:formatCode>0%</c:formatCode>
                <c:ptCount val="4"/>
                <c:pt idx="0" formatCode="0.00%">
                  <c:v>4.2999999999999997E-2</c:v>
                </c:pt>
                <c:pt idx="1">
                  <c:v>0.03</c:v>
                </c:pt>
                <c:pt idx="2" formatCode="0.00%">
                  <c:v>0.128</c:v>
                </c:pt>
                <c:pt idx="3" formatCode="General">
                  <c:v>0</c:v>
                </c:pt>
              </c:numCache>
            </c:numRef>
          </c:val>
          <c:extLst>
            <c:ext xmlns:c16="http://schemas.microsoft.com/office/drawing/2014/chart" uri="{C3380CC4-5D6E-409C-BE32-E72D297353CC}">
              <c16:uniqueId val="{00000001-71E9-4A59-AAB6-FBA04B7A79E0}"/>
            </c:ext>
          </c:extLst>
        </c:ser>
        <c:ser>
          <c:idx val="2"/>
          <c:order val="2"/>
          <c:tx>
            <c:strRef>
              <c:f>Sheet1!$D$1</c:f>
              <c:strCache>
                <c:ptCount val="1"/>
                <c:pt idx="0">
                  <c:v>Hispanic Births</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dLbl>
              <c:idx val="0"/>
              <c:layout>
                <c:manualLayout>
                  <c:x val="0"/>
                  <c:y val="-2.28185738571013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E9-4A59-AAB6-FBA04B7A79E0}"/>
                </c:ext>
              </c:extLst>
            </c:dLbl>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Percentage of Delaware County Births with no Prenatal Care</c:v>
                </c:pt>
                <c:pt idx="1">
                  <c:v>Percent of Babies Born with Very Low Birthweight</c:v>
                </c:pt>
                <c:pt idx="2">
                  <c:v>Percent of Preterm Births (before 37 weeks gestation)</c:v>
                </c:pt>
                <c:pt idx="3">
                  <c:v>Percent of Severe Maternal Morbidity per 10,000 Delivery Hospitalizations</c:v>
                </c:pt>
              </c:strCache>
            </c:strRef>
          </c:cat>
          <c:val>
            <c:numRef>
              <c:f>Sheet1!$D$2:$D$5</c:f>
              <c:numCache>
                <c:formatCode>General</c:formatCode>
                <c:ptCount val="4"/>
                <c:pt idx="0" formatCode="0.00%">
                  <c:v>4.9000000000000002E-2</c:v>
                </c:pt>
                <c:pt idx="1">
                  <c:v>0</c:v>
                </c:pt>
                <c:pt idx="2" formatCode="0%">
                  <c:v>0.09</c:v>
                </c:pt>
                <c:pt idx="3">
                  <c:v>0</c:v>
                </c:pt>
              </c:numCache>
            </c:numRef>
          </c:val>
          <c:extLst>
            <c:ext xmlns:c16="http://schemas.microsoft.com/office/drawing/2014/chart" uri="{C3380CC4-5D6E-409C-BE32-E72D297353CC}">
              <c16:uniqueId val="{00000003-71E9-4A59-AAB6-FBA04B7A79E0}"/>
            </c:ext>
          </c:extLst>
        </c:ser>
        <c:ser>
          <c:idx val="3"/>
          <c:order val="3"/>
          <c:tx>
            <c:strRef>
              <c:f>Sheet1!$E$1</c:f>
              <c:strCache>
                <c:ptCount val="1"/>
                <c:pt idx="0">
                  <c:v>Multi-Race Births</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Percentage of Delaware County Births with no Prenatal Care</c:v>
                </c:pt>
                <c:pt idx="1">
                  <c:v>Percent of Babies Born with Very Low Birthweight</c:v>
                </c:pt>
                <c:pt idx="2">
                  <c:v>Percent of Preterm Births (before 37 weeks gestation)</c:v>
                </c:pt>
                <c:pt idx="3">
                  <c:v>Percent of Severe Maternal Morbidity per 10,000 Delivery Hospitalizations</c:v>
                </c:pt>
              </c:strCache>
            </c:strRef>
          </c:cat>
          <c:val>
            <c:numRef>
              <c:f>Sheet1!$E$2:$E$5</c:f>
              <c:numCache>
                <c:formatCode>General</c:formatCode>
                <c:ptCount val="4"/>
                <c:pt idx="0" formatCode="0.00%">
                  <c:v>4.7E-2</c:v>
                </c:pt>
                <c:pt idx="1">
                  <c:v>0</c:v>
                </c:pt>
                <c:pt idx="2" formatCode="0.00%">
                  <c:v>0.114</c:v>
                </c:pt>
                <c:pt idx="3">
                  <c:v>0</c:v>
                </c:pt>
              </c:numCache>
            </c:numRef>
          </c:val>
          <c:extLst>
            <c:ext xmlns:c16="http://schemas.microsoft.com/office/drawing/2014/chart" uri="{C3380CC4-5D6E-409C-BE32-E72D297353CC}">
              <c16:uniqueId val="{00000004-71E9-4A59-AAB6-FBA04B7A79E0}"/>
            </c:ext>
          </c:extLst>
        </c:ser>
        <c:dLbls>
          <c:dLblPos val="outEnd"/>
          <c:showLegendKey val="0"/>
          <c:showVal val="1"/>
          <c:showCatName val="0"/>
          <c:showSerName val="0"/>
          <c:showPercent val="0"/>
          <c:showBubbleSize val="0"/>
        </c:dLbls>
        <c:gapWidth val="164"/>
        <c:overlap val="-22"/>
        <c:axId val="132206832"/>
        <c:axId val="132202240"/>
      </c:barChart>
      <c:catAx>
        <c:axId val="132206832"/>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132202240"/>
        <c:crosses val="autoZero"/>
        <c:auto val="1"/>
        <c:lblAlgn val="ctr"/>
        <c:lblOffset val="100"/>
        <c:noMultiLvlLbl val="0"/>
      </c:catAx>
      <c:valAx>
        <c:axId val="132202240"/>
        <c:scaling>
          <c:orientation val="minMax"/>
        </c:scaling>
        <c:delete val="0"/>
        <c:axPos val="l"/>
        <c:majorGridlines>
          <c:spPr>
            <a:ln>
              <a:solidFill>
                <a:schemeClr val="tx1">
                  <a:lumMod val="15000"/>
                  <a:lumOff val="85000"/>
                </a:schemeClr>
              </a:solidFill>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1322068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22225" cap="rnd"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dk1"/>
                </a:solidFill>
                <a:latin typeface="+mn-lt"/>
                <a:ea typeface="+mn-ea"/>
                <a:cs typeface="+mn-cs"/>
              </a:defRPr>
            </a:pPr>
            <a:r>
              <a:rPr lang="en-US"/>
              <a:t>BASELINE DATA 2019</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 Stays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Rate of Neonatal Abstinence Syndrome per 1,000 Newborn Stays </c:v>
                </c:pt>
                <c:pt idx="1">
                  <c:v>Rate of Maternal Hospital Stays with Opioid Use per 1,000 Maternal Stays </c:v>
                </c:pt>
              </c:strCache>
            </c:strRef>
          </c:cat>
          <c:val>
            <c:numRef>
              <c:f>Sheet1!$B$2:$B$3</c:f>
              <c:numCache>
                <c:formatCode>General</c:formatCode>
                <c:ptCount val="2"/>
                <c:pt idx="0">
                  <c:v>14.4</c:v>
                </c:pt>
                <c:pt idx="1">
                  <c:v>23.2</c:v>
                </c:pt>
              </c:numCache>
            </c:numRef>
          </c:val>
          <c:extLst>
            <c:ext xmlns:c16="http://schemas.microsoft.com/office/drawing/2014/chart" uri="{C3380CC4-5D6E-409C-BE32-E72D297353CC}">
              <c16:uniqueId val="{00000000-A1C8-4E1F-90ED-B52BA6DB580D}"/>
            </c:ext>
          </c:extLst>
        </c:ser>
        <c:dLbls>
          <c:dLblPos val="ctr"/>
          <c:showLegendKey val="0"/>
          <c:showVal val="1"/>
          <c:showCatName val="0"/>
          <c:showSerName val="0"/>
          <c:showPercent val="0"/>
          <c:showBubbleSize val="0"/>
        </c:dLbls>
        <c:gapWidth val="164"/>
        <c:overlap val="-22"/>
        <c:axId val="691334824"/>
        <c:axId val="691336136"/>
      </c:barChart>
      <c:catAx>
        <c:axId val="691334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691336136"/>
        <c:crosses val="autoZero"/>
        <c:auto val="1"/>
        <c:lblAlgn val="ctr"/>
        <c:lblOffset val="100"/>
        <c:noMultiLvlLbl val="0"/>
      </c:catAx>
      <c:valAx>
        <c:axId val="691336136"/>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691334824"/>
        <c:crosses val="autoZero"/>
        <c:crossBetween val="between"/>
      </c:valAx>
      <c:spPr>
        <a:solidFill>
          <a:schemeClr val="lt1"/>
        </a:solidFill>
        <a:ln w="22225" cap="rnd" cmpd="sng" algn="ctr">
          <a:solidFill>
            <a:schemeClr val="dk1"/>
          </a:solidFill>
          <a:prstDash val="solid"/>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22225" cap="rnd"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dk1"/>
                </a:solidFill>
                <a:latin typeface="+mn-lt"/>
                <a:ea typeface="+mn-ea"/>
                <a:cs typeface="+mn-cs"/>
              </a:defRPr>
            </a:pPr>
            <a:r>
              <a:rPr lang="en-US" sz="1800"/>
              <a:t>Baseline Data 2017 - 2021</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 Children under 6 Years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Percentage of Total Children Under the Age of 6 Years Served by Home Visiting Programs</c:v>
                </c:pt>
              </c:strCache>
            </c:strRef>
          </c:cat>
          <c:val>
            <c:numRef>
              <c:f>Sheet1!$B$2</c:f>
              <c:numCache>
                <c:formatCode>0.00%</c:formatCode>
                <c:ptCount val="1"/>
                <c:pt idx="0">
                  <c:v>2.3E-3</c:v>
                </c:pt>
              </c:numCache>
            </c:numRef>
          </c:val>
          <c:extLst>
            <c:ext xmlns:c16="http://schemas.microsoft.com/office/drawing/2014/chart" uri="{C3380CC4-5D6E-409C-BE32-E72D297353CC}">
              <c16:uniqueId val="{00000000-FDDC-4CAA-A1EB-367E6C6DD668}"/>
            </c:ext>
          </c:extLst>
        </c:ser>
        <c:ser>
          <c:idx val="1"/>
          <c:order val="1"/>
          <c:tx>
            <c:strRef>
              <c:f>Sheet1!$C$1</c:f>
              <c:strCache>
                <c:ptCount val="1"/>
                <c:pt idx="0">
                  <c:v>Children under 6 Years at 200% of Federal Poverty Level</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Percentage of Total Children Under the Age of 6 Years Served by Home Visiting Programs</c:v>
                </c:pt>
              </c:strCache>
            </c:strRef>
          </c:cat>
          <c:val>
            <c:numRef>
              <c:f>Sheet1!$C$2</c:f>
              <c:numCache>
                <c:formatCode>0.00%</c:formatCode>
                <c:ptCount val="1"/>
                <c:pt idx="0">
                  <c:v>3.4000000000000002E-2</c:v>
                </c:pt>
              </c:numCache>
            </c:numRef>
          </c:val>
          <c:extLst>
            <c:ext xmlns:c16="http://schemas.microsoft.com/office/drawing/2014/chart" uri="{C3380CC4-5D6E-409C-BE32-E72D297353CC}">
              <c16:uniqueId val="{00000001-FDDC-4CAA-A1EB-367E6C6DD668}"/>
            </c:ext>
          </c:extLst>
        </c:ser>
        <c:dLbls>
          <c:dLblPos val="outEnd"/>
          <c:showLegendKey val="0"/>
          <c:showVal val="1"/>
          <c:showCatName val="0"/>
          <c:showSerName val="0"/>
          <c:showPercent val="0"/>
          <c:showBubbleSize val="0"/>
        </c:dLbls>
        <c:gapWidth val="164"/>
        <c:overlap val="-22"/>
        <c:axId val="739752712"/>
        <c:axId val="739749104"/>
      </c:barChart>
      <c:catAx>
        <c:axId val="73975271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739749104"/>
        <c:crosses val="autoZero"/>
        <c:auto val="1"/>
        <c:lblAlgn val="ctr"/>
        <c:lblOffset val="100"/>
        <c:noMultiLvlLbl val="0"/>
      </c:catAx>
      <c:valAx>
        <c:axId val="739749104"/>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7397527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22225" cap="rnd"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dk1"/>
                </a:solidFill>
                <a:latin typeface="+mn-lt"/>
                <a:ea typeface="+mn-ea"/>
                <a:cs typeface="+mn-cs"/>
              </a:defRPr>
            </a:pPr>
            <a:r>
              <a:rPr lang="en-US" sz="1800" b="1" i="0" cap="all" baseline="0" dirty="0">
                <a:effectLst/>
              </a:rPr>
              <a:t>Baseline Data 2017 - 2021</a:t>
            </a:r>
            <a:endParaRPr lang="en-US" dirty="0">
              <a:effectLst/>
            </a:endParaRP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 Infants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Infant Mortality Rate per 1,000 Live Births</c:v>
                </c:pt>
              </c:strCache>
            </c:strRef>
          </c:cat>
          <c:val>
            <c:numRef>
              <c:f>Sheet1!$B$2</c:f>
              <c:numCache>
                <c:formatCode>0.00%</c:formatCode>
                <c:ptCount val="1"/>
                <c:pt idx="0">
                  <c:v>6.3E-2</c:v>
                </c:pt>
              </c:numCache>
            </c:numRef>
          </c:val>
          <c:extLst>
            <c:ext xmlns:c16="http://schemas.microsoft.com/office/drawing/2014/chart" uri="{C3380CC4-5D6E-409C-BE32-E72D297353CC}">
              <c16:uniqueId val="{00000000-5411-45B4-B190-036B1FC07305}"/>
            </c:ext>
          </c:extLst>
        </c:ser>
        <c:ser>
          <c:idx val="1"/>
          <c:order val="1"/>
          <c:tx>
            <c:strRef>
              <c:f>Sheet1!$C$1</c:f>
              <c:strCache>
                <c:ptCount val="1"/>
                <c:pt idx="0">
                  <c:v>Black Infants</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Infant Mortality Rate per 1,000 Live Births</c:v>
                </c:pt>
              </c:strCache>
            </c:strRef>
          </c:cat>
          <c:val>
            <c:numRef>
              <c:f>Sheet1!$C$2</c:f>
              <c:numCache>
                <c:formatCode>0.00%</c:formatCode>
                <c:ptCount val="1"/>
                <c:pt idx="0">
                  <c:v>0.127</c:v>
                </c:pt>
              </c:numCache>
            </c:numRef>
          </c:val>
          <c:extLst>
            <c:ext xmlns:c16="http://schemas.microsoft.com/office/drawing/2014/chart" uri="{C3380CC4-5D6E-409C-BE32-E72D297353CC}">
              <c16:uniqueId val="{00000001-5411-45B4-B190-036B1FC07305}"/>
            </c:ext>
          </c:extLst>
        </c:ser>
        <c:ser>
          <c:idx val="2"/>
          <c:order val="2"/>
          <c:tx>
            <c:strRef>
              <c:f>Sheet1!$D$1</c:f>
              <c:strCache>
                <c:ptCount val="1"/>
                <c:pt idx="0">
                  <c:v>Hispanic Infants</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Infant Mortality Rate per 1,000 Live Births</c:v>
                </c:pt>
              </c:strCache>
            </c:strRef>
          </c:cat>
          <c:val>
            <c:numRef>
              <c:f>Sheet1!$D$2</c:f>
              <c:numCache>
                <c:formatCode>0%</c:formatCode>
                <c:ptCount val="1"/>
                <c:pt idx="0">
                  <c:v>7.0000000000000007E-2</c:v>
                </c:pt>
              </c:numCache>
            </c:numRef>
          </c:val>
          <c:extLst>
            <c:ext xmlns:c16="http://schemas.microsoft.com/office/drawing/2014/chart" uri="{C3380CC4-5D6E-409C-BE32-E72D297353CC}">
              <c16:uniqueId val="{00000002-5411-45B4-B190-036B1FC07305}"/>
            </c:ext>
          </c:extLst>
        </c:ser>
        <c:dLbls>
          <c:dLblPos val="ctr"/>
          <c:showLegendKey val="0"/>
          <c:showVal val="1"/>
          <c:showCatName val="0"/>
          <c:showSerName val="0"/>
          <c:showPercent val="0"/>
          <c:showBubbleSize val="0"/>
        </c:dLbls>
        <c:gapWidth val="164"/>
        <c:overlap val="-22"/>
        <c:axId val="685496504"/>
        <c:axId val="685494864"/>
      </c:barChart>
      <c:catAx>
        <c:axId val="68549650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685494864"/>
        <c:crosses val="autoZero"/>
        <c:auto val="1"/>
        <c:lblAlgn val="ctr"/>
        <c:lblOffset val="100"/>
        <c:noMultiLvlLbl val="0"/>
      </c:catAx>
      <c:valAx>
        <c:axId val="685494864"/>
        <c:scaling>
          <c:orientation val="minMax"/>
        </c:scaling>
        <c:delete val="0"/>
        <c:axPos val="l"/>
        <c:majorGridlines>
          <c:spPr>
            <a:ln>
              <a:solidFill>
                <a:schemeClr val="tx1">
                  <a:lumMod val="15000"/>
                  <a:lumOff val="85000"/>
                </a:schemeClr>
              </a:solidFill>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6854965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22225" cap="rnd"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1585D9-0691-4E34-9F71-9B41FA797265}"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en-US"/>
        </a:p>
      </dgm:t>
    </dgm:pt>
    <dgm:pt modelId="{F6308B0E-B2A9-4BDF-AD1D-8415E35E6903}">
      <dgm:prSet/>
      <dgm:spPr>
        <a:solidFill>
          <a:schemeClr val="accent1"/>
        </a:solidFill>
      </dgm:spPr>
      <dgm:t>
        <a:bodyPr/>
        <a:lstStyle/>
        <a:p>
          <a:r>
            <a:rPr lang="en-US" dirty="0"/>
            <a:t>DCHD partnered with four community partners to advance doula services offered in Delaware County and improve access to assistive technologies for children with special healthcare needs.</a:t>
          </a:r>
        </a:p>
      </dgm:t>
    </dgm:pt>
    <dgm:pt modelId="{3BE977EC-E705-4C2B-9F71-43026B6CD485}" type="parTrans" cxnId="{17135A13-328D-4E16-91CF-FDE4830134E8}">
      <dgm:prSet/>
      <dgm:spPr/>
      <dgm:t>
        <a:bodyPr/>
        <a:lstStyle/>
        <a:p>
          <a:endParaRPr lang="en-US"/>
        </a:p>
      </dgm:t>
    </dgm:pt>
    <dgm:pt modelId="{2F793F87-ADD7-439C-AE2A-88552220C3CB}" type="sibTrans" cxnId="{17135A13-328D-4E16-91CF-FDE4830134E8}">
      <dgm:prSet/>
      <dgm:spPr/>
      <dgm:t>
        <a:bodyPr/>
        <a:lstStyle/>
        <a:p>
          <a:endParaRPr lang="en-US"/>
        </a:p>
      </dgm:t>
    </dgm:pt>
    <dgm:pt modelId="{80B3CA97-180F-4D7F-A426-B6095646FAE8}">
      <dgm:prSet/>
      <dgm:spPr>
        <a:solidFill>
          <a:schemeClr val="accent1"/>
        </a:solidFill>
      </dgm:spPr>
      <dgm:t>
        <a:bodyPr/>
        <a:lstStyle/>
        <a:p>
          <a:r>
            <a:rPr lang="en-US"/>
            <a:t>Partners included:</a:t>
          </a:r>
        </a:p>
      </dgm:t>
    </dgm:pt>
    <dgm:pt modelId="{9C3330AB-913F-4723-9E3B-30C9058F007C}" type="parTrans" cxnId="{4E305E4C-72B1-4AFB-BF34-09864865F2CD}">
      <dgm:prSet/>
      <dgm:spPr/>
      <dgm:t>
        <a:bodyPr/>
        <a:lstStyle/>
        <a:p>
          <a:endParaRPr lang="en-US"/>
        </a:p>
      </dgm:t>
    </dgm:pt>
    <dgm:pt modelId="{86AE5AD3-B0B5-4C53-8FBE-A418044BD379}" type="sibTrans" cxnId="{4E305E4C-72B1-4AFB-BF34-09864865F2CD}">
      <dgm:prSet/>
      <dgm:spPr/>
      <dgm:t>
        <a:bodyPr/>
        <a:lstStyle/>
        <a:p>
          <a:endParaRPr lang="en-US"/>
        </a:p>
      </dgm:t>
    </dgm:pt>
    <dgm:pt modelId="{3139937F-7328-47BA-91E6-2CD517D8DA8F}">
      <dgm:prSet/>
      <dgm:spPr/>
      <dgm:t>
        <a:bodyPr/>
        <a:lstStyle/>
        <a:p>
          <a:r>
            <a:rPr lang="en-US" u="sng"/>
            <a:t>Maternity Care Coalition</a:t>
          </a:r>
          <a:endParaRPr lang="en-US"/>
        </a:p>
      </dgm:t>
    </dgm:pt>
    <dgm:pt modelId="{6E045DCB-9D92-4F1B-A500-AEAF2E929C9A}" type="parTrans" cxnId="{3CE6DE01-056F-47E3-947D-4278B946E33D}">
      <dgm:prSet/>
      <dgm:spPr/>
      <dgm:t>
        <a:bodyPr/>
        <a:lstStyle/>
        <a:p>
          <a:endParaRPr lang="en-US"/>
        </a:p>
      </dgm:t>
    </dgm:pt>
    <dgm:pt modelId="{42AE04DD-443C-47DD-93DE-B4C660B54487}" type="sibTrans" cxnId="{3CE6DE01-056F-47E3-947D-4278B946E33D}">
      <dgm:prSet/>
      <dgm:spPr/>
      <dgm:t>
        <a:bodyPr/>
        <a:lstStyle/>
        <a:p>
          <a:endParaRPr lang="en-US"/>
        </a:p>
      </dgm:t>
    </dgm:pt>
    <dgm:pt modelId="{C20BF511-E29F-4235-BCDD-F4C841215345}">
      <dgm:prSet/>
      <dgm:spPr/>
      <dgm:t>
        <a:bodyPr/>
        <a:lstStyle/>
        <a:p>
          <a:r>
            <a:rPr lang="en-US" u="sng"/>
            <a:t>The Foundation for Delaware County</a:t>
          </a:r>
          <a:endParaRPr lang="en-US"/>
        </a:p>
      </dgm:t>
    </dgm:pt>
    <dgm:pt modelId="{3B93FAEA-88EE-4C4C-B6C9-F95A752F2617}" type="parTrans" cxnId="{103EB08A-8010-4E62-8865-D5F2B77CD4B9}">
      <dgm:prSet/>
      <dgm:spPr/>
      <dgm:t>
        <a:bodyPr/>
        <a:lstStyle/>
        <a:p>
          <a:endParaRPr lang="en-US"/>
        </a:p>
      </dgm:t>
    </dgm:pt>
    <dgm:pt modelId="{05E9B383-29FC-45BB-9C55-639A3F857E8B}" type="sibTrans" cxnId="{103EB08A-8010-4E62-8865-D5F2B77CD4B9}">
      <dgm:prSet/>
      <dgm:spPr/>
      <dgm:t>
        <a:bodyPr/>
        <a:lstStyle/>
        <a:p>
          <a:endParaRPr lang="en-US"/>
        </a:p>
      </dgm:t>
    </dgm:pt>
    <dgm:pt modelId="{691101CF-6CAD-4B66-B346-89EF08C10E12}">
      <dgm:prSet/>
      <dgm:spPr/>
      <dgm:t>
        <a:bodyPr/>
        <a:lstStyle/>
        <a:p>
          <a:r>
            <a:rPr lang="en-US" u="sng"/>
            <a:t>Pettaway Pursuit Foundation</a:t>
          </a:r>
          <a:endParaRPr lang="en-US"/>
        </a:p>
      </dgm:t>
    </dgm:pt>
    <dgm:pt modelId="{70DC179B-DAC2-4484-B6D1-A48ECB2652AF}" type="parTrans" cxnId="{892D524C-826C-4AA3-BCDB-868F3139B653}">
      <dgm:prSet/>
      <dgm:spPr/>
      <dgm:t>
        <a:bodyPr/>
        <a:lstStyle/>
        <a:p>
          <a:endParaRPr lang="en-US"/>
        </a:p>
      </dgm:t>
    </dgm:pt>
    <dgm:pt modelId="{D1F73BD5-DB76-49D0-AE12-76016FBB5CAA}" type="sibTrans" cxnId="{892D524C-826C-4AA3-BCDB-868F3139B653}">
      <dgm:prSet/>
      <dgm:spPr/>
      <dgm:t>
        <a:bodyPr/>
        <a:lstStyle/>
        <a:p>
          <a:endParaRPr lang="en-US"/>
        </a:p>
      </dgm:t>
    </dgm:pt>
    <dgm:pt modelId="{668CEE61-8C70-4DE1-BB42-E188FB610711}">
      <dgm:prSet/>
      <dgm:spPr/>
      <dgm:t>
        <a:bodyPr/>
        <a:lstStyle/>
        <a:p>
          <a:r>
            <a:rPr lang="en-US" u="sng"/>
            <a:t>Delaware County Intermediate Unit</a:t>
          </a:r>
          <a:endParaRPr lang="en-US"/>
        </a:p>
      </dgm:t>
    </dgm:pt>
    <dgm:pt modelId="{FB53A466-CC56-498E-8D77-6D9B46B34ADB}" type="parTrans" cxnId="{6D97BED7-55E0-43A9-9AA0-3DD76CEB474A}">
      <dgm:prSet/>
      <dgm:spPr/>
      <dgm:t>
        <a:bodyPr/>
        <a:lstStyle/>
        <a:p>
          <a:endParaRPr lang="en-US"/>
        </a:p>
      </dgm:t>
    </dgm:pt>
    <dgm:pt modelId="{3B5DB0D1-21F0-4334-BBAA-1E05EC432050}" type="sibTrans" cxnId="{6D97BED7-55E0-43A9-9AA0-3DD76CEB474A}">
      <dgm:prSet/>
      <dgm:spPr/>
      <dgm:t>
        <a:bodyPr/>
        <a:lstStyle/>
        <a:p>
          <a:endParaRPr lang="en-US"/>
        </a:p>
      </dgm:t>
    </dgm:pt>
    <dgm:pt modelId="{0D38C0BC-B18C-4F54-B4F2-A139DB0A4544}">
      <dgm:prSet/>
      <dgm:spPr>
        <a:solidFill>
          <a:schemeClr val="accent1"/>
        </a:solidFill>
      </dgm:spPr>
      <dgm:t>
        <a:bodyPr/>
        <a:lstStyle/>
        <a:p>
          <a:r>
            <a:rPr lang="en-US"/>
            <a:t>Services provided using Title V dollars included:</a:t>
          </a:r>
        </a:p>
      </dgm:t>
    </dgm:pt>
    <dgm:pt modelId="{DFD9D15B-7B2D-4D79-BECB-31972CCBC88F}" type="parTrans" cxnId="{1E6A54D4-9D45-4AE0-B839-701B0A06637C}">
      <dgm:prSet/>
      <dgm:spPr/>
      <dgm:t>
        <a:bodyPr/>
        <a:lstStyle/>
        <a:p>
          <a:endParaRPr lang="en-US"/>
        </a:p>
      </dgm:t>
    </dgm:pt>
    <dgm:pt modelId="{DFDA2D44-CF73-4A8B-8AB1-DF7C8C69731F}" type="sibTrans" cxnId="{1E6A54D4-9D45-4AE0-B839-701B0A06637C}">
      <dgm:prSet/>
      <dgm:spPr/>
      <dgm:t>
        <a:bodyPr/>
        <a:lstStyle/>
        <a:p>
          <a:endParaRPr lang="en-US"/>
        </a:p>
      </dgm:t>
    </dgm:pt>
    <dgm:pt modelId="{2E10FD5A-5F13-4886-950F-589B8BEB3C3E}">
      <dgm:prSet/>
      <dgm:spPr/>
      <dgm:t>
        <a:bodyPr/>
        <a:lstStyle/>
        <a:p>
          <a:r>
            <a:rPr lang="en-US" b="1"/>
            <a:t>Free training to aspiring doulas</a:t>
          </a:r>
          <a:endParaRPr lang="en-US"/>
        </a:p>
      </dgm:t>
    </dgm:pt>
    <dgm:pt modelId="{9EABCA4A-8D33-43E6-82AC-47A5746331C2}" type="parTrans" cxnId="{B53C01EC-20F1-4084-BA96-489FD1F78697}">
      <dgm:prSet/>
      <dgm:spPr/>
      <dgm:t>
        <a:bodyPr/>
        <a:lstStyle/>
        <a:p>
          <a:endParaRPr lang="en-US"/>
        </a:p>
      </dgm:t>
    </dgm:pt>
    <dgm:pt modelId="{13F2D957-B25A-4040-B128-D1368A1CB937}" type="sibTrans" cxnId="{B53C01EC-20F1-4084-BA96-489FD1F78697}">
      <dgm:prSet/>
      <dgm:spPr/>
      <dgm:t>
        <a:bodyPr/>
        <a:lstStyle/>
        <a:p>
          <a:endParaRPr lang="en-US"/>
        </a:p>
      </dgm:t>
    </dgm:pt>
    <dgm:pt modelId="{2F10FA66-2B14-44A5-A090-37D7D166900D}">
      <dgm:prSet/>
      <dgm:spPr/>
      <dgm:t>
        <a:bodyPr/>
        <a:lstStyle/>
        <a:p>
          <a:r>
            <a:rPr lang="en-US" b="1"/>
            <a:t>Free prenatal and postpartum visits </a:t>
          </a:r>
          <a:r>
            <a:rPr lang="en-US"/>
            <a:t>by doulas to Delaware County residents</a:t>
          </a:r>
        </a:p>
      </dgm:t>
    </dgm:pt>
    <dgm:pt modelId="{3CB701F2-A053-4296-B2AA-29839E25A2E8}" type="parTrans" cxnId="{B82AD826-8ED6-41DE-95C9-3162E383DCB7}">
      <dgm:prSet/>
      <dgm:spPr/>
      <dgm:t>
        <a:bodyPr/>
        <a:lstStyle/>
        <a:p>
          <a:endParaRPr lang="en-US"/>
        </a:p>
      </dgm:t>
    </dgm:pt>
    <dgm:pt modelId="{E8B1C7FB-7221-45AF-9325-25E85B387728}" type="sibTrans" cxnId="{B82AD826-8ED6-41DE-95C9-3162E383DCB7}">
      <dgm:prSet/>
      <dgm:spPr/>
      <dgm:t>
        <a:bodyPr/>
        <a:lstStyle/>
        <a:p>
          <a:endParaRPr lang="en-US"/>
        </a:p>
      </dgm:t>
    </dgm:pt>
    <dgm:pt modelId="{FCBD24C8-E12E-4107-B6F6-AF9650886A12}">
      <dgm:prSet/>
      <dgm:spPr/>
      <dgm:t>
        <a:bodyPr/>
        <a:lstStyle/>
        <a:p>
          <a:r>
            <a:rPr lang="en-US" b="1"/>
            <a:t>Free birth attendance </a:t>
          </a:r>
          <a:r>
            <a:rPr lang="en-US"/>
            <a:t>by doulas to Delaware County residents</a:t>
          </a:r>
        </a:p>
      </dgm:t>
    </dgm:pt>
    <dgm:pt modelId="{665AC775-3AF2-432E-B267-975CE98469BF}" type="parTrans" cxnId="{96E67B25-2C7B-4FA5-9C3D-324ED031D941}">
      <dgm:prSet/>
      <dgm:spPr/>
      <dgm:t>
        <a:bodyPr/>
        <a:lstStyle/>
        <a:p>
          <a:endParaRPr lang="en-US"/>
        </a:p>
      </dgm:t>
    </dgm:pt>
    <dgm:pt modelId="{859452EA-152C-437D-AF66-AF04F6E57371}" type="sibTrans" cxnId="{96E67B25-2C7B-4FA5-9C3D-324ED031D941}">
      <dgm:prSet/>
      <dgm:spPr/>
      <dgm:t>
        <a:bodyPr/>
        <a:lstStyle/>
        <a:p>
          <a:endParaRPr lang="en-US"/>
        </a:p>
      </dgm:t>
    </dgm:pt>
    <dgm:pt modelId="{C0F55930-AF9E-4743-9824-DEC2A4A37226}">
      <dgm:prSet/>
      <dgm:spPr/>
      <dgm:t>
        <a:bodyPr/>
        <a:lstStyle/>
        <a:p>
          <a:r>
            <a:rPr lang="en-US"/>
            <a:t>Funding for DCIU to </a:t>
          </a:r>
          <a:r>
            <a:rPr lang="en-US" b="1"/>
            <a:t>expand its assistive technology library</a:t>
          </a:r>
          <a:r>
            <a:rPr lang="en-US"/>
            <a:t>.</a:t>
          </a:r>
        </a:p>
      </dgm:t>
    </dgm:pt>
    <dgm:pt modelId="{BA23B31A-497A-45AD-935E-FD1A52DF8E4C}" type="parTrans" cxnId="{AC607CF3-F51D-4F20-A532-6F4A92C33F4B}">
      <dgm:prSet/>
      <dgm:spPr/>
      <dgm:t>
        <a:bodyPr/>
        <a:lstStyle/>
        <a:p>
          <a:endParaRPr lang="en-US"/>
        </a:p>
      </dgm:t>
    </dgm:pt>
    <dgm:pt modelId="{1A87113F-5C93-4DA6-ADE5-7F3A298F91CA}" type="sibTrans" cxnId="{AC607CF3-F51D-4F20-A532-6F4A92C33F4B}">
      <dgm:prSet/>
      <dgm:spPr/>
      <dgm:t>
        <a:bodyPr/>
        <a:lstStyle/>
        <a:p>
          <a:endParaRPr lang="en-US"/>
        </a:p>
      </dgm:t>
    </dgm:pt>
    <dgm:pt modelId="{C7960C5A-23B4-44A7-AD88-D9F4BF55E1D4}" type="pres">
      <dgm:prSet presAssocID="{911585D9-0691-4E34-9F71-9B41FA797265}" presName="Name0" presStyleCnt="0">
        <dgm:presLayoutVars>
          <dgm:dir/>
          <dgm:animLvl val="lvl"/>
          <dgm:resizeHandles val="exact"/>
        </dgm:presLayoutVars>
      </dgm:prSet>
      <dgm:spPr/>
    </dgm:pt>
    <dgm:pt modelId="{A4FC56BA-3E68-47C4-83D0-2406F217F284}" type="pres">
      <dgm:prSet presAssocID="{0D38C0BC-B18C-4F54-B4F2-A139DB0A4544}" presName="boxAndChildren" presStyleCnt="0"/>
      <dgm:spPr/>
    </dgm:pt>
    <dgm:pt modelId="{832ED38F-BFB8-4B12-8E01-A1F606E68819}" type="pres">
      <dgm:prSet presAssocID="{0D38C0BC-B18C-4F54-B4F2-A139DB0A4544}" presName="parentTextBox" presStyleLbl="node1" presStyleIdx="0" presStyleCnt="3"/>
      <dgm:spPr/>
    </dgm:pt>
    <dgm:pt modelId="{BA226D6A-2FE6-4018-96F2-9F2B3EDC3739}" type="pres">
      <dgm:prSet presAssocID="{0D38C0BC-B18C-4F54-B4F2-A139DB0A4544}" presName="entireBox" presStyleLbl="node1" presStyleIdx="0" presStyleCnt="3"/>
      <dgm:spPr/>
    </dgm:pt>
    <dgm:pt modelId="{D0A91017-01EE-4464-8BA8-46E05A1407FC}" type="pres">
      <dgm:prSet presAssocID="{0D38C0BC-B18C-4F54-B4F2-A139DB0A4544}" presName="descendantBox" presStyleCnt="0"/>
      <dgm:spPr/>
    </dgm:pt>
    <dgm:pt modelId="{E3361E71-9853-407A-AFE8-9BCF346C4F25}" type="pres">
      <dgm:prSet presAssocID="{2E10FD5A-5F13-4886-950F-589B8BEB3C3E}" presName="childTextBox" presStyleLbl="fgAccFollowNode1" presStyleIdx="0" presStyleCnt="8">
        <dgm:presLayoutVars>
          <dgm:bulletEnabled val="1"/>
        </dgm:presLayoutVars>
      </dgm:prSet>
      <dgm:spPr/>
    </dgm:pt>
    <dgm:pt modelId="{941E0954-4D00-4DB9-A6FE-8C20B081F6E0}" type="pres">
      <dgm:prSet presAssocID="{2F10FA66-2B14-44A5-A090-37D7D166900D}" presName="childTextBox" presStyleLbl="fgAccFollowNode1" presStyleIdx="1" presStyleCnt="8">
        <dgm:presLayoutVars>
          <dgm:bulletEnabled val="1"/>
        </dgm:presLayoutVars>
      </dgm:prSet>
      <dgm:spPr/>
    </dgm:pt>
    <dgm:pt modelId="{DA0A3D45-2692-44B1-B6A2-CD333F265D5A}" type="pres">
      <dgm:prSet presAssocID="{FCBD24C8-E12E-4107-B6F6-AF9650886A12}" presName="childTextBox" presStyleLbl="fgAccFollowNode1" presStyleIdx="2" presStyleCnt="8">
        <dgm:presLayoutVars>
          <dgm:bulletEnabled val="1"/>
        </dgm:presLayoutVars>
      </dgm:prSet>
      <dgm:spPr/>
    </dgm:pt>
    <dgm:pt modelId="{CB1A6A36-3D05-4D05-9160-31206A5BB450}" type="pres">
      <dgm:prSet presAssocID="{C0F55930-AF9E-4743-9824-DEC2A4A37226}" presName="childTextBox" presStyleLbl="fgAccFollowNode1" presStyleIdx="3" presStyleCnt="8">
        <dgm:presLayoutVars>
          <dgm:bulletEnabled val="1"/>
        </dgm:presLayoutVars>
      </dgm:prSet>
      <dgm:spPr/>
    </dgm:pt>
    <dgm:pt modelId="{D43E9D03-96B1-4700-BF75-3CA8EF08C255}" type="pres">
      <dgm:prSet presAssocID="{86AE5AD3-B0B5-4C53-8FBE-A418044BD379}" presName="sp" presStyleCnt="0"/>
      <dgm:spPr/>
    </dgm:pt>
    <dgm:pt modelId="{4A18F50A-1B20-4F4D-BDD8-A1E129B33EC3}" type="pres">
      <dgm:prSet presAssocID="{80B3CA97-180F-4D7F-A426-B6095646FAE8}" presName="arrowAndChildren" presStyleCnt="0"/>
      <dgm:spPr/>
    </dgm:pt>
    <dgm:pt modelId="{8E56D573-CFCC-4917-B980-25F91BC604CC}" type="pres">
      <dgm:prSet presAssocID="{80B3CA97-180F-4D7F-A426-B6095646FAE8}" presName="parentTextArrow" presStyleLbl="node1" presStyleIdx="0" presStyleCnt="3"/>
      <dgm:spPr/>
    </dgm:pt>
    <dgm:pt modelId="{8E2658A0-0FA8-4CA9-9009-B3BA21893224}" type="pres">
      <dgm:prSet presAssocID="{80B3CA97-180F-4D7F-A426-B6095646FAE8}" presName="arrow" presStyleLbl="node1" presStyleIdx="1" presStyleCnt="3"/>
      <dgm:spPr/>
    </dgm:pt>
    <dgm:pt modelId="{775E72C0-9F1E-4A35-975B-0BA74A6B84FB}" type="pres">
      <dgm:prSet presAssocID="{80B3CA97-180F-4D7F-A426-B6095646FAE8}" presName="descendantArrow" presStyleCnt="0"/>
      <dgm:spPr/>
    </dgm:pt>
    <dgm:pt modelId="{4821EEB8-E50A-4D09-82C5-9904CF8B4517}" type="pres">
      <dgm:prSet presAssocID="{3139937F-7328-47BA-91E6-2CD517D8DA8F}" presName="childTextArrow" presStyleLbl="fgAccFollowNode1" presStyleIdx="4" presStyleCnt="8">
        <dgm:presLayoutVars>
          <dgm:bulletEnabled val="1"/>
        </dgm:presLayoutVars>
      </dgm:prSet>
      <dgm:spPr/>
    </dgm:pt>
    <dgm:pt modelId="{ED716CD3-5653-4246-AB45-81AF9ABD0872}" type="pres">
      <dgm:prSet presAssocID="{C20BF511-E29F-4235-BCDD-F4C841215345}" presName="childTextArrow" presStyleLbl="fgAccFollowNode1" presStyleIdx="5" presStyleCnt="8">
        <dgm:presLayoutVars>
          <dgm:bulletEnabled val="1"/>
        </dgm:presLayoutVars>
      </dgm:prSet>
      <dgm:spPr/>
    </dgm:pt>
    <dgm:pt modelId="{FB52E311-4F0C-4DB2-ADB3-8F08784273DD}" type="pres">
      <dgm:prSet presAssocID="{691101CF-6CAD-4B66-B346-89EF08C10E12}" presName="childTextArrow" presStyleLbl="fgAccFollowNode1" presStyleIdx="6" presStyleCnt="8">
        <dgm:presLayoutVars>
          <dgm:bulletEnabled val="1"/>
        </dgm:presLayoutVars>
      </dgm:prSet>
      <dgm:spPr/>
    </dgm:pt>
    <dgm:pt modelId="{80611744-7496-4EA9-9252-ED5B627EEBDF}" type="pres">
      <dgm:prSet presAssocID="{668CEE61-8C70-4DE1-BB42-E188FB610711}" presName="childTextArrow" presStyleLbl="fgAccFollowNode1" presStyleIdx="7" presStyleCnt="8">
        <dgm:presLayoutVars>
          <dgm:bulletEnabled val="1"/>
        </dgm:presLayoutVars>
      </dgm:prSet>
      <dgm:spPr/>
    </dgm:pt>
    <dgm:pt modelId="{3FD6432E-E8E0-40D7-A30A-3BADE00F37BE}" type="pres">
      <dgm:prSet presAssocID="{2F793F87-ADD7-439C-AE2A-88552220C3CB}" presName="sp" presStyleCnt="0"/>
      <dgm:spPr/>
    </dgm:pt>
    <dgm:pt modelId="{E3C50F20-1674-4562-8524-20602A58C989}" type="pres">
      <dgm:prSet presAssocID="{F6308B0E-B2A9-4BDF-AD1D-8415E35E6903}" presName="arrowAndChildren" presStyleCnt="0"/>
      <dgm:spPr/>
    </dgm:pt>
    <dgm:pt modelId="{2BF96E18-8351-4715-9ECF-F7C2172364BD}" type="pres">
      <dgm:prSet presAssocID="{F6308B0E-B2A9-4BDF-AD1D-8415E35E6903}" presName="parentTextArrow" presStyleLbl="node1" presStyleIdx="2" presStyleCnt="3"/>
      <dgm:spPr/>
    </dgm:pt>
  </dgm:ptLst>
  <dgm:cxnLst>
    <dgm:cxn modelId="{3CE6DE01-056F-47E3-947D-4278B946E33D}" srcId="{80B3CA97-180F-4D7F-A426-B6095646FAE8}" destId="{3139937F-7328-47BA-91E6-2CD517D8DA8F}" srcOrd="0" destOrd="0" parTransId="{6E045DCB-9D92-4F1B-A500-AEAF2E929C9A}" sibTransId="{42AE04DD-443C-47DD-93DE-B4C660B54487}"/>
    <dgm:cxn modelId="{17135A13-328D-4E16-91CF-FDE4830134E8}" srcId="{911585D9-0691-4E34-9F71-9B41FA797265}" destId="{F6308B0E-B2A9-4BDF-AD1D-8415E35E6903}" srcOrd="0" destOrd="0" parTransId="{3BE977EC-E705-4C2B-9F71-43026B6CD485}" sibTransId="{2F793F87-ADD7-439C-AE2A-88552220C3CB}"/>
    <dgm:cxn modelId="{96E67B25-2C7B-4FA5-9C3D-324ED031D941}" srcId="{0D38C0BC-B18C-4F54-B4F2-A139DB0A4544}" destId="{FCBD24C8-E12E-4107-B6F6-AF9650886A12}" srcOrd="2" destOrd="0" parTransId="{665AC775-3AF2-432E-B267-975CE98469BF}" sibTransId="{859452EA-152C-437D-AF66-AF04F6E57371}"/>
    <dgm:cxn modelId="{B82AD826-8ED6-41DE-95C9-3162E383DCB7}" srcId="{0D38C0BC-B18C-4F54-B4F2-A139DB0A4544}" destId="{2F10FA66-2B14-44A5-A090-37D7D166900D}" srcOrd="1" destOrd="0" parTransId="{3CB701F2-A053-4296-B2AA-29839E25A2E8}" sibTransId="{E8B1C7FB-7221-45AF-9325-25E85B387728}"/>
    <dgm:cxn modelId="{E2D8C529-3394-460E-8E43-1DAE39C61BC4}" type="presOf" srcId="{80B3CA97-180F-4D7F-A426-B6095646FAE8}" destId="{8E56D573-CFCC-4917-B980-25F91BC604CC}" srcOrd="0" destOrd="0" presId="urn:microsoft.com/office/officeart/2005/8/layout/process4"/>
    <dgm:cxn modelId="{60D13D35-EE4C-40EF-B011-E4A8FB4FF97D}" type="presOf" srcId="{911585D9-0691-4E34-9F71-9B41FA797265}" destId="{C7960C5A-23B4-44A7-AD88-D9F4BF55E1D4}" srcOrd="0" destOrd="0" presId="urn:microsoft.com/office/officeart/2005/8/layout/process4"/>
    <dgm:cxn modelId="{C8DE825C-863D-4D1E-B60C-E0BA559EA27D}" type="presOf" srcId="{0D38C0BC-B18C-4F54-B4F2-A139DB0A4544}" destId="{832ED38F-BFB8-4B12-8E01-A1F606E68819}" srcOrd="0" destOrd="0" presId="urn:microsoft.com/office/officeart/2005/8/layout/process4"/>
    <dgm:cxn modelId="{126CB168-316B-4E99-A674-80C9FF480613}" type="presOf" srcId="{80B3CA97-180F-4D7F-A426-B6095646FAE8}" destId="{8E2658A0-0FA8-4CA9-9009-B3BA21893224}" srcOrd="1" destOrd="0" presId="urn:microsoft.com/office/officeart/2005/8/layout/process4"/>
    <dgm:cxn modelId="{26C06C6A-B470-4CBF-ADCB-CF2CC0D2E127}" type="presOf" srcId="{2E10FD5A-5F13-4886-950F-589B8BEB3C3E}" destId="{E3361E71-9853-407A-AFE8-9BCF346C4F25}" srcOrd="0" destOrd="0" presId="urn:microsoft.com/office/officeart/2005/8/layout/process4"/>
    <dgm:cxn modelId="{4E305E4C-72B1-4AFB-BF34-09864865F2CD}" srcId="{911585D9-0691-4E34-9F71-9B41FA797265}" destId="{80B3CA97-180F-4D7F-A426-B6095646FAE8}" srcOrd="1" destOrd="0" parTransId="{9C3330AB-913F-4723-9E3B-30C9058F007C}" sibTransId="{86AE5AD3-B0B5-4C53-8FBE-A418044BD379}"/>
    <dgm:cxn modelId="{892D524C-826C-4AA3-BCDB-868F3139B653}" srcId="{80B3CA97-180F-4D7F-A426-B6095646FAE8}" destId="{691101CF-6CAD-4B66-B346-89EF08C10E12}" srcOrd="2" destOrd="0" parTransId="{70DC179B-DAC2-4484-B6D1-A48ECB2652AF}" sibTransId="{D1F73BD5-DB76-49D0-AE12-76016FBB5CAA}"/>
    <dgm:cxn modelId="{C0D7D251-9D92-4377-9A09-862596F303C5}" type="presOf" srcId="{2F10FA66-2B14-44A5-A090-37D7D166900D}" destId="{941E0954-4D00-4DB9-A6FE-8C20B081F6E0}" srcOrd="0" destOrd="0" presId="urn:microsoft.com/office/officeart/2005/8/layout/process4"/>
    <dgm:cxn modelId="{7536347A-8BCD-4860-B2D8-234CB03231B9}" type="presOf" srcId="{FCBD24C8-E12E-4107-B6F6-AF9650886A12}" destId="{DA0A3D45-2692-44B1-B6A2-CD333F265D5A}" srcOrd="0" destOrd="0" presId="urn:microsoft.com/office/officeart/2005/8/layout/process4"/>
    <dgm:cxn modelId="{FE100284-03E1-47D2-AAB3-C4C3BCA1B1A1}" type="presOf" srcId="{668CEE61-8C70-4DE1-BB42-E188FB610711}" destId="{80611744-7496-4EA9-9252-ED5B627EEBDF}" srcOrd="0" destOrd="0" presId="urn:microsoft.com/office/officeart/2005/8/layout/process4"/>
    <dgm:cxn modelId="{DCA59289-34E3-45F3-AE65-9BB3251F79F6}" type="presOf" srcId="{3139937F-7328-47BA-91E6-2CD517D8DA8F}" destId="{4821EEB8-E50A-4D09-82C5-9904CF8B4517}" srcOrd="0" destOrd="0" presId="urn:microsoft.com/office/officeart/2005/8/layout/process4"/>
    <dgm:cxn modelId="{103EB08A-8010-4E62-8865-D5F2B77CD4B9}" srcId="{80B3CA97-180F-4D7F-A426-B6095646FAE8}" destId="{C20BF511-E29F-4235-BCDD-F4C841215345}" srcOrd="1" destOrd="0" parTransId="{3B93FAEA-88EE-4C4C-B6C9-F95A752F2617}" sibTransId="{05E9B383-29FC-45BB-9C55-639A3F857E8B}"/>
    <dgm:cxn modelId="{208CD691-8473-4022-9288-5C133EF4D43A}" type="presOf" srcId="{C0F55930-AF9E-4743-9824-DEC2A4A37226}" destId="{CB1A6A36-3D05-4D05-9160-31206A5BB450}" srcOrd="0" destOrd="0" presId="urn:microsoft.com/office/officeart/2005/8/layout/process4"/>
    <dgm:cxn modelId="{75BA909C-F443-4D94-8353-4CF7D1EB1AE1}" type="presOf" srcId="{F6308B0E-B2A9-4BDF-AD1D-8415E35E6903}" destId="{2BF96E18-8351-4715-9ECF-F7C2172364BD}" srcOrd="0" destOrd="0" presId="urn:microsoft.com/office/officeart/2005/8/layout/process4"/>
    <dgm:cxn modelId="{9C66A5B0-D5D4-4C45-A421-AA8EBA5947FE}" type="presOf" srcId="{C20BF511-E29F-4235-BCDD-F4C841215345}" destId="{ED716CD3-5653-4246-AB45-81AF9ABD0872}" srcOrd="0" destOrd="0" presId="urn:microsoft.com/office/officeart/2005/8/layout/process4"/>
    <dgm:cxn modelId="{EF37C8C2-8525-42F0-A571-582800ECC9AD}" type="presOf" srcId="{691101CF-6CAD-4B66-B346-89EF08C10E12}" destId="{FB52E311-4F0C-4DB2-ADB3-8F08784273DD}" srcOrd="0" destOrd="0" presId="urn:microsoft.com/office/officeart/2005/8/layout/process4"/>
    <dgm:cxn modelId="{8F6D34C6-4694-4B24-8444-5B76A1AEFF0F}" type="presOf" srcId="{0D38C0BC-B18C-4F54-B4F2-A139DB0A4544}" destId="{BA226D6A-2FE6-4018-96F2-9F2B3EDC3739}" srcOrd="1" destOrd="0" presId="urn:microsoft.com/office/officeart/2005/8/layout/process4"/>
    <dgm:cxn modelId="{1E6A54D4-9D45-4AE0-B839-701B0A06637C}" srcId="{911585D9-0691-4E34-9F71-9B41FA797265}" destId="{0D38C0BC-B18C-4F54-B4F2-A139DB0A4544}" srcOrd="2" destOrd="0" parTransId="{DFD9D15B-7B2D-4D79-BECB-31972CCBC88F}" sibTransId="{DFDA2D44-CF73-4A8B-8AB1-DF7C8C69731F}"/>
    <dgm:cxn modelId="{6D97BED7-55E0-43A9-9AA0-3DD76CEB474A}" srcId="{80B3CA97-180F-4D7F-A426-B6095646FAE8}" destId="{668CEE61-8C70-4DE1-BB42-E188FB610711}" srcOrd="3" destOrd="0" parTransId="{FB53A466-CC56-498E-8D77-6D9B46B34ADB}" sibTransId="{3B5DB0D1-21F0-4334-BBAA-1E05EC432050}"/>
    <dgm:cxn modelId="{B53C01EC-20F1-4084-BA96-489FD1F78697}" srcId="{0D38C0BC-B18C-4F54-B4F2-A139DB0A4544}" destId="{2E10FD5A-5F13-4886-950F-589B8BEB3C3E}" srcOrd="0" destOrd="0" parTransId="{9EABCA4A-8D33-43E6-82AC-47A5746331C2}" sibTransId="{13F2D957-B25A-4040-B128-D1368A1CB937}"/>
    <dgm:cxn modelId="{AC607CF3-F51D-4F20-A532-6F4A92C33F4B}" srcId="{0D38C0BC-B18C-4F54-B4F2-A139DB0A4544}" destId="{C0F55930-AF9E-4743-9824-DEC2A4A37226}" srcOrd="3" destOrd="0" parTransId="{BA23B31A-497A-45AD-935E-FD1A52DF8E4C}" sibTransId="{1A87113F-5C93-4DA6-ADE5-7F3A298F91CA}"/>
    <dgm:cxn modelId="{55926B1E-EABB-4D02-A291-6ABC52C801F9}" type="presParOf" srcId="{C7960C5A-23B4-44A7-AD88-D9F4BF55E1D4}" destId="{A4FC56BA-3E68-47C4-83D0-2406F217F284}" srcOrd="0" destOrd="0" presId="urn:microsoft.com/office/officeart/2005/8/layout/process4"/>
    <dgm:cxn modelId="{ECEE73BD-5205-4D11-AC9C-BF1499F094AE}" type="presParOf" srcId="{A4FC56BA-3E68-47C4-83D0-2406F217F284}" destId="{832ED38F-BFB8-4B12-8E01-A1F606E68819}" srcOrd="0" destOrd="0" presId="urn:microsoft.com/office/officeart/2005/8/layout/process4"/>
    <dgm:cxn modelId="{75DA216B-4489-4DDB-BA28-B0CDBEBAAD5B}" type="presParOf" srcId="{A4FC56BA-3E68-47C4-83D0-2406F217F284}" destId="{BA226D6A-2FE6-4018-96F2-9F2B3EDC3739}" srcOrd="1" destOrd="0" presId="urn:microsoft.com/office/officeart/2005/8/layout/process4"/>
    <dgm:cxn modelId="{8A6A469D-EE17-41C5-88BE-6342D2F9795B}" type="presParOf" srcId="{A4FC56BA-3E68-47C4-83D0-2406F217F284}" destId="{D0A91017-01EE-4464-8BA8-46E05A1407FC}" srcOrd="2" destOrd="0" presId="urn:microsoft.com/office/officeart/2005/8/layout/process4"/>
    <dgm:cxn modelId="{D7D0352F-7879-4257-A5EC-35EAE136F7FC}" type="presParOf" srcId="{D0A91017-01EE-4464-8BA8-46E05A1407FC}" destId="{E3361E71-9853-407A-AFE8-9BCF346C4F25}" srcOrd="0" destOrd="0" presId="urn:microsoft.com/office/officeart/2005/8/layout/process4"/>
    <dgm:cxn modelId="{BAEBA965-3EFC-4D86-B672-195068A7CA36}" type="presParOf" srcId="{D0A91017-01EE-4464-8BA8-46E05A1407FC}" destId="{941E0954-4D00-4DB9-A6FE-8C20B081F6E0}" srcOrd="1" destOrd="0" presId="urn:microsoft.com/office/officeart/2005/8/layout/process4"/>
    <dgm:cxn modelId="{7C9B85FB-693E-44C3-ABCF-769A66914E65}" type="presParOf" srcId="{D0A91017-01EE-4464-8BA8-46E05A1407FC}" destId="{DA0A3D45-2692-44B1-B6A2-CD333F265D5A}" srcOrd="2" destOrd="0" presId="urn:microsoft.com/office/officeart/2005/8/layout/process4"/>
    <dgm:cxn modelId="{23584E5B-BEF3-47A7-A905-44AF6850F77E}" type="presParOf" srcId="{D0A91017-01EE-4464-8BA8-46E05A1407FC}" destId="{CB1A6A36-3D05-4D05-9160-31206A5BB450}" srcOrd="3" destOrd="0" presId="urn:microsoft.com/office/officeart/2005/8/layout/process4"/>
    <dgm:cxn modelId="{7CFAB405-C9FD-4B60-9C8A-49DD218EEEB6}" type="presParOf" srcId="{C7960C5A-23B4-44A7-AD88-D9F4BF55E1D4}" destId="{D43E9D03-96B1-4700-BF75-3CA8EF08C255}" srcOrd="1" destOrd="0" presId="urn:microsoft.com/office/officeart/2005/8/layout/process4"/>
    <dgm:cxn modelId="{E8EC3E0D-A316-47D2-BC1E-C7ABF26592B5}" type="presParOf" srcId="{C7960C5A-23B4-44A7-AD88-D9F4BF55E1D4}" destId="{4A18F50A-1B20-4F4D-BDD8-A1E129B33EC3}" srcOrd="2" destOrd="0" presId="urn:microsoft.com/office/officeart/2005/8/layout/process4"/>
    <dgm:cxn modelId="{484DD264-6A21-40D5-8BBE-7E2A4B0CB3F8}" type="presParOf" srcId="{4A18F50A-1B20-4F4D-BDD8-A1E129B33EC3}" destId="{8E56D573-CFCC-4917-B980-25F91BC604CC}" srcOrd="0" destOrd="0" presId="urn:microsoft.com/office/officeart/2005/8/layout/process4"/>
    <dgm:cxn modelId="{AA35963E-23F4-4A85-BD98-F341F933664D}" type="presParOf" srcId="{4A18F50A-1B20-4F4D-BDD8-A1E129B33EC3}" destId="{8E2658A0-0FA8-4CA9-9009-B3BA21893224}" srcOrd="1" destOrd="0" presId="urn:microsoft.com/office/officeart/2005/8/layout/process4"/>
    <dgm:cxn modelId="{ECB7F84B-519A-4DDB-85ED-9AA30AA9AB83}" type="presParOf" srcId="{4A18F50A-1B20-4F4D-BDD8-A1E129B33EC3}" destId="{775E72C0-9F1E-4A35-975B-0BA74A6B84FB}" srcOrd="2" destOrd="0" presId="urn:microsoft.com/office/officeart/2005/8/layout/process4"/>
    <dgm:cxn modelId="{26974AF8-249A-4176-B8A8-D443A776E9A2}" type="presParOf" srcId="{775E72C0-9F1E-4A35-975B-0BA74A6B84FB}" destId="{4821EEB8-E50A-4D09-82C5-9904CF8B4517}" srcOrd="0" destOrd="0" presId="urn:microsoft.com/office/officeart/2005/8/layout/process4"/>
    <dgm:cxn modelId="{7A38A82F-68B6-4CC3-921F-829BEED93F10}" type="presParOf" srcId="{775E72C0-9F1E-4A35-975B-0BA74A6B84FB}" destId="{ED716CD3-5653-4246-AB45-81AF9ABD0872}" srcOrd="1" destOrd="0" presId="urn:microsoft.com/office/officeart/2005/8/layout/process4"/>
    <dgm:cxn modelId="{E5F69489-0153-4153-B772-FA68A8ED449C}" type="presParOf" srcId="{775E72C0-9F1E-4A35-975B-0BA74A6B84FB}" destId="{FB52E311-4F0C-4DB2-ADB3-8F08784273DD}" srcOrd="2" destOrd="0" presId="urn:microsoft.com/office/officeart/2005/8/layout/process4"/>
    <dgm:cxn modelId="{A8D89960-FC94-4DF8-8473-32551B75172E}" type="presParOf" srcId="{775E72C0-9F1E-4A35-975B-0BA74A6B84FB}" destId="{80611744-7496-4EA9-9252-ED5B627EEBDF}" srcOrd="3" destOrd="0" presId="urn:microsoft.com/office/officeart/2005/8/layout/process4"/>
    <dgm:cxn modelId="{4E488495-98EF-4443-9015-E2B6D611B40D}" type="presParOf" srcId="{C7960C5A-23B4-44A7-AD88-D9F4BF55E1D4}" destId="{3FD6432E-E8E0-40D7-A30A-3BADE00F37BE}" srcOrd="3" destOrd="0" presId="urn:microsoft.com/office/officeart/2005/8/layout/process4"/>
    <dgm:cxn modelId="{0FFB2365-FEB2-4C59-9C1D-FC49717B4267}" type="presParOf" srcId="{C7960C5A-23B4-44A7-AD88-D9F4BF55E1D4}" destId="{E3C50F20-1674-4562-8524-20602A58C989}" srcOrd="4" destOrd="0" presId="urn:microsoft.com/office/officeart/2005/8/layout/process4"/>
    <dgm:cxn modelId="{10AF6527-1A2F-4307-A27E-5B90E38FDAED}" type="presParOf" srcId="{E3C50F20-1674-4562-8524-20602A58C989}" destId="{2BF96E18-8351-4715-9ECF-F7C2172364B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4BDC65-03D8-4964-AB4E-788D9F1A3818}"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CDA67B63-3463-457B-ADCA-D7D957705C99}">
      <dgm:prSet custT="1"/>
      <dgm:spPr>
        <a:solidFill>
          <a:schemeClr val="accent1"/>
        </a:solidFill>
      </dgm:spPr>
      <dgm:t>
        <a:bodyPr/>
        <a:lstStyle/>
        <a:p>
          <a:r>
            <a:rPr lang="en-US" sz="1600" dirty="0"/>
            <a:t>In FY 2024 – 2025 DCHD has partnered with four community partners to continue advancing Doula services in Delaware County and improving access to  assistive technologies.</a:t>
          </a:r>
        </a:p>
      </dgm:t>
    </dgm:pt>
    <dgm:pt modelId="{82E2CB84-1CC0-4597-B520-8CF9B11BB222}" type="parTrans" cxnId="{C9BDBA5D-33BE-450E-90AE-6E2E850754ED}">
      <dgm:prSet/>
      <dgm:spPr/>
      <dgm:t>
        <a:bodyPr/>
        <a:lstStyle/>
        <a:p>
          <a:endParaRPr lang="en-US"/>
        </a:p>
      </dgm:t>
    </dgm:pt>
    <dgm:pt modelId="{063FF87B-B1AE-43B4-8B03-71B6AF26CDBB}" type="sibTrans" cxnId="{C9BDBA5D-33BE-450E-90AE-6E2E850754ED}">
      <dgm:prSet/>
      <dgm:spPr/>
      <dgm:t>
        <a:bodyPr/>
        <a:lstStyle/>
        <a:p>
          <a:endParaRPr lang="en-US"/>
        </a:p>
      </dgm:t>
    </dgm:pt>
    <dgm:pt modelId="{B0FD1217-0B23-4ACE-BFAF-85AF93AD5F4C}">
      <dgm:prSet custT="1"/>
      <dgm:spPr/>
      <dgm:t>
        <a:bodyPr/>
        <a:lstStyle/>
        <a:p>
          <a:pPr>
            <a:lnSpc>
              <a:spcPct val="90000"/>
            </a:lnSpc>
            <a:buClr>
              <a:srgbClr val="005CB9"/>
            </a:buClr>
            <a:buSzPct val="80000"/>
            <a:buFont typeface="Wingdings" panose="05000000000000000000" pitchFamily="2" charset="2"/>
            <a:buChar char="q"/>
          </a:pPr>
          <a:r>
            <a:rPr lang="en-US" sz="1400" dirty="0"/>
            <a:t>CocoLife Foundation</a:t>
          </a:r>
        </a:p>
      </dgm:t>
    </dgm:pt>
    <dgm:pt modelId="{E665D172-A899-49A4-80C2-4C140AF1E728}" type="parTrans" cxnId="{7E76A5FF-5D06-4C4E-A914-6E9E0BA0BF3B}">
      <dgm:prSet/>
      <dgm:spPr/>
      <dgm:t>
        <a:bodyPr/>
        <a:lstStyle/>
        <a:p>
          <a:endParaRPr lang="en-US"/>
        </a:p>
      </dgm:t>
    </dgm:pt>
    <dgm:pt modelId="{82C56F2E-8409-44CF-B8D1-4D17B3E3A5C5}" type="sibTrans" cxnId="{7E76A5FF-5D06-4C4E-A914-6E9E0BA0BF3B}">
      <dgm:prSet/>
      <dgm:spPr/>
      <dgm:t>
        <a:bodyPr/>
        <a:lstStyle/>
        <a:p>
          <a:endParaRPr lang="en-US"/>
        </a:p>
      </dgm:t>
    </dgm:pt>
    <dgm:pt modelId="{613A48C7-55D7-481A-B25C-47E9348D717C}">
      <dgm:prSet custT="1"/>
      <dgm:spPr/>
      <dgm:t>
        <a:bodyPr/>
        <a:lstStyle/>
        <a:p>
          <a:pPr>
            <a:lnSpc>
              <a:spcPct val="90000"/>
            </a:lnSpc>
            <a:buClr>
              <a:srgbClr val="005CB9"/>
            </a:buClr>
            <a:buSzPct val="80000"/>
            <a:buFont typeface="Wingdings" panose="05000000000000000000" pitchFamily="2" charset="2"/>
            <a:buChar char="q"/>
          </a:pPr>
          <a:r>
            <a:rPr lang="en-US" sz="1400" dirty="0"/>
            <a:t>The Foundation for Delaware County</a:t>
          </a:r>
        </a:p>
      </dgm:t>
    </dgm:pt>
    <dgm:pt modelId="{050026EF-599E-4AEF-AEAC-65AC07D233F9}" type="parTrans" cxnId="{37070729-EA24-4DE2-834A-D5CA40DC30C7}">
      <dgm:prSet/>
      <dgm:spPr/>
      <dgm:t>
        <a:bodyPr/>
        <a:lstStyle/>
        <a:p>
          <a:endParaRPr lang="en-US"/>
        </a:p>
      </dgm:t>
    </dgm:pt>
    <dgm:pt modelId="{692C6AF9-3D0B-4FC1-8D68-6E59D09015CE}" type="sibTrans" cxnId="{37070729-EA24-4DE2-834A-D5CA40DC30C7}">
      <dgm:prSet/>
      <dgm:spPr/>
      <dgm:t>
        <a:bodyPr/>
        <a:lstStyle/>
        <a:p>
          <a:endParaRPr lang="en-US"/>
        </a:p>
      </dgm:t>
    </dgm:pt>
    <dgm:pt modelId="{D437B9C9-51CF-4CE0-B217-578B52F23A0A}">
      <dgm:prSet custT="1"/>
      <dgm:spPr/>
      <dgm:t>
        <a:bodyPr/>
        <a:lstStyle/>
        <a:p>
          <a:pPr>
            <a:lnSpc>
              <a:spcPct val="90000"/>
            </a:lnSpc>
            <a:buClr>
              <a:srgbClr val="005CB9"/>
            </a:buClr>
            <a:buSzPct val="80000"/>
            <a:buFont typeface="Wingdings" panose="05000000000000000000" pitchFamily="2" charset="2"/>
            <a:buChar char="q"/>
          </a:pPr>
          <a:r>
            <a:rPr lang="en-US" sz="1400" dirty="0"/>
            <a:t>Pettaway Pursuit Foundation</a:t>
          </a:r>
        </a:p>
      </dgm:t>
    </dgm:pt>
    <dgm:pt modelId="{6247CABB-D9FD-4EC7-912C-4BBD658933F3}" type="parTrans" cxnId="{2B03E719-DD4E-42A4-ABEF-EEE596F19A00}">
      <dgm:prSet/>
      <dgm:spPr/>
      <dgm:t>
        <a:bodyPr/>
        <a:lstStyle/>
        <a:p>
          <a:endParaRPr lang="en-US"/>
        </a:p>
      </dgm:t>
    </dgm:pt>
    <dgm:pt modelId="{DE97C55B-42B3-4109-B8D9-73887A55AC5F}" type="sibTrans" cxnId="{2B03E719-DD4E-42A4-ABEF-EEE596F19A00}">
      <dgm:prSet/>
      <dgm:spPr/>
      <dgm:t>
        <a:bodyPr/>
        <a:lstStyle/>
        <a:p>
          <a:endParaRPr lang="en-US"/>
        </a:p>
      </dgm:t>
    </dgm:pt>
    <dgm:pt modelId="{23D9D141-B170-4C47-B927-208FF1E6D5D3}">
      <dgm:prSet custT="1"/>
      <dgm:spPr/>
      <dgm:t>
        <a:bodyPr/>
        <a:lstStyle/>
        <a:p>
          <a:pPr>
            <a:lnSpc>
              <a:spcPct val="90000"/>
            </a:lnSpc>
            <a:buClr>
              <a:srgbClr val="005CB9"/>
            </a:buClr>
            <a:buSzPct val="80000"/>
            <a:buFont typeface="Wingdings" panose="05000000000000000000" pitchFamily="2" charset="2"/>
            <a:buChar char="q"/>
          </a:pPr>
          <a:r>
            <a:rPr lang="en-US" sz="1400" dirty="0"/>
            <a:t>Delaware County Intermediate Unit</a:t>
          </a:r>
        </a:p>
      </dgm:t>
    </dgm:pt>
    <dgm:pt modelId="{91DD2BA9-4B70-432F-BB1E-3D9DF24950AA}" type="parTrans" cxnId="{9F78FBDE-333F-49FB-A38C-E92898905F83}">
      <dgm:prSet/>
      <dgm:spPr/>
      <dgm:t>
        <a:bodyPr/>
        <a:lstStyle/>
        <a:p>
          <a:endParaRPr lang="en-US"/>
        </a:p>
      </dgm:t>
    </dgm:pt>
    <dgm:pt modelId="{A13DECB2-E031-4564-9B20-FF1DB3249A51}" type="sibTrans" cxnId="{9F78FBDE-333F-49FB-A38C-E92898905F83}">
      <dgm:prSet/>
      <dgm:spPr/>
      <dgm:t>
        <a:bodyPr/>
        <a:lstStyle/>
        <a:p>
          <a:endParaRPr lang="en-US"/>
        </a:p>
      </dgm:t>
    </dgm:pt>
    <dgm:pt modelId="{6074A389-DF36-4AEC-83F1-7A577FFF1D97}">
      <dgm:prSet custT="1"/>
      <dgm:spPr>
        <a:solidFill>
          <a:schemeClr val="accent1"/>
        </a:solidFill>
      </dgm:spPr>
      <dgm:t>
        <a:bodyPr/>
        <a:lstStyle/>
        <a:p>
          <a:r>
            <a:rPr lang="en-US" sz="1600" dirty="0"/>
            <a:t>Services to be provided include:</a:t>
          </a:r>
        </a:p>
      </dgm:t>
    </dgm:pt>
    <dgm:pt modelId="{9F69C1FD-C75C-4909-B379-C9411CD348CB}" type="parTrans" cxnId="{016D4DDE-BE9F-4E22-B4A5-C52572F8E3BA}">
      <dgm:prSet/>
      <dgm:spPr/>
      <dgm:t>
        <a:bodyPr/>
        <a:lstStyle/>
        <a:p>
          <a:endParaRPr lang="en-US"/>
        </a:p>
      </dgm:t>
    </dgm:pt>
    <dgm:pt modelId="{62DED7CD-0839-4F06-BB12-BEFA0668BE17}" type="sibTrans" cxnId="{016D4DDE-BE9F-4E22-B4A5-C52572F8E3BA}">
      <dgm:prSet/>
      <dgm:spPr/>
      <dgm:t>
        <a:bodyPr/>
        <a:lstStyle/>
        <a:p>
          <a:endParaRPr lang="en-US"/>
        </a:p>
      </dgm:t>
    </dgm:pt>
    <dgm:pt modelId="{4BE88F82-44FA-4487-95F2-3FDA7DA0E4CB}">
      <dgm:prSet custT="1"/>
      <dgm:spPr/>
      <dgm:t>
        <a:bodyPr/>
        <a:lstStyle/>
        <a:p>
          <a:pPr>
            <a:buClr>
              <a:srgbClr val="005CB9"/>
            </a:buClr>
            <a:buSzPct val="150000"/>
            <a:buFont typeface="Wingdings" panose="05000000000000000000" pitchFamily="2" charset="2"/>
            <a:buChar char="§"/>
          </a:pPr>
          <a:r>
            <a:rPr lang="en-US" sz="1400" b="1" dirty="0"/>
            <a:t>Pettaway Pursuit Foundation </a:t>
          </a:r>
          <a:r>
            <a:rPr lang="en-US" sz="1400" dirty="0"/>
            <a:t>training 4 doulas to provide up to 4 prenatal visits, 2 postpartum visits, and birth attendance to 8 Delaware County residents. (signed 9/5/2024)</a:t>
          </a:r>
        </a:p>
      </dgm:t>
    </dgm:pt>
    <dgm:pt modelId="{6704A902-FAB1-4086-A6B2-65C48DB417E7}" type="parTrans" cxnId="{392DA1AD-AB3E-4DDC-8686-20666B8155D9}">
      <dgm:prSet/>
      <dgm:spPr/>
      <dgm:t>
        <a:bodyPr/>
        <a:lstStyle/>
        <a:p>
          <a:endParaRPr lang="en-US"/>
        </a:p>
      </dgm:t>
    </dgm:pt>
    <dgm:pt modelId="{DF10E9A4-D672-4DAE-958F-8069C76AE159}" type="sibTrans" cxnId="{392DA1AD-AB3E-4DDC-8686-20666B8155D9}">
      <dgm:prSet/>
      <dgm:spPr/>
      <dgm:t>
        <a:bodyPr/>
        <a:lstStyle/>
        <a:p>
          <a:endParaRPr lang="en-US"/>
        </a:p>
      </dgm:t>
    </dgm:pt>
    <dgm:pt modelId="{172CF66D-2184-4545-9B88-306A8E23849C}">
      <dgm:prSet custT="1"/>
      <dgm:spPr/>
      <dgm:t>
        <a:bodyPr/>
        <a:lstStyle/>
        <a:p>
          <a:pPr>
            <a:buClr>
              <a:srgbClr val="005CB9"/>
            </a:buClr>
            <a:buSzPct val="150000"/>
            <a:buFont typeface="Wingdings" panose="05000000000000000000" pitchFamily="2" charset="2"/>
            <a:buChar char="§"/>
          </a:pPr>
          <a:r>
            <a:rPr lang="en-US" sz="1400" b="1" dirty="0"/>
            <a:t>CocoLife Foundation </a:t>
          </a:r>
          <a:r>
            <a:rPr lang="en-US" sz="1400" dirty="0"/>
            <a:t>providing 2-3 doula-resident engagement events, expanding their remote doula support services to provide free prenatal/postpartum doula and mental health support groups and dial-a-doula text service, providing postpartum transition consultations, and supporting the MOMA campaign (signed 9/7/2024)</a:t>
          </a:r>
        </a:p>
      </dgm:t>
    </dgm:pt>
    <dgm:pt modelId="{68CE56FF-76B8-4204-B67F-22EEE45D95BA}" type="parTrans" cxnId="{29C9C420-3CD6-49DA-8321-71AB25913349}">
      <dgm:prSet/>
      <dgm:spPr/>
      <dgm:t>
        <a:bodyPr/>
        <a:lstStyle/>
        <a:p>
          <a:endParaRPr lang="en-US"/>
        </a:p>
      </dgm:t>
    </dgm:pt>
    <dgm:pt modelId="{50EE73A2-F164-49B9-979E-AB10A7F6DFA5}" type="sibTrans" cxnId="{29C9C420-3CD6-49DA-8321-71AB25913349}">
      <dgm:prSet/>
      <dgm:spPr/>
      <dgm:t>
        <a:bodyPr/>
        <a:lstStyle/>
        <a:p>
          <a:endParaRPr lang="en-US"/>
        </a:p>
      </dgm:t>
    </dgm:pt>
    <dgm:pt modelId="{71D92870-A543-488A-AF86-04FB4F96C955}">
      <dgm:prSet custT="1"/>
      <dgm:spPr/>
      <dgm:t>
        <a:bodyPr/>
        <a:lstStyle/>
        <a:p>
          <a:pPr>
            <a:buClr>
              <a:srgbClr val="005CB9"/>
            </a:buClr>
            <a:buSzPct val="150000"/>
            <a:buFont typeface="Wingdings" panose="05000000000000000000" pitchFamily="2" charset="2"/>
            <a:buChar char="§"/>
          </a:pPr>
          <a:r>
            <a:rPr lang="en-US" sz="1400" b="1" dirty="0"/>
            <a:t>Foundation For Delaware County </a:t>
          </a:r>
          <a:r>
            <a:rPr lang="en-US" sz="1400" dirty="0"/>
            <a:t>training 4 doulas to provide up to 2 prenatal visits, 2 postpartum visits, and birth attendance to 12 Delaware County residents. (signed 9/7/2024)</a:t>
          </a:r>
        </a:p>
      </dgm:t>
    </dgm:pt>
    <dgm:pt modelId="{ED9F90DD-F507-4365-A16C-ACB04C126BF0}" type="parTrans" cxnId="{47D4535B-9395-4B5A-B2BF-547ED5F96730}">
      <dgm:prSet/>
      <dgm:spPr/>
      <dgm:t>
        <a:bodyPr/>
        <a:lstStyle/>
        <a:p>
          <a:endParaRPr lang="en-US"/>
        </a:p>
      </dgm:t>
    </dgm:pt>
    <dgm:pt modelId="{30DF763E-9135-4BA5-8ADD-0707C5C8D79B}" type="sibTrans" cxnId="{47D4535B-9395-4B5A-B2BF-547ED5F96730}">
      <dgm:prSet/>
      <dgm:spPr/>
      <dgm:t>
        <a:bodyPr/>
        <a:lstStyle/>
        <a:p>
          <a:endParaRPr lang="en-US"/>
        </a:p>
      </dgm:t>
    </dgm:pt>
    <dgm:pt modelId="{EC9E6BD4-A2C9-45AE-8395-25115CE400A4}">
      <dgm:prSet custT="1"/>
      <dgm:spPr/>
      <dgm:t>
        <a:bodyPr/>
        <a:lstStyle/>
        <a:p>
          <a:pPr>
            <a:buClr>
              <a:srgbClr val="005CB9"/>
            </a:buClr>
            <a:buSzPct val="150000"/>
            <a:buFont typeface="Wingdings" panose="05000000000000000000" pitchFamily="2" charset="2"/>
            <a:buChar char="§"/>
          </a:pPr>
          <a:r>
            <a:rPr lang="en-US" sz="1400" b="1" dirty="0"/>
            <a:t>Delaware County Intermediate Unit </a:t>
          </a:r>
          <a:r>
            <a:rPr lang="en-US" sz="1400" dirty="0"/>
            <a:t>running a needs assessment across 3 of their administered programs to evaluate each student's specific assistive technology “best fit” and to match students with those “best fits”. The DCIU will use around 1/3 of their budget for contractual services to complete the needs assessment and 2/3 for equipment purchases that are identified as being needed by the assessment. (Approved 11/20/2024)</a:t>
          </a:r>
        </a:p>
      </dgm:t>
    </dgm:pt>
    <dgm:pt modelId="{118121E0-207B-4EB8-ABF2-FBA74102AAC8}" type="parTrans" cxnId="{EA1B1283-96A6-44DC-A026-2DB9F39C372F}">
      <dgm:prSet/>
      <dgm:spPr/>
      <dgm:t>
        <a:bodyPr/>
        <a:lstStyle/>
        <a:p>
          <a:endParaRPr lang="en-US"/>
        </a:p>
      </dgm:t>
    </dgm:pt>
    <dgm:pt modelId="{0268CE4A-DD27-49F4-90F4-44B9B2E2BB9F}" type="sibTrans" cxnId="{EA1B1283-96A6-44DC-A026-2DB9F39C372F}">
      <dgm:prSet/>
      <dgm:spPr/>
      <dgm:t>
        <a:bodyPr/>
        <a:lstStyle/>
        <a:p>
          <a:endParaRPr lang="en-US"/>
        </a:p>
      </dgm:t>
    </dgm:pt>
    <dgm:pt modelId="{C031DBD2-849F-4852-B93C-9AA36807C0F4}">
      <dgm:prSet custT="1"/>
      <dgm:spPr/>
      <dgm:t>
        <a:bodyPr/>
        <a:lstStyle/>
        <a:p>
          <a:pPr>
            <a:lnSpc>
              <a:spcPct val="150000"/>
            </a:lnSpc>
            <a:buClr>
              <a:srgbClr val="005CB9"/>
            </a:buClr>
            <a:buSzPct val="150000"/>
            <a:buFont typeface="Wingdings" panose="05000000000000000000" pitchFamily="2" charset="2"/>
            <a:buChar char="§"/>
          </a:pPr>
          <a:r>
            <a:rPr lang="en-US" sz="1400" b="1" dirty="0"/>
            <a:t>Partners include</a:t>
          </a:r>
          <a:r>
            <a:rPr lang="en-US" sz="1400" dirty="0"/>
            <a:t>:</a:t>
          </a:r>
        </a:p>
      </dgm:t>
    </dgm:pt>
    <dgm:pt modelId="{CCAD2A54-A264-4FF5-9E18-BDFE5A9E28FB}" type="parTrans" cxnId="{DAF37E8F-2A92-4E93-A1CB-2AAC4C021DDA}">
      <dgm:prSet/>
      <dgm:spPr/>
      <dgm:t>
        <a:bodyPr/>
        <a:lstStyle/>
        <a:p>
          <a:endParaRPr lang="en-US"/>
        </a:p>
      </dgm:t>
    </dgm:pt>
    <dgm:pt modelId="{A62F5A07-D0E3-47D3-9409-CEA4A06F2646}" type="sibTrans" cxnId="{DAF37E8F-2A92-4E93-A1CB-2AAC4C021DDA}">
      <dgm:prSet/>
      <dgm:spPr/>
      <dgm:t>
        <a:bodyPr/>
        <a:lstStyle/>
        <a:p>
          <a:endParaRPr lang="en-US"/>
        </a:p>
      </dgm:t>
    </dgm:pt>
    <dgm:pt modelId="{75F0C19A-730A-4F36-B2FC-9206E0E9C578}">
      <dgm:prSet custT="1"/>
      <dgm:spPr/>
      <dgm:t>
        <a:bodyPr/>
        <a:lstStyle/>
        <a:p>
          <a:pPr>
            <a:lnSpc>
              <a:spcPct val="90000"/>
            </a:lnSpc>
          </a:pPr>
          <a:endParaRPr lang="en-US" sz="1400" dirty="0"/>
        </a:p>
      </dgm:t>
    </dgm:pt>
    <dgm:pt modelId="{EA8DCE20-9011-461C-9E45-CE0DC77E9767}" type="parTrans" cxnId="{090832C3-9DB1-4B8B-9525-02931227C9B7}">
      <dgm:prSet/>
      <dgm:spPr/>
      <dgm:t>
        <a:bodyPr/>
        <a:lstStyle/>
        <a:p>
          <a:endParaRPr lang="en-US"/>
        </a:p>
      </dgm:t>
    </dgm:pt>
    <dgm:pt modelId="{264777E2-EA6C-4165-ACDE-959A0261E7EE}" type="sibTrans" cxnId="{090832C3-9DB1-4B8B-9525-02931227C9B7}">
      <dgm:prSet/>
      <dgm:spPr/>
      <dgm:t>
        <a:bodyPr/>
        <a:lstStyle/>
        <a:p>
          <a:endParaRPr lang="en-US"/>
        </a:p>
      </dgm:t>
    </dgm:pt>
    <dgm:pt modelId="{963E26E5-751F-489A-BD79-579758F9B239}">
      <dgm:prSet custT="1"/>
      <dgm:spPr/>
      <dgm:t>
        <a:bodyPr/>
        <a:lstStyle/>
        <a:p>
          <a:pPr>
            <a:buClr>
              <a:srgbClr val="005CB9"/>
            </a:buClr>
            <a:buSzPct val="150000"/>
            <a:buFont typeface="Wingdings" panose="05000000000000000000" pitchFamily="2" charset="2"/>
            <a:buChar char="§"/>
          </a:pPr>
          <a:endParaRPr lang="en-US" sz="1400" dirty="0"/>
        </a:p>
      </dgm:t>
    </dgm:pt>
    <dgm:pt modelId="{7CED024C-EE5B-46FA-B501-AAA2DF68A4E2}" type="parTrans" cxnId="{02D93ACE-D835-4F74-BD69-70AF860A1188}">
      <dgm:prSet/>
      <dgm:spPr/>
      <dgm:t>
        <a:bodyPr/>
        <a:lstStyle/>
        <a:p>
          <a:endParaRPr lang="en-US"/>
        </a:p>
      </dgm:t>
    </dgm:pt>
    <dgm:pt modelId="{19EB9ABA-DDBE-469D-AB3C-6ADAEBED15AD}" type="sibTrans" cxnId="{02D93ACE-D835-4F74-BD69-70AF860A1188}">
      <dgm:prSet/>
      <dgm:spPr/>
      <dgm:t>
        <a:bodyPr/>
        <a:lstStyle/>
        <a:p>
          <a:endParaRPr lang="en-US"/>
        </a:p>
      </dgm:t>
    </dgm:pt>
    <dgm:pt modelId="{AF826A44-23EA-4961-ADDA-DDB5BD2DCA4E}" type="pres">
      <dgm:prSet presAssocID="{504BDC65-03D8-4964-AB4E-788D9F1A3818}" presName="linear" presStyleCnt="0">
        <dgm:presLayoutVars>
          <dgm:animLvl val="lvl"/>
          <dgm:resizeHandles val="exact"/>
        </dgm:presLayoutVars>
      </dgm:prSet>
      <dgm:spPr/>
    </dgm:pt>
    <dgm:pt modelId="{B533464B-0451-4C8A-904A-7872F9393EF3}" type="pres">
      <dgm:prSet presAssocID="{CDA67B63-3463-457B-ADCA-D7D957705C99}" presName="parentText" presStyleLbl="node1" presStyleIdx="0" presStyleCnt="2" custScaleY="67417">
        <dgm:presLayoutVars>
          <dgm:chMax val="0"/>
          <dgm:bulletEnabled val="1"/>
        </dgm:presLayoutVars>
      </dgm:prSet>
      <dgm:spPr/>
    </dgm:pt>
    <dgm:pt modelId="{AA48C2AB-EB4F-434C-A7D2-80456BF3A5C7}" type="pres">
      <dgm:prSet presAssocID="{CDA67B63-3463-457B-ADCA-D7D957705C99}" presName="childText" presStyleLbl="revTx" presStyleIdx="0" presStyleCnt="2">
        <dgm:presLayoutVars>
          <dgm:bulletEnabled val="1"/>
        </dgm:presLayoutVars>
      </dgm:prSet>
      <dgm:spPr/>
    </dgm:pt>
    <dgm:pt modelId="{0E1324D7-50E2-4BAE-A4C9-D15E00D6059B}" type="pres">
      <dgm:prSet presAssocID="{6074A389-DF36-4AEC-83F1-7A577FFF1D97}" presName="parentText" presStyleLbl="node1" presStyleIdx="1" presStyleCnt="2" custScaleY="23109">
        <dgm:presLayoutVars>
          <dgm:chMax val="0"/>
          <dgm:bulletEnabled val="1"/>
        </dgm:presLayoutVars>
      </dgm:prSet>
      <dgm:spPr/>
    </dgm:pt>
    <dgm:pt modelId="{A93AAE6A-D08E-42D4-8939-E164FA401148}" type="pres">
      <dgm:prSet presAssocID="{6074A389-DF36-4AEC-83F1-7A577FFF1D97}" presName="childText" presStyleLbl="revTx" presStyleIdx="1" presStyleCnt="2">
        <dgm:presLayoutVars>
          <dgm:bulletEnabled val="1"/>
        </dgm:presLayoutVars>
      </dgm:prSet>
      <dgm:spPr/>
    </dgm:pt>
  </dgm:ptLst>
  <dgm:cxnLst>
    <dgm:cxn modelId="{FB086704-6484-437F-9310-DFAE4C79D1EB}" type="presOf" srcId="{4BE88F82-44FA-4487-95F2-3FDA7DA0E4CB}" destId="{A93AAE6A-D08E-42D4-8939-E164FA401148}" srcOrd="0" destOrd="1" presId="urn:microsoft.com/office/officeart/2005/8/layout/vList2"/>
    <dgm:cxn modelId="{F39E490F-3FD0-4CE0-B35F-A330D1C7CFD8}" type="presOf" srcId="{504BDC65-03D8-4964-AB4E-788D9F1A3818}" destId="{AF826A44-23EA-4961-ADDA-DDB5BD2DCA4E}" srcOrd="0" destOrd="0" presId="urn:microsoft.com/office/officeart/2005/8/layout/vList2"/>
    <dgm:cxn modelId="{2B03E719-DD4E-42A4-ABEF-EEE596F19A00}" srcId="{C031DBD2-849F-4852-B93C-9AA36807C0F4}" destId="{D437B9C9-51CF-4CE0-B217-578B52F23A0A}" srcOrd="2" destOrd="0" parTransId="{6247CABB-D9FD-4EC7-912C-4BBD658933F3}" sibTransId="{DE97C55B-42B3-4109-B8D9-73887A55AC5F}"/>
    <dgm:cxn modelId="{8128581D-480F-4BA6-A389-6B05CD138979}" type="presOf" srcId="{613A48C7-55D7-481A-B25C-47E9348D717C}" destId="{AA48C2AB-EB4F-434C-A7D2-80456BF3A5C7}" srcOrd="0" destOrd="2" presId="urn:microsoft.com/office/officeart/2005/8/layout/vList2"/>
    <dgm:cxn modelId="{29C9C420-3CD6-49DA-8321-71AB25913349}" srcId="{6074A389-DF36-4AEC-83F1-7A577FFF1D97}" destId="{172CF66D-2184-4545-9B88-306A8E23849C}" srcOrd="2" destOrd="0" parTransId="{68CE56FF-76B8-4204-B67F-22EEE45D95BA}" sibTransId="{50EE73A2-F164-49B9-979E-AB10A7F6DFA5}"/>
    <dgm:cxn modelId="{37070729-EA24-4DE2-834A-D5CA40DC30C7}" srcId="{C031DBD2-849F-4852-B93C-9AA36807C0F4}" destId="{613A48C7-55D7-481A-B25C-47E9348D717C}" srcOrd="1" destOrd="0" parTransId="{050026EF-599E-4AEF-AEAC-65AC07D233F9}" sibTransId="{692C6AF9-3D0B-4FC1-8D68-6E59D09015CE}"/>
    <dgm:cxn modelId="{CC94CD38-1934-48F0-8F55-2A1B507D06CF}" type="presOf" srcId="{71D92870-A543-488A-AF86-04FB4F96C955}" destId="{A93AAE6A-D08E-42D4-8939-E164FA401148}" srcOrd="0" destOrd="3" presId="urn:microsoft.com/office/officeart/2005/8/layout/vList2"/>
    <dgm:cxn modelId="{87B99540-CF73-4143-A910-7644E47A998D}" type="presOf" srcId="{75F0C19A-730A-4F36-B2FC-9206E0E9C578}" destId="{AA48C2AB-EB4F-434C-A7D2-80456BF3A5C7}" srcOrd="0" destOrd="5" presId="urn:microsoft.com/office/officeart/2005/8/layout/vList2"/>
    <dgm:cxn modelId="{47D4535B-9395-4B5A-B2BF-547ED5F96730}" srcId="{6074A389-DF36-4AEC-83F1-7A577FFF1D97}" destId="{71D92870-A543-488A-AF86-04FB4F96C955}" srcOrd="3" destOrd="0" parTransId="{ED9F90DD-F507-4365-A16C-ACB04C126BF0}" sibTransId="{30DF763E-9135-4BA5-8ADD-0707C5C8D79B}"/>
    <dgm:cxn modelId="{C9BDBA5D-33BE-450E-90AE-6E2E850754ED}" srcId="{504BDC65-03D8-4964-AB4E-788D9F1A3818}" destId="{CDA67B63-3463-457B-ADCA-D7D957705C99}" srcOrd="0" destOrd="0" parTransId="{82E2CB84-1CC0-4597-B520-8CF9B11BB222}" sibTransId="{063FF87B-B1AE-43B4-8B03-71B6AF26CDBB}"/>
    <dgm:cxn modelId="{D3AE8243-BA92-4C26-A047-502058736C85}" type="presOf" srcId="{6074A389-DF36-4AEC-83F1-7A577FFF1D97}" destId="{0E1324D7-50E2-4BAE-A4C9-D15E00D6059B}" srcOrd="0" destOrd="0" presId="urn:microsoft.com/office/officeart/2005/8/layout/vList2"/>
    <dgm:cxn modelId="{7134F054-0CAC-4CCF-9F30-93BB2A262AA2}" type="presOf" srcId="{963E26E5-751F-489A-BD79-579758F9B239}" destId="{A93AAE6A-D08E-42D4-8939-E164FA401148}" srcOrd="0" destOrd="0" presId="urn:microsoft.com/office/officeart/2005/8/layout/vList2"/>
    <dgm:cxn modelId="{EA1B1283-96A6-44DC-A026-2DB9F39C372F}" srcId="{6074A389-DF36-4AEC-83F1-7A577FFF1D97}" destId="{EC9E6BD4-A2C9-45AE-8395-25115CE400A4}" srcOrd="4" destOrd="0" parTransId="{118121E0-207B-4EB8-ABF2-FBA74102AAC8}" sibTransId="{0268CE4A-DD27-49F4-90F4-44B9B2E2BB9F}"/>
    <dgm:cxn modelId="{F4AF308A-10CA-41DB-A91F-AD1DA0636CCB}" type="presOf" srcId="{C031DBD2-849F-4852-B93C-9AA36807C0F4}" destId="{AA48C2AB-EB4F-434C-A7D2-80456BF3A5C7}" srcOrd="0" destOrd="0" presId="urn:microsoft.com/office/officeart/2005/8/layout/vList2"/>
    <dgm:cxn modelId="{DAF37E8F-2A92-4E93-A1CB-2AAC4C021DDA}" srcId="{CDA67B63-3463-457B-ADCA-D7D957705C99}" destId="{C031DBD2-849F-4852-B93C-9AA36807C0F4}" srcOrd="0" destOrd="0" parTransId="{CCAD2A54-A264-4FF5-9E18-BDFE5A9E28FB}" sibTransId="{A62F5A07-D0E3-47D3-9409-CEA4A06F2646}"/>
    <dgm:cxn modelId="{CA0BD0A9-9473-4DB5-9C1A-508A64A1E99D}" type="presOf" srcId="{172CF66D-2184-4545-9B88-306A8E23849C}" destId="{A93AAE6A-D08E-42D4-8939-E164FA401148}" srcOrd="0" destOrd="2" presId="urn:microsoft.com/office/officeart/2005/8/layout/vList2"/>
    <dgm:cxn modelId="{392DA1AD-AB3E-4DDC-8686-20666B8155D9}" srcId="{6074A389-DF36-4AEC-83F1-7A577FFF1D97}" destId="{4BE88F82-44FA-4487-95F2-3FDA7DA0E4CB}" srcOrd="1" destOrd="0" parTransId="{6704A902-FAB1-4086-A6B2-65C48DB417E7}" sibTransId="{DF10E9A4-D672-4DAE-958F-8069C76AE159}"/>
    <dgm:cxn modelId="{E524FFB3-C279-4447-9D0F-31B1E34F4A9E}" type="presOf" srcId="{23D9D141-B170-4C47-B927-208FF1E6D5D3}" destId="{AA48C2AB-EB4F-434C-A7D2-80456BF3A5C7}" srcOrd="0" destOrd="4" presId="urn:microsoft.com/office/officeart/2005/8/layout/vList2"/>
    <dgm:cxn modelId="{E620C1C2-83FD-4528-BF75-E93D03ABF2C9}" type="presOf" srcId="{EC9E6BD4-A2C9-45AE-8395-25115CE400A4}" destId="{A93AAE6A-D08E-42D4-8939-E164FA401148}" srcOrd="0" destOrd="4" presId="urn:microsoft.com/office/officeart/2005/8/layout/vList2"/>
    <dgm:cxn modelId="{090832C3-9DB1-4B8B-9525-02931227C9B7}" srcId="{C031DBD2-849F-4852-B93C-9AA36807C0F4}" destId="{75F0C19A-730A-4F36-B2FC-9206E0E9C578}" srcOrd="4" destOrd="0" parTransId="{EA8DCE20-9011-461C-9E45-CE0DC77E9767}" sibTransId="{264777E2-EA6C-4165-ACDE-959A0261E7EE}"/>
    <dgm:cxn modelId="{02D93ACE-D835-4F74-BD69-70AF860A1188}" srcId="{6074A389-DF36-4AEC-83F1-7A577FFF1D97}" destId="{963E26E5-751F-489A-BD79-579758F9B239}" srcOrd="0" destOrd="0" parTransId="{7CED024C-EE5B-46FA-B501-AAA2DF68A4E2}" sibTransId="{19EB9ABA-DDBE-469D-AB3C-6ADAEBED15AD}"/>
    <dgm:cxn modelId="{0D3B4CCF-693E-4B2B-80F6-4A59FF9DBDCC}" type="presOf" srcId="{CDA67B63-3463-457B-ADCA-D7D957705C99}" destId="{B533464B-0451-4C8A-904A-7872F9393EF3}" srcOrd="0" destOrd="0" presId="urn:microsoft.com/office/officeart/2005/8/layout/vList2"/>
    <dgm:cxn modelId="{F1892DD0-F75F-44A6-BF33-5D8560112953}" type="presOf" srcId="{B0FD1217-0B23-4ACE-BFAF-85AF93AD5F4C}" destId="{AA48C2AB-EB4F-434C-A7D2-80456BF3A5C7}" srcOrd="0" destOrd="1" presId="urn:microsoft.com/office/officeart/2005/8/layout/vList2"/>
    <dgm:cxn modelId="{6C5485D4-E9BC-4C96-954B-EE08759B1EAA}" type="presOf" srcId="{D437B9C9-51CF-4CE0-B217-578B52F23A0A}" destId="{AA48C2AB-EB4F-434C-A7D2-80456BF3A5C7}" srcOrd="0" destOrd="3" presId="urn:microsoft.com/office/officeart/2005/8/layout/vList2"/>
    <dgm:cxn modelId="{016D4DDE-BE9F-4E22-B4A5-C52572F8E3BA}" srcId="{504BDC65-03D8-4964-AB4E-788D9F1A3818}" destId="{6074A389-DF36-4AEC-83F1-7A577FFF1D97}" srcOrd="1" destOrd="0" parTransId="{9F69C1FD-C75C-4909-B379-C9411CD348CB}" sibTransId="{62DED7CD-0839-4F06-BB12-BEFA0668BE17}"/>
    <dgm:cxn modelId="{9F78FBDE-333F-49FB-A38C-E92898905F83}" srcId="{C031DBD2-849F-4852-B93C-9AA36807C0F4}" destId="{23D9D141-B170-4C47-B927-208FF1E6D5D3}" srcOrd="3" destOrd="0" parTransId="{91DD2BA9-4B70-432F-BB1E-3D9DF24950AA}" sibTransId="{A13DECB2-E031-4564-9B20-FF1DB3249A51}"/>
    <dgm:cxn modelId="{7E76A5FF-5D06-4C4E-A914-6E9E0BA0BF3B}" srcId="{C031DBD2-849F-4852-B93C-9AA36807C0F4}" destId="{B0FD1217-0B23-4ACE-BFAF-85AF93AD5F4C}" srcOrd="0" destOrd="0" parTransId="{E665D172-A899-49A4-80C2-4C140AF1E728}" sibTransId="{82C56F2E-8409-44CF-B8D1-4D17B3E3A5C5}"/>
    <dgm:cxn modelId="{B16FF9F9-2512-4A6F-B51A-CCCCE784F654}" type="presParOf" srcId="{AF826A44-23EA-4961-ADDA-DDB5BD2DCA4E}" destId="{B533464B-0451-4C8A-904A-7872F9393EF3}" srcOrd="0" destOrd="0" presId="urn:microsoft.com/office/officeart/2005/8/layout/vList2"/>
    <dgm:cxn modelId="{75D3C982-5A3E-40A3-BC3C-AE55D03E35C2}" type="presParOf" srcId="{AF826A44-23EA-4961-ADDA-DDB5BD2DCA4E}" destId="{AA48C2AB-EB4F-434C-A7D2-80456BF3A5C7}" srcOrd="1" destOrd="0" presId="urn:microsoft.com/office/officeart/2005/8/layout/vList2"/>
    <dgm:cxn modelId="{4C9BE209-37BB-42E6-8A0C-36F57A6CD097}" type="presParOf" srcId="{AF826A44-23EA-4961-ADDA-DDB5BD2DCA4E}" destId="{0E1324D7-50E2-4BAE-A4C9-D15E00D6059B}" srcOrd="2" destOrd="0" presId="urn:microsoft.com/office/officeart/2005/8/layout/vList2"/>
    <dgm:cxn modelId="{2DF7EA34-9242-43B0-A9C6-F710ACE87F13}" type="presParOf" srcId="{AF826A44-23EA-4961-ADDA-DDB5BD2DCA4E}" destId="{A93AAE6A-D08E-42D4-8939-E164FA40114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FD3070-7495-433C-AB4E-EA6B70AA9287}" type="doc">
      <dgm:prSet loTypeId="urn:microsoft.com/office/officeart/2016/7/layout/VerticalDownArrowProcess" loCatId="process" qsTypeId="urn:microsoft.com/office/officeart/2005/8/quickstyle/simple2" qsCatId="simple" csTypeId="urn:microsoft.com/office/officeart/2005/8/colors/accent1_2" csCatId="accent1"/>
      <dgm:spPr/>
      <dgm:t>
        <a:bodyPr/>
        <a:lstStyle/>
        <a:p>
          <a:endParaRPr lang="en-US"/>
        </a:p>
      </dgm:t>
    </dgm:pt>
    <dgm:pt modelId="{03ADF192-57AA-4F6D-A5F7-3C5BC7F32A34}">
      <dgm:prSet/>
      <dgm:spPr/>
      <dgm:t>
        <a:bodyPr/>
        <a:lstStyle/>
        <a:p>
          <a:r>
            <a:rPr lang="en-US" dirty="0"/>
            <a:t>Improve</a:t>
          </a:r>
        </a:p>
      </dgm:t>
    </dgm:pt>
    <dgm:pt modelId="{67AF1343-F855-4F13-A3B6-17EC697C00E0}" type="parTrans" cxnId="{20302709-6049-42DA-9B50-E33237EDE707}">
      <dgm:prSet/>
      <dgm:spPr/>
      <dgm:t>
        <a:bodyPr/>
        <a:lstStyle/>
        <a:p>
          <a:endParaRPr lang="en-US"/>
        </a:p>
      </dgm:t>
    </dgm:pt>
    <dgm:pt modelId="{F77ED739-3F58-488F-A2DE-6EE8F61F641C}" type="sibTrans" cxnId="{20302709-6049-42DA-9B50-E33237EDE707}">
      <dgm:prSet/>
      <dgm:spPr/>
      <dgm:t>
        <a:bodyPr/>
        <a:lstStyle/>
        <a:p>
          <a:endParaRPr lang="en-US"/>
        </a:p>
      </dgm:t>
    </dgm:pt>
    <dgm:pt modelId="{0DCBB4F3-7A54-46E0-9A53-D28B50CCEDB0}">
      <dgm:prSet/>
      <dgm:spPr/>
      <dgm:t>
        <a:bodyPr/>
        <a:lstStyle/>
        <a:p>
          <a:r>
            <a:rPr lang="en-US" dirty="0"/>
            <a:t>Improve maternal, parental, and infant health outcomes through improved access to and awareness of community and medical services</a:t>
          </a:r>
        </a:p>
      </dgm:t>
    </dgm:pt>
    <dgm:pt modelId="{7A480253-AE25-4445-87AD-B03BF3A26CAC}" type="parTrans" cxnId="{DD1F5BF9-CD4F-4D22-899B-AF6A15DEFDAC}">
      <dgm:prSet/>
      <dgm:spPr/>
      <dgm:t>
        <a:bodyPr/>
        <a:lstStyle/>
        <a:p>
          <a:endParaRPr lang="en-US"/>
        </a:p>
      </dgm:t>
    </dgm:pt>
    <dgm:pt modelId="{24D2024F-D186-4A28-B6BD-3D6B3C3EEDB6}" type="sibTrans" cxnId="{DD1F5BF9-CD4F-4D22-899B-AF6A15DEFDAC}">
      <dgm:prSet/>
      <dgm:spPr/>
      <dgm:t>
        <a:bodyPr/>
        <a:lstStyle/>
        <a:p>
          <a:endParaRPr lang="en-US"/>
        </a:p>
      </dgm:t>
    </dgm:pt>
    <dgm:pt modelId="{B3427568-AEF8-4BDF-9910-6CAFE924B6A3}">
      <dgm:prSet/>
      <dgm:spPr/>
      <dgm:t>
        <a:bodyPr/>
        <a:lstStyle/>
        <a:p>
          <a:r>
            <a:rPr lang="en-US" dirty="0"/>
            <a:t>Decrease</a:t>
          </a:r>
        </a:p>
      </dgm:t>
    </dgm:pt>
    <dgm:pt modelId="{CBB15330-3F47-41F4-A4EF-9AE5EFAC8E59}" type="parTrans" cxnId="{2FEF5F85-6716-4007-B312-A40E2F4679CF}">
      <dgm:prSet/>
      <dgm:spPr/>
      <dgm:t>
        <a:bodyPr/>
        <a:lstStyle/>
        <a:p>
          <a:endParaRPr lang="en-US"/>
        </a:p>
      </dgm:t>
    </dgm:pt>
    <dgm:pt modelId="{47877B6A-1306-41B4-BBC2-E8C04395A782}" type="sibTrans" cxnId="{2FEF5F85-6716-4007-B312-A40E2F4679CF}">
      <dgm:prSet/>
      <dgm:spPr/>
      <dgm:t>
        <a:bodyPr/>
        <a:lstStyle/>
        <a:p>
          <a:endParaRPr lang="en-US"/>
        </a:p>
      </dgm:t>
    </dgm:pt>
    <dgm:pt modelId="{4C7137B3-ED5F-41E3-92E6-BAB8ABD10065}">
      <dgm:prSet/>
      <dgm:spPr/>
      <dgm:t>
        <a:bodyPr/>
        <a:lstStyle/>
        <a:p>
          <a:r>
            <a:rPr lang="en-US" dirty="0"/>
            <a:t>Decrease opioid misuse during pregnancy</a:t>
          </a:r>
        </a:p>
      </dgm:t>
    </dgm:pt>
    <dgm:pt modelId="{A0B5BC74-7DF2-4BE8-BE1C-FBBC1068E48A}" type="parTrans" cxnId="{BDE1232A-6576-4021-BC2A-99E82E2BBD3C}">
      <dgm:prSet/>
      <dgm:spPr/>
      <dgm:t>
        <a:bodyPr/>
        <a:lstStyle/>
        <a:p>
          <a:endParaRPr lang="en-US"/>
        </a:p>
      </dgm:t>
    </dgm:pt>
    <dgm:pt modelId="{3E42CAF6-96E7-4280-B61B-1F404536E7C7}" type="sibTrans" cxnId="{BDE1232A-6576-4021-BC2A-99E82E2BBD3C}">
      <dgm:prSet/>
      <dgm:spPr/>
      <dgm:t>
        <a:bodyPr/>
        <a:lstStyle/>
        <a:p>
          <a:endParaRPr lang="en-US"/>
        </a:p>
      </dgm:t>
    </dgm:pt>
    <dgm:pt modelId="{30E8B039-1ADF-45E7-805B-3A8FF7891E95}">
      <dgm:prSet/>
      <dgm:spPr/>
      <dgm:t>
        <a:bodyPr/>
        <a:lstStyle/>
        <a:p>
          <a:r>
            <a:rPr lang="en-US" dirty="0"/>
            <a:t>Prevent</a:t>
          </a:r>
        </a:p>
      </dgm:t>
    </dgm:pt>
    <dgm:pt modelId="{E05FDAB3-ED0E-4B28-B6EC-C438B7012EA7}" type="parTrans" cxnId="{83E252D9-C2C8-4F52-85FC-48050EB84EDF}">
      <dgm:prSet/>
      <dgm:spPr/>
      <dgm:t>
        <a:bodyPr/>
        <a:lstStyle/>
        <a:p>
          <a:endParaRPr lang="en-US"/>
        </a:p>
      </dgm:t>
    </dgm:pt>
    <dgm:pt modelId="{8D15493A-F097-4AC8-BA3A-ADADB739E74C}" type="sibTrans" cxnId="{83E252D9-C2C8-4F52-85FC-48050EB84EDF}">
      <dgm:prSet/>
      <dgm:spPr/>
      <dgm:t>
        <a:bodyPr/>
        <a:lstStyle/>
        <a:p>
          <a:endParaRPr lang="en-US"/>
        </a:p>
      </dgm:t>
    </dgm:pt>
    <dgm:pt modelId="{8C1D0032-C5DA-48FD-A4FB-0761D494B918}">
      <dgm:prSet/>
      <dgm:spPr/>
      <dgm:t>
        <a:bodyPr/>
        <a:lstStyle/>
        <a:p>
          <a:r>
            <a:rPr lang="en-US" dirty="0"/>
            <a:t>Prevent infant deaths</a:t>
          </a:r>
        </a:p>
      </dgm:t>
    </dgm:pt>
    <dgm:pt modelId="{61880E8A-844F-4A38-816A-45ED4C6FBEEA}" type="parTrans" cxnId="{424C0C5F-0814-40DE-A073-AD20B10A8AED}">
      <dgm:prSet/>
      <dgm:spPr/>
      <dgm:t>
        <a:bodyPr/>
        <a:lstStyle/>
        <a:p>
          <a:endParaRPr lang="en-US"/>
        </a:p>
      </dgm:t>
    </dgm:pt>
    <dgm:pt modelId="{F4E4DE1E-FCBB-4289-879C-18628A9FD137}" type="sibTrans" cxnId="{424C0C5F-0814-40DE-A073-AD20B10A8AED}">
      <dgm:prSet/>
      <dgm:spPr/>
      <dgm:t>
        <a:bodyPr/>
        <a:lstStyle/>
        <a:p>
          <a:endParaRPr lang="en-US"/>
        </a:p>
      </dgm:t>
    </dgm:pt>
    <dgm:pt modelId="{60DA044C-3553-47A3-9C7A-7903A7A9EB4D}" type="pres">
      <dgm:prSet presAssocID="{B1FD3070-7495-433C-AB4E-EA6B70AA9287}" presName="Name0" presStyleCnt="0">
        <dgm:presLayoutVars>
          <dgm:dir/>
          <dgm:animLvl val="lvl"/>
          <dgm:resizeHandles val="exact"/>
        </dgm:presLayoutVars>
      </dgm:prSet>
      <dgm:spPr/>
    </dgm:pt>
    <dgm:pt modelId="{DE2A1C62-F635-41D8-9ED9-1B3BA457A55A}" type="pres">
      <dgm:prSet presAssocID="{30E8B039-1ADF-45E7-805B-3A8FF7891E95}" presName="boxAndChildren" presStyleCnt="0"/>
      <dgm:spPr/>
    </dgm:pt>
    <dgm:pt modelId="{A75AF5EF-289F-40F6-93D9-8F73207464D6}" type="pres">
      <dgm:prSet presAssocID="{30E8B039-1ADF-45E7-805B-3A8FF7891E95}" presName="parentTextBox" presStyleLbl="alignNode1" presStyleIdx="0" presStyleCnt="3"/>
      <dgm:spPr/>
    </dgm:pt>
    <dgm:pt modelId="{42750C45-671C-4EA2-8CC7-B72BF7779DAE}" type="pres">
      <dgm:prSet presAssocID="{30E8B039-1ADF-45E7-805B-3A8FF7891E95}" presName="descendantBox" presStyleLbl="bgAccFollowNode1" presStyleIdx="0" presStyleCnt="3"/>
      <dgm:spPr/>
    </dgm:pt>
    <dgm:pt modelId="{62441E54-B2D2-4310-8FC1-6DE2652654CE}" type="pres">
      <dgm:prSet presAssocID="{47877B6A-1306-41B4-BBC2-E8C04395A782}" presName="sp" presStyleCnt="0"/>
      <dgm:spPr/>
    </dgm:pt>
    <dgm:pt modelId="{635690BB-54A2-4CF6-A813-5D35AF5D7DC8}" type="pres">
      <dgm:prSet presAssocID="{B3427568-AEF8-4BDF-9910-6CAFE924B6A3}" presName="arrowAndChildren" presStyleCnt="0"/>
      <dgm:spPr/>
    </dgm:pt>
    <dgm:pt modelId="{ACE3D1DE-4A70-406C-B850-D121064A693B}" type="pres">
      <dgm:prSet presAssocID="{B3427568-AEF8-4BDF-9910-6CAFE924B6A3}" presName="parentTextArrow" presStyleLbl="node1" presStyleIdx="0" presStyleCnt="0"/>
      <dgm:spPr/>
    </dgm:pt>
    <dgm:pt modelId="{C887F0FC-77F2-416E-B68B-7F9C303B83FC}" type="pres">
      <dgm:prSet presAssocID="{B3427568-AEF8-4BDF-9910-6CAFE924B6A3}" presName="arrow" presStyleLbl="alignNode1" presStyleIdx="1" presStyleCnt="3"/>
      <dgm:spPr/>
    </dgm:pt>
    <dgm:pt modelId="{A995817C-0979-4DF5-A202-AADB6DC7F1F5}" type="pres">
      <dgm:prSet presAssocID="{B3427568-AEF8-4BDF-9910-6CAFE924B6A3}" presName="descendantArrow" presStyleLbl="bgAccFollowNode1" presStyleIdx="1" presStyleCnt="3"/>
      <dgm:spPr/>
    </dgm:pt>
    <dgm:pt modelId="{C3DDE716-7DFE-4D8F-A3EA-3EC2CC9F2C57}" type="pres">
      <dgm:prSet presAssocID="{F77ED739-3F58-488F-A2DE-6EE8F61F641C}" presName="sp" presStyleCnt="0"/>
      <dgm:spPr/>
    </dgm:pt>
    <dgm:pt modelId="{AE65C8FB-5C3D-4775-B0AB-7738F450DD62}" type="pres">
      <dgm:prSet presAssocID="{03ADF192-57AA-4F6D-A5F7-3C5BC7F32A34}" presName="arrowAndChildren" presStyleCnt="0"/>
      <dgm:spPr/>
    </dgm:pt>
    <dgm:pt modelId="{7409238C-3D36-44EF-BBD2-146891A23DCB}" type="pres">
      <dgm:prSet presAssocID="{03ADF192-57AA-4F6D-A5F7-3C5BC7F32A34}" presName="parentTextArrow" presStyleLbl="node1" presStyleIdx="0" presStyleCnt="0"/>
      <dgm:spPr/>
    </dgm:pt>
    <dgm:pt modelId="{258D4A39-CE64-4E9D-A682-6D36127F93B8}" type="pres">
      <dgm:prSet presAssocID="{03ADF192-57AA-4F6D-A5F7-3C5BC7F32A34}" presName="arrow" presStyleLbl="alignNode1" presStyleIdx="2" presStyleCnt="3"/>
      <dgm:spPr/>
    </dgm:pt>
    <dgm:pt modelId="{47321669-EFCA-4632-94B9-5AF5D40B196D}" type="pres">
      <dgm:prSet presAssocID="{03ADF192-57AA-4F6D-A5F7-3C5BC7F32A34}" presName="descendantArrow" presStyleLbl="bgAccFollowNode1" presStyleIdx="2" presStyleCnt="3"/>
      <dgm:spPr/>
    </dgm:pt>
  </dgm:ptLst>
  <dgm:cxnLst>
    <dgm:cxn modelId="{45DA4B01-45A2-4FC7-9D11-20D59B455E9B}" type="presOf" srcId="{B3427568-AEF8-4BDF-9910-6CAFE924B6A3}" destId="{ACE3D1DE-4A70-406C-B850-D121064A693B}" srcOrd="0" destOrd="0" presId="urn:microsoft.com/office/officeart/2016/7/layout/VerticalDownArrowProcess"/>
    <dgm:cxn modelId="{20302709-6049-42DA-9B50-E33237EDE707}" srcId="{B1FD3070-7495-433C-AB4E-EA6B70AA9287}" destId="{03ADF192-57AA-4F6D-A5F7-3C5BC7F32A34}" srcOrd="0" destOrd="0" parTransId="{67AF1343-F855-4F13-A3B6-17EC697C00E0}" sibTransId="{F77ED739-3F58-488F-A2DE-6EE8F61F641C}"/>
    <dgm:cxn modelId="{BDE1232A-6576-4021-BC2A-99E82E2BBD3C}" srcId="{B3427568-AEF8-4BDF-9910-6CAFE924B6A3}" destId="{4C7137B3-ED5F-41E3-92E6-BAB8ABD10065}" srcOrd="0" destOrd="0" parTransId="{A0B5BC74-7DF2-4BE8-BE1C-FBBC1068E48A}" sibTransId="{3E42CAF6-96E7-4280-B61B-1F404536E7C7}"/>
    <dgm:cxn modelId="{1D20C330-9136-444D-BB75-E07D91AD3170}" type="presOf" srcId="{B1FD3070-7495-433C-AB4E-EA6B70AA9287}" destId="{60DA044C-3553-47A3-9C7A-7903A7A9EB4D}" srcOrd="0" destOrd="0" presId="urn:microsoft.com/office/officeart/2016/7/layout/VerticalDownArrowProcess"/>
    <dgm:cxn modelId="{424C0C5F-0814-40DE-A073-AD20B10A8AED}" srcId="{30E8B039-1ADF-45E7-805B-3A8FF7891E95}" destId="{8C1D0032-C5DA-48FD-A4FB-0761D494B918}" srcOrd="0" destOrd="0" parTransId="{61880E8A-844F-4A38-816A-45ED4C6FBEEA}" sibTransId="{F4E4DE1E-FCBB-4289-879C-18628A9FD137}"/>
    <dgm:cxn modelId="{2FEF5F85-6716-4007-B312-A40E2F4679CF}" srcId="{B1FD3070-7495-433C-AB4E-EA6B70AA9287}" destId="{B3427568-AEF8-4BDF-9910-6CAFE924B6A3}" srcOrd="1" destOrd="0" parTransId="{CBB15330-3F47-41F4-A4EF-9AE5EFAC8E59}" sibTransId="{47877B6A-1306-41B4-BBC2-E8C04395A782}"/>
    <dgm:cxn modelId="{849A1386-CD2E-47D3-9A61-95A546AAAFFE}" type="presOf" srcId="{03ADF192-57AA-4F6D-A5F7-3C5BC7F32A34}" destId="{7409238C-3D36-44EF-BBD2-146891A23DCB}" srcOrd="0" destOrd="0" presId="urn:microsoft.com/office/officeart/2016/7/layout/VerticalDownArrowProcess"/>
    <dgm:cxn modelId="{E1627AAF-F32A-4C22-B9F7-D3B371E55205}" type="presOf" srcId="{30E8B039-1ADF-45E7-805B-3A8FF7891E95}" destId="{A75AF5EF-289F-40F6-93D9-8F73207464D6}" srcOrd="0" destOrd="0" presId="urn:microsoft.com/office/officeart/2016/7/layout/VerticalDownArrowProcess"/>
    <dgm:cxn modelId="{93EAA8C3-A4B4-4B71-BC2A-A0D157AA2B8E}" type="presOf" srcId="{B3427568-AEF8-4BDF-9910-6CAFE924B6A3}" destId="{C887F0FC-77F2-416E-B68B-7F9C303B83FC}" srcOrd="1" destOrd="0" presId="urn:microsoft.com/office/officeart/2016/7/layout/VerticalDownArrowProcess"/>
    <dgm:cxn modelId="{3F2B5BCC-C964-4C10-AD4C-1114FAF31451}" type="presOf" srcId="{4C7137B3-ED5F-41E3-92E6-BAB8ABD10065}" destId="{A995817C-0979-4DF5-A202-AADB6DC7F1F5}" srcOrd="0" destOrd="0" presId="urn:microsoft.com/office/officeart/2016/7/layout/VerticalDownArrowProcess"/>
    <dgm:cxn modelId="{02CFA8D1-2B48-4F7E-909F-A9980662F0AA}" type="presOf" srcId="{0DCBB4F3-7A54-46E0-9A53-D28B50CCEDB0}" destId="{47321669-EFCA-4632-94B9-5AF5D40B196D}" srcOrd="0" destOrd="0" presId="urn:microsoft.com/office/officeart/2016/7/layout/VerticalDownArrowProcess"/>
    <dgm:cxn modelId="{9C794AD2-A1FC-4FC7-8950-A6402CA9A82F}" type="presOf" srcId="{8C1D0032-C5DA-48FD-A4FB-0761D494B918}" destId="{42750C45-671C-4EA2-8CC7-B72BF7779DAE}" srcOrd="0" destOrd="0" presId="urn:microsoft.com/office/officeart/2016/7/layout/VerticalDownArrowProcess"/>
    <dgm:cxn modelId="{83E252D9-C2C8-4F52-85FC-48050EB84EDF}" srcId="{B1FD3070-7495-433C-AB4E-EA6B70AA9287}" destId="{30E8B039-1ADF-45E7-805B-3A8FF7891E95}" srcOrd="2" destOrd="0" parTransId="{E05FDAB3-ED0E-4B28-B6EC-C438B7012EA7}" sibTransId="{8D15493A-F097-4AC8-BA3A-ADADB739E74C}"/>
    <dgm:cxn modelId="{FF818CF8-9883-4CDC-BA85-744E9746FD9D}" type="presOf" srcId="{03ADF192-57AA-4F6D-A5F7-3C5BC7F32A34}" destId="{258D4A39-CE64-4E9D-A682-6D36127F93B8}" srcOrd="1" destOrd="0" presId="urn:microsoft.com/office/officeart/2016/7/layout/VerticalDownArrowProcess"/>
    <dgm:cxn modelId="{DD1F5BF9-CD4F-4D22-899B-AF6A15DEFDAC}" srcId="{03ADF192-57AA-4F6D-A5F7-3C5BC7F32A34}" destId="{0DCBB4F3-7A54-46E0-9A53-D28B50CCEDB0}" srcOrd="0" destOrd="0" parTransId="{7A480253-AE25-4445-87AD-B03BF3A26CAC}" sibTransId="{24D2024F-D186-4A28-B6BD-3D6B3C3EEDB6}"/>
    <dgm:cxn modelId="{D056AAA6-FC8F-43F3-880E-E5B577A357A9}" type="presParOf" srcId="{60DA044C-3553-47A3-9C7A-7903A7A9EB4D}" destId="{DE2A1C62-F635-41D8-9ED9-1B3BA457A55A}" srcOrd="0" destOrd="0" presId="urn:microsoft.com/office/officeart/2016/7/layout/VerticalDownArrowProcess"/>
    <dgm:cxn modelId="{AA013A53-BBD1-48E4-90C4-7AB85D735C4B}" type="presParOf" srcId="{DE2A1C62-F635-41D8-9ED9-1B3BA457A55A}" destId="{A75AF5EF-289F-40F6-93D9-8F73207464D6}" srcOrd="0" destOrd="0" presId="urn:microsoft.com/office/officeart/2016/7/layout/VerticalDownArrowProcess"/>
    <dgm:cxn modelId="{358DCE76-9BC6-45D2-9202-03753D3080EA}" type="presParOf" srcId="{DE2A1C62-F635-41D8-9ED9-1B3BA457A55A}" destId="{42750C45-671C-4EA2-8CC7-B72BF7779DAE}" srcOrd="1" destOrd="0" presId="urn:microsoft.com/office/officeart/2016/7/layout/VerticalDownArrowProcess"/>
    <dgm:cxn modelId="{1D511EFE-D31B-4013-AFA3-394C821685F1}" type="presParOf" srcId="{60DA044C-3553-47A3-9C7A-7903A7A9EB4D}" destId="{62441E54-B2D2-4310-8FC1-6DE2652654CE}" srcOrd="1" destOrd="0" presId="urn:microsoft.com/office/officeart/2016/7/layout/VerticalDownArrowProcess"/>
    <dgm:cxn modelId="{B90B4622-9B42-4B5C-AAB2-44FE41546402}" type="presParOf" srcId="{60DA044C-3553-47A3-9C7A-7903A7A9EB4D}" destId="{635690BB-54A2-4CF6-A813-5D35AF5D7DC8}" srcOrd="2" destOrd="0" presId="urn:microsoft.com/office/officeart/2016/7/layout/VerticalDownArrowProcess"/>
    <dgm:cxn modelId="{8A77AA33-F925-4E88-AAA1-BF687647AE12}" type="presParOf" srcId="{635690BB-54A2-4CF6-A813-5D35AF5D7DC8}" destId="{ACE3D1DE-4A70-406C-B850-D121064A693B}" srcOrd="0" destOrd="0" presId="urn:microsoft.com/office/officeart/2016/7/layout/VerticalDownArrowProcess"/>
    <dgm:cxn modelId="{83000CDC-E5E7-406C-B843-5F049104201B}" type="presParOf" srcId="{635690BB-54A2-4CF6-A813-5D35AF5D7DC8}" destId="{C887F0FC-77F2-416E-B68B-7F9C303B83FC}" srcOrd="1" destOrd="0" presId="urn:microsoft.com/office/officeart/2016/7/layout/VerticalDownArrowProcess"/>
    <dgm:cxn modelId="{B45BC79C-88F6-4F8A-B85A-8FA9F3208E05}" type="presParOf" srcId="{635690BB-54A2-4CF6-A813-5D35AF5D7DC8}" destId="{A995817C-0979-4DF5-A202-AADB6DC7F1F5}" srcOrd="2" destOrd="0" presId="urn:microsoft.com/office/officeart/2016/7/layout/VerticalDownArrowProcess"/>
    <dgm:cxn modelId="{82C99523-45DD-4E3B-B2A5-BC033F88079B}" type="presParOf" srcId="{60DA044C-3553-47A3-9C7A-7903A7A9EB4D}" destId="{C3DDE716-7DFE-4D8F-A3EA-3EC2CC9F2C57}" srcOrd="3" destOrd="0" presId="urn:microsoft.com/office/officeart/2016/7/layout/VerticalDownArrowProcess"/>
    <dgm:cxn modelId="{052D6421-1DC2-48B0-A4E3-FEB613D69A58}" type="presParOf" srcId="{60DA044C-3553-47A3-9C7A-7903A7A9EB4D}" destId="{AE65C8FB-5C3D-4775-B0AB-7738F450DD62}" srcOrd="4" destOrd="0" presId="urn:microsoft.com/office/officeart/2016/7/layout/VerticalDownArrowProcess"/>
    <dgm:cxn modelId="{D3536968-3AF2-4A06-98C6-5052BA420505}" type="presParOf" srcId="{AE65C8FB-5C3D-4775-B0AB-7738F450DD62}" destId="{7409238C-3D36-44EF-BBD2-146891A23DCB}" srcOrd="0" destOrd="0" presId="urn:microsoft.com/office/officeart/2016/7/layout/VerticalDownArrowProcess"/>
    <dgm:cxn modelId="{CB402010-99C3-46EA-9D37-E7A0C8FB415E}" type="presParOf" srcId="{AE65C8FB-5C3D-4775-B0AB-7738F450DD62}" destId="{258D4A39-CE64-4E9D-A682-6D36127F93B8}" srcOrd="1" destOrd="0" presId="urn:microsoft.com/office/officeart/2016/7/layout/VerticalDownArrowProcess"/>
    <dgm:cxn modelId="{F77DE996-B495-46EC-AE31-785F14279DBC}" type="presParOf" srcId="{AE65C8FB-5C3D-4775-B0AB-7738F450DD62}" destId="{47321669-EFCA-4632-94B9-5AF5D40B196D}"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26D6A-2FE6-4018-96F2-9F2B3EDC3739}">
      <dsp:nvSpPr>
        <dsp:cNvPr id="0" name=""/>
        <dsp:cNvSpPr/>
      </dsp:nvSpPr>
      <dsp:spPr>
        <a:xfrm>
          <a:off x="0" y="3690006"/>
          <a:ext cx="7225299" cy="1211142"/>
        </a:xfrm>
        <a:prstGeom prst="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Services provided using Title V dollars included:</a:t>
          </a:r>
        </a:p>
      </dsp:txBody>
      <dsp:txXfrm>
        <a:off x="0" y="3690006"/>
        <a:ext cx="7225299" cy="654016"/>
      </dsp:txXfrm>
    </dsp:sp>
    <dsp:sp modelId="{E3361E71-9853-407A-AFE8-9BCF346C4F25}">
      <dsp:nvSpPr>
        <dsp:cNvPr id="0" name=""/>
        <dsp:cNvSpPr/>
      </dsp:nvSpPr>
      <dsp:spPr>
        <a:xfrm>
          <a:off x="0" y="4319800"/>
          <a:ext cx="1806324" cy="55712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b="1" kern="1200"/>
            <a:t>Free training to aspiring doulas</a:t>
          </a:r>
          <a:endParaRPr lang="en-US" sz="1000" kern="1200"/>
        </a:p>
      </dsp:txBody>
      <dsp:txXfrm>
        <a:off x="0" y="4319800"/>
        <a:ext cx="1806324" cy="557125"/>
      </dsp:txXfrm>
    </dsp:sp>
    <dsp:sp modelId="{941E0954-4D00-4DB9-A6FE-8C20B081F6E0}">
      <dsp:nvSpPr>
        <dsp:cNvPr id="0" name=""/>
        <dsp:cNvSpPr/>
      </dsp:nvSpPr>
      <dsp:spPr>
        <a:xfrm>
          <a:off x="1806324" y="4319800"/>
          <a:ext cx="1806324" cy="55712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b="1" kern="1200"/>
            <a:t>Free prenatal and postpartum visits </a:t>
          </a:r>
          <a:r>
            <a:rPr lang="en-US" sz="1000" kern="1200"/>
            <a:t>by doulas to Delaware County residents</a:t>
          </a:r>
        </a:p>
      </dsp:txBody>
      <dsp:txXfrm>
        <a:off x="1806324" y="4319800"/>
        <a:ext cx="1806324" cy="557125"/>
      </dsp:txXfrm>
    </dsp:sp>
    <dsp:sp modelId="{DA0A3D45-2692-44B1-B6A2-CD333F265D5A}">
      <dsp:nvSpPr>
        <dsp:cNvPr id="0" name=""/>
        <dsp:cNvSpPr/>
      </dsp:nvSpPr>
      <dsp:spPr>
        <a:xfrm>
          <a:off x="3612649" y="4319800"/>
          <a:ext cx="1806324" cy="55712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b="1" kern="1200"/>
            <a:t>Free birth attendance </a:t>
          </a:r>
          <a:r>
            <a:rPr lang="en-US" sz="1000" kern="1200"/>
            <a:t>by doulas to Delaware County residents</a:t>
          </a:r>
        </a:p>
      </dsp:txBody>
      <dsp:txXfrm>
        <a:off x="3612649" y="4319800"/>
        <a:ext cx="1806324" cy="557125"/>
      </dsp:txXfrm>
    </dsp:sp>
    <dsp:sp modelId="{CB1A6A36-3D05-4D05-9160-31206A5BB450}">
      <dsp:nvSpPr>
        <dsp:cNvPr id="0" name=""/>
        <dsp:cNvSpPr/>
      </dsp:nvSpPr>
      <dsp:spPr>
        <a:xfrm>
          <a:off x="5418974" y="4319800"/>
          <a:ext cx="1806324" cy="55712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Funding for DCIU to </a:t>
          </a:r>
          <a:r>
            <a:rPr lang="en-US" sz="1000" b="1" kern="1200"/>
            <a:t>expand its assistive technology library</a:t>
          </a:r>
          <a:r>
            <a:rPr lang="en-US" sz="1000" kern="1200"/>
            <a:t>.</a:t>
          </a:r>
        </a:p>
      </dsp:txBody>
      <dsp:txXfrm>
        <a:off x="5418974" y="4319800"/>
        <a:ext cx="1806324" cy="557125"/>
      </dsp:txXfrm>
    </dsp:sp>
    <dsp:sp modelId="{8E2658A0-0FA8-4CA9-9009-B3BA21893224}">
      <dsp:nvSpPr>
        <dsp:cNvPr id="0" name=""/>
        <dsp:cNvSpPr/>
      </dsp:nvSpPr>
      <dsp:spPr>
        <a:xfrm rot="10800000">
          <a:off x="0" y="1845436"/>
          <a:ext cx="7225299" cy="1862736"/>
        </a:xfrm>
        <a:prstGeom prst="upArrowCallou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Partners included:</a:t>
          </a:r>
        </a:p>
      </dsp:txBody>
      <dsp:txXfrm rot="-10800000">
        <a:off x="0" y="1845436"/>
        <a:ext cx="7225299" cy="653820"/>
      </dsp:txXfrm>
    </dsp:sp>
    <dsp:sp modelId="{4821EEB8-E50A-4D09-82C5-9904CF8B4517}">
      <dsp:nvSpPr>
        <dsp:cNvPr id="0" name=""/>
        <dsp:cNvSpPr/>
      </dsp:nvSpPr>
      <dsp:spPr>
        <a:xfrm>
          <a:off x="0" y="2499256"/>
          <a:ext cx="1806324" cy="55695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u="sng" kern="1200"/>
            <a:t>Maternity Care Coalition</a:t>
          </a:r>
          <a:endParaRPr lang="en-US" sz="1000" kern="1200"/>
        </a:p>
      </dsp:txBody>
      <dsp:txXfrm>
        <a:off x="0" y="2499256"/>
        <a:ext cx="1806324" cy="556958"/>
      </dsp:txXfrm>
    </dsp:sp>
    <dsp:sp modelId="{ED716CD3-5653-4246-AB45-81AF9ABD0872}">
      <dsp:nvSpPr>
        <dsp:cNvPr id="0" name=""/>
        <dsp:cNvSpPr/>
      </dsp:nvSpPr>
      <dsp:spPr>
        <a:xfrm>
          <a:off x="1806324" y="2499256"/>
          <a:ext cx="1806324" cy="55695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u="sng" kern="1200"/>
            <a:t>The Foundation for Delaware County</a:t>
          </a:r>
          <a:endParaRPr lang="en-US" sz="1000" kern="1200"/>
        </a:p>
      </dsp:txBody>
      <dsp:txXfrm>
        <a:off x="1806324" y="2499256"/>
        <a:ext cx="1806324" cy="556958"/>
      </dsp:txXfrm>
    </dsp:sp>
    <dsp:sp modelId="{FB52E311-4F0C-4DB2-ADB3-8F08784273DD}">
      <dsp:nvSpPr>
        <dsp:cNvPr id="0" name=""/>
        <dsp:cNvSpPr/>
      </dsp:nvSpPr>
      <dsp:spPr>
        <a:xfrm>
          <a:off x="3612649" y="2499256"/>
          <a:ext cx="1806324" cy="55695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u="sng" kern="1200"/>
            <a:t>Pettaway Pursuit Foundation</a:t>
          </a:r>
          <a:endParaRPr lang="en-US" sz="1000" kern="1200"/>
        </a:p>
      </dsp:txBody>
      <dsp:txXfrm>
        <a:off x="3612649" y="2499256"/>
        <a:ext cx="1806324" cy="556958"/>
      </dsp:txXfrm>
    </dsp:sp>
    <dsp:sp modelId="{80611744-7496-4EA9-9252-ED5B627EEBDF}">
      <dsp:nvSpPr>
        <dsp:cNvPr id="0" name=""/>
        <dsp:cNvSpPr/>
      </dsp:nvSpPr>
      <dsp:spPr>
        <a:xfrm>
          <a:off x="5418974" y="2499256"/>
          <a:ext cx="1806324" cy="55695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u="sng" kern="1200"/>
            <a:t>Delaware County Intermediate Unit</a:t>
          </a:r>
          <a:endParaRPr lang="en-US" sz="1000" kern="1200"/>
        </a:p>
      </dsp:txBody>
      <dsp:txXfrm>
        <a:off x="5418974" y="2499256"/>
        <a:ext cx="1806324" cy="556958"/>
      </dsp:txXfrm>
    </dsp:sp>
    <dsp:sp modelId="{2BF96E18-8351-4715-9ECF-F7C2172364BD}">
      <dsp:nvSpPr>
        <dsp:cNvPr id="0" name=""/>
        <dsp:cNvSpPr/>
      </dsp:nvSpPr>
      <dsp:spPr>
        <a:xfrm rot="10800000">
          <a:off x="0" y="866"/>
          <a:ext cx="7225299" cy="1862736"/>
        </a:xfrm>
        <a:prstGeom prst="upArrowCallou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DCHD partnered with four community partners to advance doula services offered in Delaware County and improve access to assistive technologies for children with special healthcare needs.</a:t>
          </a:r>
        </a:p>
      </dsp:txBody>
      <dsp:txXfrm rot="10800000">
        <a:off x="0" y="866"/>
        <a:ext cx="7225299" cy="1210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3464B-0451-4C8A-904A-7872F9393EF3}">
      <dsp:nvSpPr>
        <dsp:cNvPr id="0" name=""/>
        <dsp:cNvSpPr/>
      </dsp:nvSpPr>
      <dsp:spPr>
        <a:xfrm>
          <a:off x="0" y="5703"/>
          <a:ext cx="8515927" cy="731986"/>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 FY 2024 – 2025 DCHD has partnered with four community partners to continue advancing Doula services in Delaware County and improving access to  assistive technologies.</a:t>
          </a:r>
        </a:p>
      </dsp:txBody>
      <dsp:txXfrm>
        <a:off x="35733" y="41436"/>
        <a:ext cx="8444461" cy="660520"/>
      </dsp:txXfrm>
    </dsp:sp>
    <dsp:sp modelId="{AA48C2AB-EB4F-434C-A7D2-80456BF3A5C7}">
      <dsp:nvSpPr>
        <dsp:cNvPr id="0" name=""/>
        <dsp:cNvSpPr/>
      </dsp:nvSpPr>
      <dsp:spPr>
        <a:xfrm>
          <a:off x="0" y="737690"/>
          <a:ext cx="8515927" cy="1470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381" tIns="17780" rIns="99568" bIns="17780" numCol="1" spcCol="1270" anchor="t" anchorCtr="0">
          <a:noAutofit/>
        </a:bodyPr>
        <a:lstStyle/>
        <a:p>
          <a:pPr marL="114300" lvl="1" indent="-114300" algn="l" defTabSz="622300">
            <a:lnSpc>
              <a:spcPct val="150000"/>
            </a:lnSpc>
            <a:spcBef>
              <a:spcPct val="0"/>
            </a:spcBef>
            <a:spcAft>
              <a:spcPct val="20000"/>
            </a:spcAft>
            <a:buClr>
              <a:srgbClr val="005CB9"/>
            </a:buClr>
            <a:buSzPct val="150000"/>
            <a:buFont typeface="Wingdings" panose="05000000000000000000" pitchFamily="2" charset="2"/>
            <a:buChar char="§"/>
          </a:pPr>
          <a:r>
            <a:rPr lang="en-US" sz="1400" b="1" kern="1200" dirty="0"/>
            <a:t>Partners include</a:t>
          </a:r>
          <a:r>
            <a:rPr lang="en-US" sz="1400" kern="1200" dirty="0"/>
            <a:t>:</a:t>
          </a:r>
        </a:p>
        <a:p>
          <a:pPr marL="228600" lvl="2" indent="-114300" algn="l" defTabSz="622300">
            <a:lnSpc>
              <a:spcPct val="90000"/>
            </a:lnSpc>
            <a:spcBef>
              <a:spcPct val="0"/>
            </a:spcBef>
            <a:spcAft>
              <a:spcPct val="20000"/>
            </a:spcAft>
            <a:buClr>
              <a:srgbClr val="005CB9"/>
            </a:buClr>
            <a:buSzPct val="80000"/>
            <a:buFont typeface="Wingdings" panose="05000000000000000000" pitchFamily="2" charset="2"/>
            <a:buChar char="q"/>
          </a:pPr>
          <a:r>
            <a:rPr lang="en-US" sz="1400" kern="1200" dirty="0"/>
            <a:t>CocoLife Foundation</a:t>
          </a:r>
        </a:p>
        <a:p>
          <a:pPr marL="228600" lvl="2" indent="-114300" algn="l" defTabSz="622300">
            <a:lnSpc>
              <a:spcPct val="90000"/>
            </a:lnSpc>
            <a:spcBef>
              <a:spcPct val="0"/>
            </a:spcBef>
            <a:spcAft>
              <a:spcPct val="20000"/>
            </a:spcAft>
            <a:buClr>
              <a:srgbClr val="005CB9"/>
            </a:buClr>
            <a:buSzPct val="80000"/>
            <a:buFont typeface="Wingdings" panose="05000000000000000000" pitchFamily="2" charset="2"/>
            <a:buChar char="q"/>
          </a:pPr>
          <a:r>
            <a:rPr lang="en-US" sz="1400" kern="1200" dirty="0"/>
            <a:t>The Foundation for Delaware County</a:t>
          </a:r>
        </a:p>
        <a:p>
          <a:pPr marL="228600" lvl="2" indent="-114300" algn="l" defTabSz="622300">
            <a:lnSpc>
              <a:spcPct val="90000"/>
            </a:lnSpc>
            <a:spcBef>
              <a:spcPct val="0"/>
            </a:spcBef>
            <a:spcAft>
              <a:spcPct val="20000"/>
            </a:spcAft>
            <a:buClr>
              <a:srgbClr val="005CB9"/>
            </a:buClr>
            <a:buSzPct val="80000"/>
            <a:buFont typeface="Wingdings" panose="05000000000000000000" pitchFamily="2" charset="2"/>
            <a:buChar char="q"/>
          </a:pPr>
          <a:r>
            <a:rPr lang="en-US" sz="1400" kern="1200" dirty="0"/>
            <a:t>Pettaway Pursuit Foundation</a:t>
          </a:r>
        </a:p>
        <a:p>
          <a:pPr marL="228600" lvl="2" indent="-114300" algn="l" defTabSz="622300">
            <a:lnSpc>
              <a:spcPct val="90000"/>
            </a:lnSpc>
            <a:spcBef>
              <a:spcPct val="0"/>
            </a:spcBef>
            <a:spcAft>
              <a:spcPct val="20000"/>
            </a:spcAft>
            <a:buClr>
              <a:srgbClr val="005CB9"/>
            </a:buClr>
            <a:buSzPct val="80000"/>
            <a:buFont typeface="Wingdings" panose="05000000000000000000" pitchFamily="2" charset="2"/>
            <a:buChar char="q"/>
          </a:pPr>
          <a:r>
            <a:rPr lang="en-US" sz="1400" kern="1200" dirty="0"/>
            <a:t>Delaware County Intermediate Unit</a:t>
          </a:r>
        </a:p>
        <a:p>
          <a:pPr marL="228600" lvl="2" indent="-114300" algn="l" defTabSz="622300">
            <a:lnSpc>
              <a:spcPct val="90000"/>
            </a:lnSpc>
            <a:spcBef>
              <a:spcPct val="0"/>
            </a:spcBef>
            <a:spcAft>
              <a:spcPct val="20000"/>
            </a:spcAft>
            <a:buChar char="•"/>
          </a:pPr>
          <a:endParaRPr lang="en-US" sz="1400" kern="1200" dirty="0"/>
        </a:p>
      </dsp:txBody>
      <dsp:txXfrm>
        <a:off x="0" y="737690"/>
        <a:ext cx="8515927" cy="1470735"/>
      </dsp:txXfrm>
    </dsp:sp>
    <dsp:sp modelId="{0E1324D7-50E2-4BAE-A4C9-D15E00D6059B}">
      <dsp:nvSpPr>
        <dsp:cNvPr id="0" name=""/>
        <dsp:cNvSpPr/>
      </dsp:nvSpPr>
      <dsp:spPr>
        <a:xfrm>
          <a:off x="0" y="2208425"/>
          <a:ext cx="8515927" cy="250908"/>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Services to be provided include:</a:t>
          </a:r>
        </a:p>
      </dsp:txBody>
      <dsp:txXfrm>
        <a:off x="12248" y="2220673"/>
        <a:ext cx="8491431" cy="226412"/>
      </dsp:txXfrm>
    </dsp:sp>
    <dsp:sp modelId="{A93AAE6A-D08E-42D4-8939-E164FA401148}">
      <dsp:nvSpPr>
        <dsp:cNvPr id="0" name=""/>
        <dsp:cNvSpPr/>
      </dsp:nvSpPr>
      <dsp:spPr>
        <a:xfrm>
          <a:off x="0" y="2459334"/>
          <a:ext cx="8515927" cy="28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381" tIns="17780" rIns="99568" bIns="17780" numCol="1" spcCol="1270" anchor="t" anchorCtr="0">
          <a:noAutofit/>
        </a:bodyPr>
        <a:lstStyle/>
        <a:p>
          <a:pPr marL="114300" lvl="1" indent="-114300" algn="l" defTabSz="622300">
            <a:lnSpc>
              <a:spcPct val="90000"/>
            </a:lnSpc>
            <a:spcBef>
              <a:spcPct val="0"/>
            </a:spcBef>
            <a:spcAft>
              <a:spcPct val="20000"/>
            </a:spcAft>
            <a:buClr>
              <a:srgbClr val="005CB9"/>
            </a:buClr>
            <a:buSzPct val="150000"/>
            <a:buFont typeface="Wingdings" panose="05000000000000000000" pitchFamily="2" charset="2"/>
            <a:buChar char="§"/>
          </a:pPr>
          <a:endParaRPr lang="en-US" sz="1400" kern="1200" dirty="0"/>
        </a:p>
        <a:p>
          <a:pPr marL="114300" lvl="1" indent="-114300" algn="l" defTabSz="622300">
            <a:lnSpc>
              <a:spcPct val="90000"/>
            </a:lnSpc>
            <a:spcBef>
              <a:spcPct val="0"/>
            </a:spcBef>
            <a:spcAft>
              <a:spcPct val="20000"/>
            </a:spcAft>
            <a:buClr>
              <a:srgbClr val="005CB9"/>
            </a:buClr>
            <a:buSzPct val="150000"/>
            <a:buFont typeface="Wingdings" panose="05000000000000000000" pitchFamily="2" charset="2"/>
            <a:buChar char="§"/>
          </a:pPr>
          <a:r>
            <a:rPr lang="en-US" sz="1400" b="1" kern="1200" dirty="0"/>
            <a:t>Pettaway Pursuit Foundation </a:t>
          </a:r>
          <a:r>
            <a:rPr lang="en-US" sz="1400" kern="1200" dirty="0"/>
            <a:t>training 4 doulas to provide up to 4 prenatal visits, 2 postpartum visits, and birth attendance to 8 Delaware County residents. (signed 9/5/2024)</a:t>
          </a:r>
        </a:p>
        <a:p>
          <a:pPr marL="114300" lvl="1" indent="-114300" algn="l" defTabSz="622300">
            <a:lnSpc>
              <a:spcPct val="90000"/>
            </a:lnSpc>
            <a:spcBef>
              <a:spcPct val="0"/>
            </a:spcBef>
            <a:spcAft>
              <a:spcPct val="20000"/>
            </a:spcAft>
            <a:buClr>
              <a:srgbClr val="005CB9"/>
            </a:buClr>
            <a:buSzPct val="150000"/>
            <a:buFont typeface="Wingdings" panose="05000000000000000000" pitchFamily="2" charset="2"/>
            <a:buChar char="§"/>
          </a:pPr>
          <a:r>
            <a:rPr lang="en-US" sz="1400" b="1" kern="1200" dirty="0"/>
            <a:t>CocoLife Foundation </a:t>
          </a:r>
          <a:r>
            <a:rPr lang="en-US" sz="1400" kern="1200" dirty="0"/>
            <a:t>providing 2-3 doula-resident engagement events, expanding their remote doula support services to provide free prenatal/postpartum doula and mental health support groups and dial-a-doula text service, providing postpartum transition consultations, and supporting the MOMA campaign (signed 9/7/2024)</a:t>
          </a:r>
        </a:p>
        <a:p>
          <a:pPr marL="114300" lvl="1" indent="-114300" algn="l" defTabSz="622300">
            <a:lnSpc>
              <a:spcPct val="90000"/>
            </a:lnSpc>
            <a:spcBef>
              <a:spcPct val="0"/>
            </a:spcBef>
            <a:spcAft>
              <a:spcPct val="20000"/>
            </a:spcAft>
            <a:buClr>
              <a:srgbClr val="005CB9"/>
            </a:buClr>
            <a:buSzPct val="150000"/>
            <a:buFont typeface="Wingdings" panose="05000000000000000000" pitchFamily="2" charset="2"/>
            <a:buChar char="§"/>
          </a:pPr>
          <a:r>
            <a:rPr lang="en-US" sz="1400" b="1" kern="1200" dirty="0"/>
            <a:t>Foundation For Delaware County </a:t>
          </a:r>
          <a:r>
            <a:rPr lang="en-US" sz="1400" kern="1200" dirty="0"/>
            <a:t>training 4 doulas to provide up to 2 prenatal visits, 2 postpartum visits, and birth attendance to 12 Delaware County residents. (signed 9/7/2024)</a:t>
          </a:r>
        </a:p>
        <a:p>
          <a:pPr marL="114300" lvl="1" indent="-114300" algn="l" defTabSz="622300">
            <a:lnSpc>
              <a:spcPct val="90000"/>
            </a:lnSpc>
            <a:spcBef>
              <a:spcPct val="0"/>
            </a:spcBef>
            <a:spcAft>
              <a:spcPct val="20000"/>
            </a:spcAft>
            <a:buClr>
              <a:srgbClr val="005CB9"/>
            </a:buClr>
            <a:buSzPct val="150000"/>
            <a:buFont typeface="Wingdings" panose="05000000000000000000" pitchFamily="2" charset="2"/>
            <a:buChar char="§"/>
          </a:pPr>
          <a:r>
            <a:rPr lang="en-US" sz="1400" b="1" kern="1200" dirty="0"/>
            <a:t>Delaware County Intermediate Unit </a:t>
          </a:r>
          <a:r>
            <a:rPr lang="en-US" sz="1400" kern="1200" dirty="0"/>
            <a:t>running a needs assessment across 3 of their administered programs to evaluate each student's specific assistive technology “best fit” and to match students with those “best fits”. The DCIU will use around 1/3 of their budget for contractual services to complete the needs assessment and 2/3 for equipment purchases that are identified as being needed by the assessment. (Approved 11/20/2024)</a:t>
          </a:r>
        </a:p>
      </dsp:txBody>
      <dsp:txXfrm>
        <a:off x="0" y="2459334"/>
        <a:ext cx="8515927" cy="2821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AF5EF-289F-40F6-93D9-8F73207464D6}">
      <dsp:nvSpPr>
        <dsp:cNvPr id="0" name=""/>
        <dsp:cNvSpPr/>
      </dsp:nvSpPr>
      <dsp:spPr>
        <a:xfrm>
          <a:off x="0" y="3789220"/>
          <a:ext cx="1698798" cy="124370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0819" tIns="184912" rIns="120819"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Prevent</a:t>
          </a:r>
        </a:p>
      </dsp:txBody>
      <dsp:txXfrm>
        <a:off x="0" y="3789220"/>
        <a:ext cx="1698798" cy="1243706"/>
      </dsp:txXfrm>
    </dsp:sp>
    <dsp:sp modelId="{42750C45-671C-4EA2-8CC7-B72BF7779DAE}">
      <dsp:nvSpPr>
        <dsp:cNvPr id="0" name=""/>
        <dsp:cNvSpPr/>
      </dsp:nvSpPr>
      <dsp:spPr>
        <a:xfrm>
          <a:off x="1698798" y="3789220"/>
          <a:ext cx="5096394" cy="12437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3379" tIns="228600" rIns="103379" bIns="228600" numCol="1" spcCol="1270" anchor="ctr" anchorCtr="0">
          <a:noAutofit/>
        </a:bodyPr>
        <a:lstStyle/>
        <a:p>
          <a:pPr marL="0" lvl="0" indent="0" algn="l" defTabSz="800100">
            <a:lnSpc>
              <a:spcPct val="90000"/>
            </a:lnSpc>
            <a:spcBef>
              <a:spcPct val="0"/>
            </a:spcBef>
            <a:spcAft>
              <a:spcPct val="35000"/>
            </a:spcAft>
            <a:buNone/>
          </a:pPr>
          <a:r>
            <a:rPr lang="en-US" sz="1800" kern="1200" dirty="0"/>
            <a:t>Prevent infant deaths</a:t>
          </a:r>
        </a:p>
      </dsp:txBody>
      <dsp:txXfrm>
        <a:off x="1698798" y="3789220"/>
        <a:ext cx="5096394" cy="1243706"/>
      </dsp:txXfrm>
    </dsp:sp>
    <dsp:sp modelId="{C887F0FC-77F2-416E-B68B-7F9C303B83FC}">
      <dsp:nvSpPr>
        <dsp:cNvPr id="0" name=""/>
        <dsp:cNvSpPr/>
      </dsp:nvSpPr>
      <dsp:spPr>
        <a:xfrm rot="10800000">
          <a:off x="0" y="1895055"/>
          <a:ext cx="1698798" cy="1912820"/>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0819" tIns="184912" rIns="120819"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Decrease</a:t>
          </a:r>
        </a:p>
      </dsp:txBody>
      <dsp:txXfrm rot="-10800000">
        <a:off x="0" y="1895055"/>
        <a:ext cx="1698798" cy="1243333"/>
      </dsp:txXfrm>
    </dsp:sp>
    <dsp:sp modelId="{A995817C-0979-4DF5-A202-AADB6DC7F1F5}">
      <dsp:nvSpPr>
        <dsp:cNvPr id="0" name=""/>
        <dsp:cNvSpPr/>
      </dsp:nvSpPr>
      <dsp:spPr>
        <a:xfrm>
          <a:off x="1698798" y="1895055"/>
          <a:ext cx="5096394" cy="1243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3379" tIns="228600" rIns="103379" bIns="228600" numCol="1" spcCol="1270" anchor="ctr" anchorCtr="0">
          <a:noAutofit/>
        </a:bodyPr>
        <a:lstStyle/>
        <a:p>
          <a:pPr marL="0" lvl="0" indent="0" algn="l" defTabSz="800100">
            <a:lnSpc>
              <a:spcPct val="90000"/>
            </a:lnSpc>
            <a:spcBef>
              <a:spcPct val="0"/>
            </a:spcBef>
            <a:spcAft>
              <a:spcPct val="35000"/>
            </a:spcAft>
            <a:buNone/>
          </a:pPr>
          <a:r>
            <a:rPr lang="en-US" sz="1800" kern="1200" dirty="0"/>
            <a:t>Decrease opioid misuse during pregnancy</a:t>
          </a:r>
        </a:p>
      </dsp:txBody>
      <dsp:txXfrm>
        <a:off x="1698798" y="1895055"/>
        <a:ext cx="5096394" cy="1243333"/>
      </dsp:txXfrm>
    </dsp:sp>
    <dsp:sp modelId="{258D4A39-CE64-4E9D-A682-6D36127F93B8}">
      <dsp:nvSpPr>
        <dsp:cNvPr id="0" name=""/>
        <dsp:cNvSpPr/>
      </dsp:nvSpPr>
      <dsp:spPr>
        <a:xfrm rot="10800000">
          <a:off x="0" y="889"/>
          <a:ext cx="1698798" cy="1912820"/>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0819" tIns="184912" rIns="120819"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Improve</a:t>
          </a:r>
        </a:p>
      </dsp:txBody>
      <dsp:txXfrm rot="-10800000">
        <a:off x="0" y="889"/>
        <a:ext cx="1698798" cy="1243333"/>
      </dsp:txXfrm>
    </dsp:sp>
    <dsp:sp modelId="{47321669-EFCA-4632-94B9-5AF5D40B196D}">
      <dsp:nvSpPr>
        <dsp:cNvPr id="0" name=""/>
        <dsp:cNvSpPr/>
      </dsp:nvSpPr>
      <dsp:spPr>
        <a:xfrm>
          <a:off x="1698798" y="889"/>
          <a:ext cx="5096394" cy="1243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3379" tIns="228600" rIns="103379" bIns="228600" numCol="1" spcCol="1270" anchor="ctr" anchorCtr="0">
          <a:noAutofit/>
        </a:bodyPr>
        <a:lstStyle/>
        <a:p>
          <a:pPr marL="0" lvl="0" indent="0" algn="l" defTabSz="800100">
            <a:lnSpc>
              <a:spcPct val="90000"/>
            </a:lnSpc>
            <a:spcBef>
              <a:spcPct val="0"/>
            </a:spcBef>
            <a:spcAft>
              <a:spcPct val="35000"/>
            </a:spcAft>
            <a:buNone/>
          </a:pPr>
          <a:r>
            <a:rPr lang="en-US" sz="1800" kern="1200" dirty="0"/>
            <a:t>Improve maternal, parental, and infant health outcomes through improved access to and awareness of community and medical services</a:t>
          </a:r>
        </a:p>
      </dsp:txBody>
      <dsp:txXfrm>
        <a:off x="1698798" y="889"/>
        <a:ext cx="5096394" cy="12433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59837D-F59D-4B49-9324-90CB34EA9600}"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D776D2-88F9-CB4F-9141-FD71D30E5A37}" type="slidenum">
              <a:rPr lang="en-US" smtClean="0"/>
              <a:t>‹#›</a:t>
            </a:fld>
            <a:endParaRPr lang="en-US"/>
          </a:p>
        </p:txBody>
      </p:sp>
    </p:spTree>
    <p:extLst>
      <p:ext uri="{BB962C8B-B14F-4D97-AF65-F5344CB8AC3E}">
        <p14:creationId xmlns:p14="http://schemas.microsoft.com/office/powerpoint/2010/main" val="145579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4B2F0E-9BF6-4044-BC9C-0673491D6477}"/>
              </a:ext>
            </a:extLst>
          </p:cNvPr>
          <p:cNvPicPr>
            <a:picLocks noChangeAspect="1"/>
          </p:cNvPicPr>
          <p:nvPr userDrawn="1"/>
        </p:nvPicPr>
        <p:blipFill>
          <a:blip r:embed="rId2"/>
          <a:stretch>
            <a:fillRect/>
          </a:stretch>
        </p:blipFill>
        <p:spPr>
          <a:xfrm>
            <a:off x="2467219" y="397085"/>
            <a:ext cx="8351874" cy="4175937"/>
          </a:xfrm>
          <a:prstGeom prst="rect">
            <a:avLst/>
          </a:prstGeom>
        </p:spPr>
      </p:pic>
      <p:sp>
        <p:nvSpPr>
          <p:cNvPr id="2" name="Title 1">
            <a:extLst>
              <a:ext uri="{FF2B5EF4-FFF2-40B4-BE49-F238E27FC236}">
                <a16:creationId xmlns:a16="http://schemas.microsoft.com/office/drawing/2014/main" id="{2A8E691D-8828-964C-BF62-7733C0E51A32}"/>
              </a:ext>
            </a:extLst>
          </p:cNvPr>
          <p:cNvSpPr>
            <a:spLocks noGrp="1"/>
          </p:cNvSpPr>
          <p:nvPr>
            <p:ph type="ctrTitle" hasCustomPrompt="1"/>
          </p:nvPr>
        </p:nvSpPr>
        <p:spPr>
          <a:xfrm>
            <a:off x="1524000" y="4497571"/>
            <a:ext cx="10238312" cy="659220"/>
          </a:xfrm>
          <a:prstGeom prst="rect">
            <a:avLst/>
          </a:prstGeom>
        </p:spPr>
        <p:txBody>
          <a:bodyPr anchor="b">
            <a:normAutofit/>
          </a:bodyPr>
          <a:lstStyle>
            <a:lvl1pPr algn="ctr">
              <a:defRPr sz="2800">
                <a:solidFill>
                  <a:srgbClr val="00ACFC"/>
                </a:solidFill>
              </a:defRPr>
            </a:lvl1pPr>
          </a:lstStyle>
          <a:p>
            <a:r>
              <a:rPr lang="en-US" dirty="0"/>
              <a:t>CLICK TO EDIT MASTER TITLE STYLE</a:t>
            </a:r>
          </a:p>
        </p:txBody>
      </p:sp>
      <p:sp>
        <p:nvSpPr>
          <p:cNvPr id="3" name="Subtitle 2">
            <a:extLst>
              <a:ext uri="{FF2B5EF4-FFF2-40B4-BE49-F238E27FC236}">
                <a16:creationId xmlns:a16="http://schemas.microsoft.com/office/drawing/2014/main" id="{9E8FB0D7-EC54-FA4D-825D-3100FB671DA7}"/>
              </a:ext>
            </a:extLst>
          </p:cNvPr>
          <p:cNvSpPr>
            <a:spLocks noGrp="1"/>
          </p:cNvSpPr>
          <p:nvPr>
            <p:ph type="subTitle" idx="1"/>
          </p:nvPr>
        </p:nvSpPr>
        <p:spPr>
          <a:xfrm>
            <a:off x="1524000" y="5304157"/>
            <a:ext cx="10238312" cy="501219"/>
          </a:xfrm>
          <a:prstGeom prst="rect">
            <a:avLst/>
          </a:prstGeo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1" name="Group 10">
            <a:extLst>
              <a:ext uri="{FF2B5EF4-FFF2-40B4-BE49-F238E27FC236}">
                <a16:creationId xmlns:a16="http://schemas.microsoft.com/office/drawing/2014/main" id="{2AB3AE99-3406-3844-8DA1-3F737CC6743F}"/>
              </a:ext>
            </a:extLst>
          </p:cNvPr>
          <p:cNvGrpSpPr/>
          <p:nvPr userDrawn="1"/>
        </p:nvGrpSpPr>
        <p:grpSpPr>
          <a:xfrm>
            <a:off x="-1" y="0"/>
            <a:ext cx="1127937" cy="6858000"/>
            <a:chOff x="0" y="0"/>
            <a:chExt cx="441434" cy="6858000"/>
          </a:xfrm>
        </p:grpSpPr>
        <p:sp>
          <p:nvSpPr>
            <p:cNvPr id="7" name="Rectangle 6">
              <a:extLst>
                <a:ext uri="{FF2B5EF4-FFF2-40B4-BE49-F238E27FC236}">
                  <a16:creationId xmlns:a16="http://schemas.microsoft.com/office/drawing/2014/main" id="{58EAFAEB-18DA-F049-B9B9-513C417E49AB}"/>
                </a:ext>
              </a:extLst>
            </p:cNvPr>
            <p:cNvSpPr/>
            <p:nvPr userDrawn="1"/>
          </p:nvSpPr>
          <p:spPr>
            <a:xfrm>
              <a:off x="168165" y="0"/>
              <a:ext cx="273269" cy="6858000"/>
            </a:xfrm>
            <a:prstGeom prst="rect">
              <a:avLst/>
            </a:prstGeom>
            <a:gradFill flip="none" rotWithShape="1">
              <a:gsLst>
                <a:gs pos="0">
                  <a:srgbClr val="005CB9"/>
                </a:gs>
                <a:gs pos="100000">
                  <a:srgbClr val="00ACF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16C21F4-C8DB-B944-8A6F-EE6892699229}"/>
                </a:ext>
              </a:extLst>
            </p:cNvPr>
            <p:cNvSpPr/>
            <p:nvPr userDrawn="1"/>
          </p:nvSpPr>
          <p:spPr>
            <a:xfrm>
              <a:off x="0" y="0"/>
              <a:ext cx="273269" cy="6858000"/>
            </a:xfrm>
            <a:prstGeom prst="rect">
              <a:avLst/>
            </a:prstGeom>
            <a:solidFill>
              <a:srgbClr val="001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4013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67AC-0696-8B4E-A223-B83A1D1AEF42}"/>
              </a:ext>
            </a:extLst>
          </p:cNvPr>
          <p:cNvSpPr>
            <a:spLocks noGrp="1"/>
          </p:cNvSpPr>
          <p:nvPr>
            <p:ph type="title" hasCustomPrompt="1"/>
          </p:nvPr>
        </p:nvSpPr>
        <p:spPr>
          <a:xfrm>
            <a:off x="1557624" y="535758"/>
            <a:ext cx="10204688" cy="1154930"/>
          </a:xfrm>
          <a:prstGeom prst="rect">
            <a:avLst/>
          </a:prstGeom>
        </p:spPr>
        <p:txBody>
          <a:bodyPr>
            <a:normAutofit/>
          </a:bodyPr>
          <a:lstStyle>
            <a:lvl1pPr>
              <a:defRPr sz="3200">
                <a:solidFill>
                  <a:srgbClr val="005CB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945C37F-89BC-0F43-BED2-8D28C3105D2D}"/>
              </a:ext>
            </a:extLst>
          </p:cNvPr>
          <p:cNvSpPr>
            <a:spLocks noGrp="1"/>
          </p:cNvSpPr>
          <p:nvPr>
            <p:ph idx="1"/>
          </p:nvPr>
        </p:nvSpPr>
        <p:spPr>
          <a:xfrm>
            <a:off x="1557624" y="1825625"/>
            <a:ext cx="10204688" cy="3858019"/>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A4D9D37A-7286-204C-B2A6-F0D4E81269F6}"/>
              </a:ext>
            </a:extLst>
          </p:cNvPr>
          <p:cNvSpPr>
            <a:spLocks noGrp="1"/>
          </p:cNvSpPr>
          <p:nvPr>
            <p:ph type="sldNum" sz="quarter" idx="12"/>
          </p:nvPr>
        </p:nvSpPr>
        <p:spPr>
          <a:xfrm>
            <a:off x="1557624" y="6271286"/>
            <a:ext cx="499872" cy="365125"/>
          </a:xfrm>
          <a:prstGeom prst="rect">
            <a:avLst/>
          </a:prstGeom>
        </p:spPr>
        <p:txBody>
          <a:bodyPr/>
          <a:lstStyle>
            <a:lvl1pPr algn="l">
              <a:defRPr sz="1200">
                <a:solidFill>
                  <a:srgbClr val="001B71"/>
                </a:solidFill>
              </a:defRPr>
            </a:lvl1pPr>
          </a:lstStyle>
          <a:p>
            <a:fld id="{24A17FA8-4253-E04B-8632-CDEE75954685}" type="slidenum">
              <a:rPr lang="en-US" smtClean="0"/>
              <a:pPr/>
              <a:t>‹#›</a:t>
            </a:fld>
            <a:endParaRPr lang="en-US" dirty="0"/>
          </a:p>
        </p:txBody>
      </p:sp>
      <p:pic>
        <p:nvPicPr>
          <p:cNvPr id="11" name="Picture 10">
            <a:extLst>
              <a:ext uri="{FF2B5EF4-FFF2-40B4-BE49-F238E27FC236}">
                <a16:creationId xmlns:a16="http://schemas.microsoft.com/office/drawing/2014/main" id="{8DBD8558-7353-5749-A041-6902B26F1439}"/>
              </a:ext>
            </a:extLst>
          </p:cNvPr>
          <p:cNvPicPr>
            <a:picLocks noChangeAspect="1"/>
          </p:cNvPicPr>
          <p:nvPr userDrawn="1"/>
        </p:nvPicPr>
        <p:blipFill>
          <a:blip r:embed="rId2"/>
          <a:stretch>
            <a:fillRect/>
          </a:stretch>
        </p:blipFill>
        <p:spPr>
          <a:xfrm>
            <a:off x="9355411" y="5683644"/>
            <a:ext cx="2288044" cy="1144022"/>
          </a:xfrm>
          <a:prstGeom prst="rect">
            <a:avLst/>
          </a:prstGeom>
        </p:spPr>
      </p:pic>
      <p:grpSp>
        <p:nvGrpSpPr>
          <p:cNvPr id="14" name="Group 13">
            <a:extLst>
              <a:ext uri="{FF2B5EF4-FFF2-40B4-BE49-F238E27FC236}">
                <a16:creationId xmlns:a16="http://schemas.microsoft.com/office/drawing/2014/main" id="{B0F7CF4B-5452-CA4E-8BC8-DE8ED51298BC}"/>
              </a:ext>
            </a:extLst>
          </p:cNvPr>
          <p:cNvGrpSpPr/>
          <p:nvPr userDrawn="1"/>
        </p:nvGrpSpPr>
        <p:grpSpPr>
          <a:xfrm>
            <a:off x="-1" y="0"/>
            <a:ext cx="1127937" cy="6858000"/>
            <a:chOff x="0" y="0"/>
            <a:chExt cx="441434" cy="6858000"/>
          </a:xfrm>
        </p:grpSpPr>
        <p:sp>
          <p:nvSpPr>
            <p:cNvPr id="15" name="Rectangle 14">
              <a:extLst>
                <a:ext uri="{FF2B5EF4-FFF2-40B4-BE49-F238E27FC236}">
                  <a16:creationId xmlns:a16="http://schemas.microsoft.com/office/drawing/2014/main" id="{0E3378E6-5C46-F44A-A096-8EC4E116990A}"/>
                </a:ext>
              </a:extLst>
            </p:cNvPr>
            <p:cNvSpPr/>
            <p:nvPr userDrawn="1"/>
          </p:nvSpPr>
          <p:spPr>
            <a:xfrm>
              <a:off x="168165" y="0"/>
              <a:ext cx="273269" cy="6858000"/>
            </a:xfrm>
            <a:prstGeom prst="rect">
              <a:avLst/>
            </a:prstGeom>
            <a:gradFill flip="none" rotWithShape="1">
              <a:gsLst>
                <a:gs pos="0">
                  <a:srgbClr val="005CB9"/>
                </a:gs>
                <a:gs pos="100000">
                  <a:srgbClr val="00ACF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2D9876-4989-9C4C-9F28-82FD1E866B64}"/>
                </a:ext>
              </a:extLst>
            </p:cNvPr>
            <p:cNvSpPr/>
            <p:nvPr userDrawn="1"/>
          </p:nvSpPr>
          <p:spPr>
            <a:xfrm>
              <a:off x="0" y="0"/>
              <a:ext cx="273269" cy="6858000"/>
            </a:xfrm>
            <a:prstGeom prst="rect">
              <a:avLst/>
            </a:prstGeom>
            <a:solidFill>
              <a:srgbClr val="001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2769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7DF73-90E6-EC4A-8121-10D95CDC8AAD}"/>
              </a:ext>
            </a:extLst>
          </p:cNvPr>
          <p:cNvSpPr>
            <a:spLocks noGrp="1"/>
          </p:cNvSpPr>
          <p:nvPr>
            <p:ph type="title" hasCustomPrompt="1"/>
          </p:nvPr>
        </p:nvSpPr>
        <p:spPr>
          <a:xfrm>
            <a:off x="1557624" y="1709739"/>
            <a:ext cx="10204688" cy="2054188"/>
          </a:xfrm>
          <a:prstGeom prst="rect">
            <a:avLst/>
          </a:prstGeom>
        </p:spPr>
        <p:txBody>
          <a:bodyPr anchor="b">
            <a:normAutofit/>
          </a:bodyPr>
          <a:lstStyle>
            <a:lvl1pPr algn="ctr">
              <a:defRPr sz="4400">
                <a:solidFill>
                  <a:srgbClr val="005CB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A8C599E-DE89-1E40-A67E-47C70B08E413}"/>
              </a:ext>
            </a:extLst>
          </p:cNvPr>
          <p:cNvSpPr>
            <a:spLocks noGrp="1"/>
          </p:cNvSpPr>
          <p:nvPr>
            <p:ph type="body" idx="1"/>
          </p:nvPr>
        </p:nvSpPr>
        <p:spPr>
          <a:xfrm>
            <a:off x="1557624" y="4204494"/>
            <a:ext cx="10204688" cy="1500187"/>
          </a:xfrm>
          <a:prstGeom prst="rect">
            <a:avLst/>
          </a:prstGeom>
        </p:spPr>
        <p:txBody>
          <a:bodyPr>
            <a:normAutofit/>
          </a:bodyPr>
          <a:lstStyle>
            <a:lvl1pPr marL="0" indent="0" algn="ct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22" name="Group 21">
            <a:extLst>
              <a:ext uri="{FF2B5EF4-FFF2-40B4-BE49-F238E27FC236}">
                <a16:creationId xmlns:a16="http://schemas.microsoft.com/office/drawing/2014/main" id="{AA563C04-B24F-4546-8624-DFCA41035720}"/>
              </a:ext>
            </a:extLst>
          </p:cNvPr>
          <p:cNvGrpSpPr/>
          <p:nvPr userDrawn="1"/>
        </p:nvGrpSpPr>
        <p:grpSpPr>
          <a:xfrm>
            <a:off x="-1" y="0"/>
            <a:ext cx="1127937" cy="6858000"/>
            <a:chOff x="0" y="0"/>
            <a:chExt cx="441434" cy="6858000"/>
          </a:xfrm>
        </p:grpSpPr>
        <p:sp>
          <p:nvSpPr>
            <p:cNvPr id="23" name="Rectangle 22">
              <a:extLst>
                <a:ext uri="{FF2B5EF4-FFF2-40B4-BE49-F238E27FC236}">
                  <a16:creationId xmlns:a16="http://schemas.microsoft.com/office/drawing/2014/main" id="{920E1B6C-6D71-694A-86BD-84CF43F235DA}"/>
                </a:ext>
              </a:extLst>
            </p:cNvPr>
            <p:cNvSpPr/>
            <p:nvPr userDrawn="1"/>
          </p:nvSpPr>
          <p:spPr>
            <a:xfrm>
              <a:off x="168165" y="0"/>
              <a:ext cx="273269" cy="6858000"/>
            </a:xfrm>
            <a:prstGeom prst="rect">
              <a:avLst/>
            </a:prstGeom>
            <a:gradFill flip="none" rotWithShape="1">
              <a:gsLst>
                <a:gs pos="0">
                  <a:srgbClr val="005CB9"/>
                </a:gs>
                <a:gs pos="100000">
                  <a:srgbClr val="00ACF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D19C193-D273-A140-9347-38E5DE858B4E}"/>
                </a:ext>
              </a:extLst>
            </p:cNvPr>
            <p:cNvSpPr/>
            <p:nvPr userDrawn="1"/>
          </p:nvSpPr>
          <p:spPr>
            <a:xfrm>
              <a:off x="0" y="0"/>
              <a:ext cx="273269" cy="6858000"/>
            </a:xfrm>
            <a:prstGeom prst="rect">
              <a:avLst/>
            </a:prstGeom>
            <a:solidFill>
              <a:srgbClr val="001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7679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1604E-5F57-2641-85DB-EAE4A68C49F0}"/>
              </a:ext>
            </a:extLst>
          </p:cNvPr>
          <p:cNvSpPr>
            <a:spLocks noGrp="1"/>
          </p:cNvSpPr>
          <p:nvPr>
            <p:ph type="title" hasCustomPrompt="1"/>
          </p:nvPr>
        </p:nvSpPr>
        <p:spPr>
          <a:xfrm>
            <a:off x="1557624" y="535758"/>
            <a:ext cx="10204688" cy="1154930"/>
          </a:xfrm>
          <a:prstGeom prst="rect">
            <a:avLst/>
          </a:prstGeom>
        </p:spPr>
        <p:txBody>
          <a:bodyPr>
            <a:normAutofit/>
          </a:bodyPr>
          <a:lstStyle>
            <a:lvl1pPr>
              <a:defRPr sz="3200">
                <a:solidFill>
                  <a:srgbClr val="005CB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9E74DCC-28A8-2049-BFFC-EA663B546972}"/>
              </a:ext>
            </a:extLst>
          </p:cNvPr>
          <p:cNvSpPr>
            <a:spLocks noGrp="1"/>
          </p:cNvSpPr>
          <p:nvPr>
            <p:ph sz="half" idx="1"/>
          </p:nvPr>
        </p:nvSpPr>
        <p:spPr>
          <a:xfrm>
            <a:off x="1557624" y="1825625"/>
            <a:ext cx="4870688" cy="4351338"/>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A9D55E1-BEA1-D849-977D-4ECE1FA8F1DA}"/>
              </a:ext>
            </a:extLst>
          </p:cNvPr>
          <p:cNvSpPr>
            <a:spLocks noGrp="1"/>
          </p:cNvSpPr>
          <p:nvPr>
            <p:ph sz="half" idx="2"/>
          </p:nvPr>
        </p:nvSpPr>
        <p:spPr>
          <a:xfrm>
            <a:off x="6891624" y="1825625"/>
            <a:ext cx="4870688" cy="3858019"/>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9FD0D1B-34EA-4945-ABA0-82AE54E2947E}"/>
              </a:ext>
            </a:extLst>
          </p:cNvPr>
          <p:cNvPicPr>
            <a:picLocks noChangeAspect="1"/>
          </p:cNvPicPr>
          <p:nvPr userDrawn="1"/>
        </p:nvPicPr>
        <p:blipFill>
          <a:blip r:embed="rId2"/>
          <a:stretch>
            <a:fillRect/>
          </a:stretch>
        </p:blipFill>
        <p:spPr>
          <a:xfrm>
            <a:off x="9355411" y="5683644"/>
            <a:ext cx="2288044" cy="1144022"/>
          </a:xfrm>
          <a:prstGeom prst="rect">
            <a:avLst/>
          </a:prstGeom>
        </p:spPr>
      </p:pic>
      <p:grpSp>
        <p:nvGrpSpPr>
          <p:cNvPr id="19" name="Group 18">
            <a:extLst>
              <a:ext uri="{FF2B5EF4-FFF2-40B4-BE49-F238E27FC236}">
                <a16:creationId xmlns:a16="http://schemas.microsoft.com/office/drawing/2014/main" id="{5655B56A-C9CC-3741-BFA7-C43DA4F5DE55}"/>
              </a:ext>
            </a:extLst>
          </p:cNvPr>
          <p:cNvGrpSpPr/>
          <p:nvPr userDrawn="1"/>
        </p:nvGrpSpPr>
        <p:grpSpPr>
          <a:xfrm>
            <a:off x="-1" y="0"/>
            <a:ext cx="1127937" cy="6858000"/>
            <a:chOff x="0" y="0"/>
            <a:chExt cx="441434" cy="6858000"/>
          </a:xfrm>
        </p:grpSpPr>
        <p:sp>
          <p:nvSpPr>
            <p:cNvPr id="20" name="Rectangle 19">
              <a:extLst>
                <a:ext uri="{FF2B5EF4-FFF2-40B4-BE49-F238E27FC236}">
                  <a16:creationId xmlns:a16="http://schemas.microsoft.com/office/drawing/2014/main" id="{4C92A0B1-FDE9-F447-892E-40EC67C42DD1}"/>
                </a:ext>
              </a:extLst>
            </p:cNvPr>
            <p:cNvSpPr/>
            <p:nvPr userDrawn="1"/>
          </p:nvSpPr>
          <p:spPr>
            <a:xfrm>
              <a:off x="168165" y="0"/>
              <a:ext cx="273269" cy="6858000"/>
            </a:xfrm>
            <a:prstGeom prst="rect">
              <a:avLst/>
            </a:prstGeom>
            <a:gradFill flip="none" rotWithShape="1">
              <a:gsLst>
                <a:gs pos="0">
                  <a:srgbClr val="005CB9"/>
                </a:gs>
                <a:gs pos="100000">
                  <a:srgbClr val="00ACF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0C29B88-A30C-8145-9685-CD91C8465345}"/>
                </a:ext>
              </a:extLst>
            </p:cNvPr>
            <p:cNvSpPr/>
            <p:nvPr userDrawn="1"/>
          </p:nvSpPr>
          <p:spPr>
            <a:xfrm>
              <a:off x="0" y="0"/>
              <a:ext cx="273269" cy="6858000"/>
            </a:xfrm>
            <a:prstGeom prst="rect">
              <a:avLst/>
            </a:prstGeom>
            <a:solidFill>
              <a:srgbClr val="001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lide Number Placeholder 5">
            <a:extLst>
              <a:ext uri="{FF2B5EF4-FFF2-40B4-BE49-F238E27FC236}">
                <a16:creationId xmlns:a16="http://schemas.microsoft.com/office/drawing/2014/main" id="{11BA7E47-6A62-674D-ABCF-449EB408F283}"/>
              </a:ext>
            </a:extLst>
          </p:cNvPr>
          <p:cNvSpPr txBox="1">
            <a:spLocks/>
          </p:cNvSpPr>
          <p:nvPr userDrawn="1"/>
        </p:nvSpPr>
        <p:spPr>
          <a:xfrm>
            <a:off x="1557624" y="6271286"/>
            <a:ext cx="499872" cy="365125"/>
          </a:xfrm>
          <a:prstGeom prst="rect">
            <a:avLst/>
          </a:prstGeom>
        </p:spPr>
        <p:txBody>
          <a:bodyPr/>
          <a:lstStyle>
            <a:defPPr>
              <a:defRPr lang="en-US"/>
            </a:defPPr>
            <a:lvl1pPr marL="0" algn="l" defTabSz="914400" rtl="0" eaLnBrk="1" latinLnBrk="0" hangingPunct="1">
              <a:defRPr sz="1200" kern="1200">
                <a:solidFill>
                  <a:srgbClr val="001B7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A17FA8-4253-E04B-8632-CDEE75954685}" type="slidenum">
              <a:rPr lang="en-US" smtClean="0"/>
              <a:pPr/>
              <a:t>‹#›</a:t>
            </a:fld>
            <a:endParaRPr lang="en-US" dirty="0"/>
          </a:p>
        </p:txBody>
      </p:sp>
    </p:spTree>
    <p:extLst>
      <p:ext uri="{BB962C8B-B14F-4D97-AF65-F5344CB8AC3E}">
        <p14:creationId xmlns:p14="http://schemas.microsoft.com/office/powerpoint/2010/main" val="3289593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831D1-3CFA-8C40-BD75-0E1DA71372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BE6C076-D1CC-F748-85B0-62CCB31E14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1233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l" defTabSz="914400" rtl="0" eaLnBrk="1" latinLnBrk="0" hangingPunct="1">
        <a:lnSpc>
          <a:spcPct val="90000"/>
        </a:lnSpc>
        <a:spcBef>
          <a:spcPct val="0"/>
        </a:spcBef>
        <a:buNone/>
        <a:defRPr sz="3200" kern="1200">
          <a:solidFill>
            <a:srgbClr val="005CB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cid:3af28b29-8e35-4dd9-86de-c97764ad9d26@namprd09.prod.outlook.com"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916B0-D10F-BA43-95D8-B73B9E7AFE8C}"/>
              </a:ext>
            </a:extLst>
          </p:cNvPr>
          <p:cNvSpPr>
            <a:spLocks noGrp="1"/>
          </p:cNvSpPr>
          <p:nvPr>
            <p:ph type="ctrTitle"/>
          </p:nvPr>
        </p:nvSpPr>
        <p:spPr>
          <a:xfrm>
            <a:off x="1524000" y="4497571"/>
            <a:ext cx="10238312" cy="659220"/>
          </a:xfrm>
        </p:spPr>
        <p:txBody>
          <a:bodyPr/>
          <a:lstStyle/>
          <a:p>
            <a:r>
              <a:rPr lang="en-US" dirty="0"/>
              <a:t>Personal Health Division</a:t>
            </a:r>
          </a:p>
        </p:txBody>
      </p:sp>
      <p:sp>
        <p:nvSpPr>
          <p:cNvPr id="7" name="Subtitle 6">
            <a:extLst>
              <a:ext uri="{FF2B5EF4-FFF2-40B4-BE49-F238E27FC236}">
                <a16:creationId xmlns:a16="http://schemas.microsoft.com/office/drawing/2014/main" id="{0D76C8DB-B8C0-E645-BDCC-BBB2CFEFD353}"/>
              </a:ext>
            </a:extLst>
          </p:cNvPr>
          <p:cNvSpPr>
            <a:spLocks noGrp="1"/>
          </p:cNvSpPr>
          <p:nvPr>
            <p:ph type="subTitle" idx="1"/>
          </p:nvPr>
        </p:nvSpPr>
        <p:spPr>
          <a:xfrm>
            <a:off x="1524000" y="5304157"/>
            <a:ext cx="10238312" cy="501219"/>
          </a:xfrm>
        </p:spPr>
        <p:txBody>
          <a:bodyPr>
            <a:noAutofit/>
          </a:bodyPr>
          <a:lstStyle/>
          <a:p>
            <a:r>
              <a:rPr lang="en-US" sz="2000" dirty="0"/>
              <a:t>Maternal and Child Health Programs Overview</a:t>
            </a:r>
          </a:p>
          <a:p>
            <a:r>
              <a:rPr lang="en-US" sz="2000" dirty="0"/>
              <a:t>November 21, 2024</a:t>
            </a:r>
            <a:r>
              <a:rPr lang="en-US" sz="1400" dirty="0"/>
              <a:t>	</a:t>
            </a:r>
          </a:p>
        </p:txBody>
      </p:sp>
    </p:spTree>
    <p:extLst>
      <p:ext uri="{BB962C8B-B14F-4D97-AF65-F5344CB8AC3E}">
        <p14:creationId xmlns:p14="http://schemas.microsoft.com/office/powerpoint/2010/main" val="4249413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7AF47-C75E-48E8-8E76-73F50C8819E3}"/>
              </a:ext>
            </a:extLst>
          </p:cNvPr>
          <p:cNvSpPr>
            <a:spLocks noGrp="1"/>
          </p:cNvSpPr>
          <p:nvPr>
            <p:ph type="title"/>
          </p:nvPr>
        </p:nvSpPr>
        <p:spPr>
          <a:solidFill>
            <a:srgbClr val="001B71"/>
          </a:solidFill>
        </p:spPr>
        <p:txBody>
          <a:bodyPr anchor="ctr"/>
          <a:lstStyle/>
          <a:p>
            <a:pPr algn="ctr"/>
            <a:r>
              <a:rPr kumimoji="0" lang="en-US" sz="2800" b="0" i="0" u="none" strike="noStrike" kern="1200" cap="all" spc="0" normalizeH="0" baseline="0" noProof="0" dirty="0">
                <a:ln>
                  <a:noFill/>
                </a:ln>
                <a:solidFill>
                  <a:prstClr val="white"/>
                </a:solidFill>
                <a:effectLst/>
                <a:uLnTx/>
                <a:uFillTx/>
                <a:ea typeface="+mn-ea"/>
                <a:cs typeface="+mn-cs"/>
              </a:rPr>
              <a:t>HRSA Grant – Once Upon A Preemie</a:t>
            </a:r>
            <a:endParaRPr lang="en-US" dirty="0"/>
          </a:p>
        </p:txBody>
      </p:sp>
      <p:sp>
        <p:nvSpPr>
          <p:cNvPr id="5" name="TextBox 4">
            <a:extLst>
              <a:ext uri="{FF2B5EF4-FFF2-40B4-BE49-F238E27FC236}">
                <a16:creationId xmlns:a16="http://schemas.microsoft.com/office/drawing/2014/main" id="{5CF9A4DF-E977-4D4F-80CA-14CB2A995FBF}"/>
              </a:ext>
            </a:extLst>
          </p:cNvPr>
          <p:cNvSpPr txBox="1"/>
          <p:nvPr/>
        </p:nvSpPr>
        <p:spPr>
          <a:xfrm>
            <a:off x="2821070" y="1700836"/>
            <a:ext cx="6549859" cy="646331"/>
          </a:xfrm>
          <a:prstGeom prst="rect">
            <a:avLst/>
          </a:prstGeom>
          <a:noFill/>
        </p:spPr>
        <p:txBody>
          <a:bodyPr wrap="square" rtlCol="0">
            <a:spAutoFit/>
          </a:bodyPr>
          <a:lstStyle/>
          <a:p>
            <a:pPr algn="ctr"/>
            <a:r>
              <a:rPr lang="en-US" dirty="0"/>
              <a:t>Expanding Black Maternal Health and Neonatal Health Equity Trainings to DELCO Healthcare Professionals</a:t>
            </a:r>
          </a:p>
        </p:txBody>
      </p:sp>
      <p:sp>
        <p:nvSpPr>
          <p:cNvPr id="6" name="Content Placeholder 2">
            <a:extLst>
              <a:ext uri="{FF2B5EF4-FFF2-40B4-BE49-F238E27FC236}">
                <a16:creationId xmlns:a16="http://schemas.microsoft.com/office/drawing/2014/main" id="{57814A04-99EE-4EFA-B707-CE61A446D910}"/>
              </a:ext>
            </a:extLst>
          </p:cNvPr>
          <p:cNvSpPr txBox="1">
            <a:spLocks/>
          </p:cNvSpPr>
          <p:nvPr/>
        </p:nvSpPr>
        <p:spPr>
          <a:xfrm>
            <a:off x="6659968" y="2977067"/>
            <a:ext cx="4538376" cy="2180097"/>
          </a:xfrm>
          <a:prstGeom prst="rect">
            <a:avLst/>
          </a:prstGeom>
          <a:solidFill>
            <a:sysClr val="window" lastClr="FFFFFF"/>
          </a:solidFill>
          <a:ln w="22225" cap="rnd" cmpd="sng" algn="ctr">
            <a:solidFill>
              <a:srgbClr val="001B71"/>
            </a:solidFill>
            <a:prstDash val="solid"/>
          </a:ln>
          <a:effectLst/>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dk1"/>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dk1"/>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dk1"/>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9pPr>
          </a:lstStyle>
          <a:p>
            <a:r>
              <a:rPr lang="en-US" b="1" dirty="0"/>
              <a:t>Progress so far: </a:t>
            </a:r>
            <a:endParaRPr lang="en-US" dirty="0"/>
          </a:p>
          <a:p>
            <a:pPr lvl="1">
              <a:buFont typeface="Wingdings" panose="05000000000000000000" pitchFamily="2" charset="2"/>
              <a:buChar char="q"/>
            </a:pPr>
            <a:r>
              <a:rPr lang="en-US" dirty="0"/>
              <a:t>Has begun outreach to healthcare professionals serving Delaware County residents to recruit for course enrollment in January 2025 (60 secured so far)</a:t>
            </a:r>
          </a:p>
        </p:txBody>
      </p:sp>
      <p:pic>
        <p:nvPicPr>
          <p:cNvPr id="8" name="Picture 7">
            <a:extLst>
              <a:ext uri="{FF2B5EF4-FFF2-40B4-BE49-F238E27FC236}">
                <a16:creationId xmlns:a16="http://schemas.microsoft.com/office/drawing/2014/main" id="{CC9FC48B-1E17-45A2-8293-8867662BEF86}"/>
              </a:ext>
            </a:extLst>
          </p:cNvPr>
          <p:cNvPicPr>
            <a:picLocks noChangeAspect="1"/>
          </p:cNvPicPr>
          <p:nvPr/>
        </p:nvPicPr>
        <p:blipFill>
          <a:blip r:embed="rId2"/>
          <a:stretch>
            <a:fillRect/>
          </a:stretch>
        </p:blipFill>
        <p:spPr>
          <a:xfrm>
            <a:off x="2105890" y="2357315"/>
            <a:ext cx="3990109" cy="3990109"/>
          </a:xfrm>
          <a:prstGeom prst="rect">
            <a:avLst/>
          </a:prstGeom>
        </p:spPr>
      </p:pic>
    </p:spTree>
    <p:extLst>
      <p:ext uri="{BB962C8B-B14F-4D97-AF65-F5344CB8AC3E}">
        <p14:creationId xmlns:p14="http://schemas.microsoft.com/office/powerpoint/2010/main" val="870417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1DC-79DD-4C84-8AF3-A5DBDBBD569C}"/>
              </a:ext>
            </a:extLst>
          </p:cNvPr>
          <p:cNvSpPr>
            <a:spLocks noGrp="1"/>
          </p:cNvSpPr>
          <p:nvPr>
            <p:ph type="title"/>
          </p:nvPr>
        </p:nvSpPr>
        <p:spPr>
          <a:xfrm>
            <a:off x="1090613" y="3710612"/>
            <a:ext cx="3290887" cy="2452687"/>
          </a:xfrm>
        </p:spPr>
        <p:txBody>
          <a:bodyPr vert="horz" lIns="91440" tIns="45720" rIns="91440" bIns="45720" rtlCol="0" anchor="ctr">
            <a:normAutofit/>
          </a:bodyPr>
          <a:lstStyle/>
          <a:p>
            <a:pPr algn="ctr"/>
            <a:r>
              <a:rPr kumimoji="0" lang="en-US" sz="2800" b="0" i="0" u="none" strike="noStrike" cap="all" spc="0" normalizeH="0" baseline="0" noProof="0" dirty="0">
                <a:ln>
                  <a:noFill/>
                </a:ln>
                <a:solidFill>
                  <a:schemeClr val="tx1"/>
                </a:solidFill>
                <a:effectLst/>
                <a:uLnTx/>
                <a:uFillTx/>
              </a:rPr>
              <a:t>Community Health Improvement Plan Committee</a:t>
            </a:r>
            <a:endParaRPr lang="en-US" sz="2800" dirty="0">
              <a:solidFill>
                <a:schemeClr val="tx1"/>
              </a:solidFill>
            </a:endParaRPr>
          </a:p>
        </p:txBody>
      </p:sp>
      <p:pic>
        <p:nvPicPr>
          <p:cNvPr id="6" name="Picture 5">
            <a:extLst>
              <a:ext uri="{FF2B5EF4-FFF2-40B4-BE49-F238E27FC236}">
                <a16:creationId xmlns:a16="http://schemas.microsoft.com/office/drawing/2014/main" id="{71AFAA42-2DA7-4807-8F1B-B71C85162000}"/>
              </a:ext>
            </a:extLst>
          </p:cNvPr>
          <p:cNvPicPr>
            <a:picLocks noChangeAspect="1"/>
          </p:cNvPicPr>
          <p:nvPr/>
        </p:nvPicPr>
        <p:blipFill>
          <a:blip r:embed="rId2"/>
          <a:srcRect t="8253" b="2485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5" name="Content Placeholder 2">
            <a:extLst>
              <a:ext uri="{FF2B5EF4-FFF2-40B4-BE49-F238E27FC236}">
                <a16:creationId xmlns:a16="http://schemas.microsoft.com/office/drawing/2014/main" id="{AFC941B5-5B06-4443-B2CC-8F07300CAD37}"/>
              </a:ext>
            </a:extLst>
          </p:cNvPr>
          <p:cNvSpPr txBox="1">
            <a:spLocks/>
          </p:cNvSpPr>
          <p:nvPr/>
        </p:nvSpPr>
        <p:spPr>
          <a:xfrm>
            <a:off x="4381500" y="3710613"/>
            <a:ext cx="7485413" cy="245268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dk1"/>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dk1"/>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dk1"/>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9pPr>
          </a:lstStyle>
          <a:p>
            <a:pPr marL="306000" marR="0" lvl="0" indent="-228600" defTabSz="914400" fontAlgn="auto">
              <a:lnSpc>
                <a:spcPct val="90000"/>
              </a:lnSpc>
              <a:spcBef>
                <a:spcPct val="20000"/>
              </a:spcBef>
              <a:spcAft>
                <a:spcPts val="600"/>
              </a:spcAft>
              <a:buClr>
                <a:srgbClr val="001B71"/>
              </a:buClr>
              <a:buSzPct val="92000"/>
              <a:buFont typeface="Arial" panose="020B0604020202020204" pitchFamily="34" charset="0"/>
              <a:buChar char="•"/>
              <a:tabLst/>
              <a:defRPr/>
            </a:pPr>
            <a:r>
              <a:rPr kumimoji="0" lang="en-US" sz="1600" b="0" i="0" u="none" strike="noStrike" cap="none" spc="0" normalizeH="0" baseline="0" noProof="0" dirty="0">
                <a:ln>
                  <a:noFill/>
                </a:ln>
                <a:solidFill>
                  <a:schemeClr val="tx1"/>
                </a:solidFill>
                <a:effectLst/>
                <a:uLnTx/>
                <a:uFillTx/>
              </a:rPr>
              <a:t>The Maternal, Parental, and Infant Health CHIP Committee has been meeting since </a:t>
            </a:r>
            <a:r>
              <a:rPr kumimoji="0" lang="en-US" sz="1600" b="0" i="0" u="sng" strike="noStrike" cap="none" spc="0" normalizeH="0" baseline="0" noProof="0" dirty="0">
                <a:ln>
                  <a:noFill/>
                </a:ln>
                <a:solidFill>
                  <a:schemeClr val="tx1"/>
                </a:solidFill>
                <a:effectLst/>
                <a:uLnTx/>
                <a:uFillTx/>
              </a:rPr>
              <a:t>March 2023 </a:t>
            </a:r>
            <a:r>
              <a:rPr kumimoji="0" lang="en-US" sz="1600" b="0" i="0" u="none" strike="noStrike" cap="none" spc="0" normalizeH="0" baseline="0" noProof="0" dirty="0">
                <a:ln>
                  <a:noFill/>
                </a:ln>
                <a:solidFill>
                  <a:schemeClr val="tx1"/>
                </a:solidFill>
                <a:effectLst/>
                <a:uLnTx/>
                <a:uFillTx/>
              </a:rPr>
              <a:t>and has developed various Goals, Strategies, and Objectives to achieve for Delaware County by December 2028</a:t>
            </a:r>
          </a:p>
          <a:p>
            <a:pPr marL="306000" marR="0" lvl="0" indent="-228600" defTabSz="914400" fontAlgn="auto">
              <a:lnSpc>
                <a:spcPct val="90000"/>
              </a:lnSpc>
              <a:spcBef>
                <a:spcPct val="20000"/>
              </a:spcBef>
              <a:spcAft>
                <a:spcPts val="600"/>
              </a:spcAft>
              <a:buClr>
                <a:srgbClr val="001B71"/>
              </a:buClr>
              <a:buSzPct val="92000"/>
              <a:buFont typeface="Arial" panose="020B0604020202020204" pitchFamily="34" charset="0"/>
              <a:buChar char="•"/>
              <a:tabLst/>
              <a:defRPr/>
            </a:pPr>
            <a:r>
              <a:rPr kumimoji="0" lang="en-US" sz="1600" b="0" i="0" u="none" strike="noStrike" cap="none" spc="0" normalizeH="0" baseline="0" noProof="0" dirty="0">
                <a:ln>
                  <a:noFill/>
                </a:ln>
                <a:solidFill>
                  <a:schemeClr val="tx1"/>
                </a:solidFill>
                <a:effectLst/>
                <a:uLnTx/>
                <a:uFillTx/>
              </a:rPr>
              <a:t>As of October 23, 2024 there have been 7 meetings total with the next meeting scheduled for December 11</a:t>
            </a:r>
            <a:r>
              <a:rPr kumimoji="0" lang="en-US" sz="1600" b="0" i="0" u="none" strike="noStrike" cap="none" spc="0" normalizeH="0" baseline="30000" noProof="0" dirty="0">
                <a:ln>
                  <a:noFill/>
                </a:ln>
                <a:solidFill>
                  <a:schemeClr val="tx1"/>
                </a:solidFill>
                <a:effectLst/>
                <a:uLnTx/>
                <a:uFillTx/>
              </a:rPr>
              <a:t>th</a:t>
            </a:r>
            <a:r>
              <a:rPr kumimoji="0" lang="en-US" sz="1600" b="0" i="0" u="none" strike="noStrike" cap="none" spc="0" normalizeH="0" baseline="0" noProof="0" dirty="0">
                <a:ln>
                  <a:noFill/>
                </a:ln>
                <a:solidFill>
                  <a:schemeClr val="tx1"/>
                </a:solidFill>
                <a:effectLst/>
                <a:uLnTx/>
                <a:uFillTx/>
              </a:rPr>
              <a:t>, 2024.</a:t>
            </a:r>
          </a:p>
          <a:p>
            <a:pPr marL="306000" marR="0" lvl="0" indent="-228600" defTabSz="914400" fontAlgn="auto">
              <a:lnSpc>
                <a:spcPct val="90000"/>
              </a:lnSpc>
              <a:spcBef>
                <a:spcPct val="20000"/>
              </a:spcBef>
              <a:spcAft>
                <a:spcPts val="600"/>
              </a:spcAft>
              <a:buClr>
                <a:srgbClr val="001B71"/>
              </a:buClr>
              <a:buSzPct val="92000"/>
              <a:buFont typeface="Arial" panose="020B0604020202020204" pitchFamily="34" charset="0"/>
              <a:buChar char="•"/>
              <a:tabLst/>
              <a:defRPr/>
            </a:pPr>
            <a:r>
              <a:rPr kumimoji="0" lang="en-US" sz="1600" b="0" i="0" u="none" strike="noStrike" cap="none" spc="0" normalizeH="0" baseline="0" noProof="0" dirty="0">
                <a:ln>
                  <a:noFill/>
                </a:ln>
                <a:solidFill>
                  <a:schemeClr val="tx1"/>
                </a:solidFill>
                <a:effectLst/>
                <a:uLnTx/>
                <a:uFillTx/>
              </a:rPr>
              <a:t>CHIP committee consists of 48 members from both the public and private sectors, including various DCHD staff members and community partners working with DCHD on Title V,  the Department of Labor Grant, and HRSA Grant.</a:t>
            </a:r>
          </a:p>
        </p:txBody>
      </p:sp>
      <p:sp>
        <p:nvSpPr>
          <p:cNvPr id="4" name="Slide Number Placeholder 3">
            <a:extLst>
              <a:ext uri="{FF2B5EF4-FFF2-40B4-BE49-F238E27FC236}">
                <a16:creationId xmlns:a16="http://schemas.microsoft.com/office/drawing/2014/main" id="{B276CB21-975D-4A6D-9C8D-34BDC4162BED}"/>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lgn="r">
              <a:spcAft>
                <a:spcPts val="600"/>
              </a:spcAft>
              <a:defRPr/>
            </a:pPr>
            <a:fld id="{24A17FA8-4253-E04B-8632-CDEE75954685}" type="slidenum">
              <a:rPr lang="en-US">
                <a:solidFill>
                  <a:schemeClr val="tx1">
                    <a:lumMod val="75000"/>
                    <a:lumOff val="25000"/>
                  </a:schemeClr>
                </a:solidFill>
                <a:latin typeface="Calibri" panose="020F0502020204030204"/>
              </a:rPr>
              <a:pPr algn="r">
                <a:spcAft>
                  <a:spcPts val="600"/>
                </a:spcAft>
                <a:defRPr/>
              </a:pPr>
              <a:t>11</a:t>
            </a:fld>
            <a:endParaRPr lang="en-US">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2517405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2D8583-0F33-4427-A3DA-3BF08A852D47}"/>
              </a:ext>
            </a:extLst>
          </p:cNvPr>
          <p:cNvSpPr>
            <a:spLocks noGrp="1"/>
          </p:cNvSpPr>
          <p:nvPr>
            <p:ph type="sldNum" sz="quarter" idx="12"/>
          </p:nvPr>
        </p:nvSpPr>
        <p:spPr/>
        <p:txBody>
          <a:bodyPr/>
          <a:lstStyle/>
          <a:p>
            <a:fld id="{24A17FA8-4253-E04B-8632-CDEE75954685}" type="slidenum">
              <a:rPr lang="en-US" smtClean="0"/>
              <a:pPr/>
              <a:t>12</a:t>
            </a:fld>
            <a:endParaRPr lang="en-US" dirty="0"/>
          </a:p>
        </p:txBody>
      </p:sp>
      <p:sp>
        <p:nvSpPr>
          <p:cNvPr id="5" name="Title 1">
            <a:extLst>
              <a:ext uri="{FF2B5EF4-FFF2-40B4-BE49-F238E27FC236}">
                <a16:creationId xmlns:a16="http://schemas.microsoft.com/office/drawing/2014/main" id="{5B3E0EC4-AA14-4ED6-B3D8-260BB01883D8}"/>
              </a:ext>
            </a:extLst>
          </p:cNvPr>
          <p:cNvSpPr txBox="1">
            <a:spLocks/>
          </p:cNvSpPr>
          <p:nvPr/>
        </p:nvSpPr>
        <p:spPr>
          <a:xfrm>
            <a:off x="1163053" y="221589"/>
            <a:ext cx="3410951" cy="6049697"/>
          </a:xfrm>
          <a:prstGeom prst="rect">
            <a:avLst/>
          </a:prstGeom>
          <a:solidFill>
            <a:srgbClr val="001B71"/>
          </a:solidFill>
          <a:ln w="22225" cap="rnd" cmpd="sng" algn="ctr">
            <a:solidFill>
              <a:srgbClr val="001B71"/>
            </a:solidFill>
            <a:prstDash val="solid"/>
          </a:ln>
          <a:effectLst/>
        </p:spPr>
        <p:txBody>
          <a:bodyPr vert="horz" lIns="91440" tIns="45720" rIns="91440" bIns="45720" rtlCol="0" anchor="ctr">
            <a:normAutofit/>
          </a:bodyPr>
          <a:lstStyle>
            <a:lvl1pPr algn="l" defTabSz="457200" rtl="0" eaLnBrk="1" latinLnBrk="0" hangingPunct="1">
              <a:spcBef>
                <a:spcPct val="0"/>
              </a:spcBef>
              <a:buNone/>
              <a:defRPr sz="2400" b="0" kern="1200" cap="all">
                <a:solidFill>
                  <a:srgbClr val="FFFFFF"/>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FFFFFF"/>
                </a:solidFill>
                <a:effectLst/>
                <a:uLnTx/>
                <a:uFillTx/>
                <a:latin typeface="+mj-lt"/>
                <a:ea typeface="+mn-ea"/>
                <a:cs typeface="+mn-cs"/>
              </a:rPr>
              <a:t>Community Health Improvement Plan (CHIP)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FFFFFF"/>
                </a:solidFill>
                <a:effectLst/>
                <a:uLnTx/>
                <a:uFillTx/>
                <a:latin typeface="+mj-lt"/>
                <a:ea typeface="+mn-ea"/>
                <a:cs typeface="+mn-cs"/>
              </a:rPr>
              <a:t>Committee</a:t>
            </a:r>
          </a:p>
        </p:txBody>
      </p:sp>
      <p:graphicFrame>
        <p:nvGraphicFramePr>
          <p:cNvPr id="6" name="Content Placeholder 2">
            <a:extLst>
              <a:ext uri="{FF2B5EF4-FFF2-40B4-BE49-F238E27FC236}">
                <a16:creationId xmlns:a16="http://schemas.microsoft.com/office/drawing/2014/main" id="{CB416BCA-A5BB-40EE-AE90-94BF6DC2684F}"/>
              </a:ext>
            </a:extLst>
          </p:cNvPr>
          <p:cNvGraphicFramePr>
            <a:graphicFrameLocks noGrp="1"/>
          </p:cNvGraphicFramePr>
          <p:nvPr>
            <p:ph idx="1"/>
            <p:extLst>
              <p:ext uri="{D42A27DB-BD31-4B8C-83A1-F6EECF244321}">
                <p14:modId xmlns:p14="http://schemas.microsoft.com/office/powerpoint/2010/main" val="548921650"/>
              </p:ext>
            </p:extLst>
          </p:nvPr>
        </p:nvGraphicFramePr>
        <p:xfrm>
          <a:off x="4729019" y="775853"/>
          <a:ext cx="6795192" cy="5033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0023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515C-E1B4-46BB-B8DF-0EE81AD423F2}"/>
              </a:ext>
            </a:extLst>
          </p:cNvPr>
          <p:cNvSpPr>
            <a:spLocks noGrp="1"/>
          </p:cNvSpPr>
          <p:nvPr>
            <p:ph type="title"/>
          </p:nvPr>
        </p:nvSpPr>
        <p:spPr>
          <a:solidFill>
            <a:srgbClr val="001B71"/>
          </a:solidFill>
        </p:spPr>
        <p:txBody>
          <a:bodyPr/>
          <a:lstStyle/>
          <a:p>
            <a:pPr algn="ctr"/>
            <a:r>
              <a:rPr kumimoji="0" lang="en-US" sz="2500" b="0" i="0" u="none" strike="noStrike" kern="1200" cap="all" spc="0" normalizeH="0" baseline="0" noProof="0" dirty="0">
                <a:ln>
                  <a:noFill/>
                </a:ln>
                <a:solidFill>
                  <a:prstClr val="white"/>
                </a:solidFill>
                <a:effectLst/>
                <a:uLnTx/>
                <a:uFillTx/>
                <a:latin typeface="Gill Sans MT" panose="020B0502020104020203"/>
                <a:ea typeface="+mn-ea"/>
                <a:cs typeface="+mn-cs"/>
              </a:rPr>
              <a:t>Community Health Improvement Plan Committee</a:t>
            </a:r>
            <a:endParaRPr lang="en-US" dirty="0"/>
          </a:p>
        </p:txBody>
      </p:sp>
      <p:sp>
        <p:nvSpPr>
          <p:cNvPr id="4" name="Slide Number Placeholder 3">
            <a:extLst>
              <a:ext uri="{FF2B5EF4-FFF2-40B4-BE49-F238E27FC236}">
                <a16:creationId xmlns:a16="http://schemas.microsoft.com/office/drawing/2014/main" id="{08B49BB2-13FD-4C63-8F4E-1BBDD95A5848}"/>
              </a:ext>
            </a:extLst>
          </p:cNvPr>
          <p:cNvSpPr>
            <a:spLocks noGrp="1"/>
          </p:cNvSpPr>
          <p:nvPr>
            <p:ph type="sldNum" sz="quarter" idx="12"/>
          </p:nvPr>
        </p:nvSpPr>
        <p:spPr/>
        <p:txBody>
          <a:bodyPr/>
          <a:lstStyle/>
          <a:p>
            <a:fld id="{24A17FA8-4253-E04B-8632-CDEE75954685}" type="slidenum">
              <a:rPr lang="en-US" smtClean="0"/>
              <a:pPr/>
              <a:t>13</a:t>
            </a:fld>
            <a:endParaRPr lang="en-US" dirty="0"/>
          </a:p>
        </p:txBody>
      </p:sp>
      <p:sp>
        <p:nvSpPr>
          <p:cNvPr id="5" name="TextBox 4">
            <a:extLst>
              <a:ext uri="{FF2B5EF4-FFF2-40B4-BE49-F238E27FC236}">
                <a16:creationId xmlns:a16="http://schemas.microsoft.com/office/drawing/2014/main" id="{F7B5657F-8205-4607-9904-0F6DBA42C0FA}"/>
              </a:ext>
            </a:extLst>
          </p:cNvPr>
          <p:cNvSpPr txBox="1"/>
          <p:nvPr/>
        </p:nvSpPr>
        <p:spPr>
          <a:xfrm>
            <a:off x="1787930" y="1690688"/>
            <a:ext cx="9744075" cy="923330"/>
          </a:xfrm>
          <a:prstGeom prst="rect">
            <a:avLst/>
          </a:prstGeom>
          <a:noFill/>
        </p:spPr>
        <p:txBody>
          <a:bodyPr wrap="square" rtlCol="0">
            <a:spAutoFit/>
          </a:bodyPr>
          <a:lstStyle/>
          <a:p>
            <a:pPr algn="ctr"/>
            <a:r>
              <a:rPr lang="en-US" dirty="0"/>
              <a:t>Objective 1.1: By December 31, 2028, improve birth outcomes in Delaware County, with a special focus on Black, Hispanic, and Multi-race birthing parents. (Reduce all below outcome) indicators by 5%)</a:t>
            </a:r>
          </a:p>
        </p:txBody>
      </p:sp>
      <p:graphicFrame>
        <p:nvGraphicFramePr>
          <p:cNvPr id="7" name="Chart 6">
            <a:extLst>
              <a:ext uri="{FF2B5EF4-FFF2-40B4-BE49-F238E27FC236}">
                <a16:creationId xmlns:a16="http://schemas.microsoft.com/office/drawing/2014/main" id="{D9EA0DEA-5320-43C6-B650-26AED96AE79B}"/>
              </a:ext>
            </a:extLst>
          </p:cNvPr>
          <p:cNvGraphicFramePr/>
          <p:nvPr>
            <p:extLst>
              <p:ext uri="{D42A27DB-BD31-4B8C-83A1-F6EECF244321}">
                <p14:modId xmlns:p14="http://schemas.microsoft.com/office/powerpoint/2010/main" val="1507062005"/>
              </p:ext>
            </p:extLst>
          </p:nvPr>
        </p:nvGraphicFramePr>
        <p:xfrm>
          <a:off x="1557624" y="2337019"/>
          <a:ext cx="10204688" cy="35416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8318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515C-E1B4-46BB-B8DF-0EE81AD423F2}"/>
              </a:ext>
            </a:extLst>
          </p:cNvPr>
          <p:cNvSpPr>
            <a:spLocks noGrp="1"/>
          </p:cNvSpPr>
          <p:nvPr>
            <p:ph type="title"/>
          </p:nvPr>
        </p:nvSpPr>
        <p:spPr>
          <a:solidFill>
            <a:srgbClr val="001B71"/>
          </a:solidFill>
        </p:spPr>
        <p:txBody>
          <a:bodyPr/>
          <a:lstStyle/>
          <a:p>
            <a:pPr algn="ctr"/>
            <a:r>
              <a:rPr kumimoji="0" lang="en-US" sz="2500" b="0" i="0" u="none" strike="noStrike" kern="1200" cap="all" spc="0" normalizeH="0" baseline="0" noProof="0" dirty="0">
                <a:ln>
                  <a:noFill/>
                </a:ln>
                <a:solidFill>
                  <a:prstClr val="white"/>
                </a:solidFill>
                <a:effectLst/>
                <a:uLnTx/>
                <a:uFillTx/>
                <a:latin typeface="Gill Sans MT" panose="020B0502020104020203"/>
                <a:ea typeface="+mn-ea"/>
                <a:cs typeface="+mn-cs"/>
              </a:rPr>
              <a:t>Community Health Improvement Plan Committee</a:t>
            </a:r>
            <a:endParaRPr lang="en-US" dirty="0"/>
          </a:p>
        </p:txBody>
      </p:sp>
      <p:sp>
        <p:nvSpPr>
          <p:cNvPr id="4" name="Slide Number Placeholder 3">
            <a:extLst>
              <a:ext uri="{FF2B5EF4-FFF2-40B4-BE49-F238E27FC236}">
                <a16:creationId xmlns:a16="http://schemas.microsoft.com/office/drawing/2014/main" id="{08B49BB2-13FD-4C63-8F4E-1BBDD95A5848}"/>
              </a:ext>
            </a:extLst>
          </p:cNvPr>
          <p:cNvSpPr>
            <a:spLocks noGrp="1"/>
          </p:cNvSpPr>
          <p:nvPr>
            <p:ph type="sldNum" sz="quarter" idx="12"/>
          </p:nvPr>
        </p:nvSpPr>
        <p:spPr/>
        <p:txBody>
          <a:bodyPr/>
          <a:lstStyle/>
          <a:p>
            <a:fld id="{24A17FA8-4253-E04B-8632-CDEE75954685}" type="slidenum">
              <a:rPr lang="en-US" smtClean="0"/>
              <a:pPr/>
              <a:t>14</a:t>
            </a:fld>
            <a:endParaRPr lang="en-US" dirty="0"/>
          </a:p>
        </p:txBody>
      </p:sp>
      <p:sp>
        <p:nvSpPr>
          <p:cNvPr id="5" name="TextBox 4">
            <a:extLst>
              <a:ext uri="{FF2B5EF4-FFF2-40B4-BE49-F238E27FC236}">
                <a16:creationId xmlns:a16="http://schemas.microsoft.com/office/drawing/2014/main" id="{12AD0115-381B-451B-BF9E-F30903753079}"/>
              </a:ext>
            </a:extLst>
          </p:cNvPr>
          <p:cNvSpPr txBox="1"/>
          <p:nvPr/>
        </p:nvSpPr>
        <p:spPr>
          <a:xfrm>
            <a:off x="1787930" y="1705071"/>
            <a:ext cx="9744075" cy="646331"/>
          </a:xfrm>
          <a:prstGeom prst="rect">
            <a:avLst/>
          </a:prstGeom>
          <a:noFill/>
        </p:spPr>
        <p:txBody>
          <a:bodyPr wrap="square" rtlCol="0">
            <a:spAutoFit/>
          </a:bodyPr>
          <a:lstStyle/>
          <a:p>
            <a:pPr algn="ctr"/>
            <a:r>
              <a:rPr lang="en-US" dirty="0"/>
              <a:t>Objective 2.1: By December 31, 2028, decrease the rate of neonatal abstinence syndrome among babies born to Delaware County parents.</a:t>
            </a:r>
          </a:p>
        </p:txBody>
      </p:sp>
      <p:graphicFrame>
        <p:nvGraphicFramePr>
          <p:cNvPr id="6" name="Chart 5">
            <a:extLst>
              <a:ext uri="{FF2B5EF4-FFF2-40B4-BE49-F238E27FC236}">
                <a16:creationId xmlns:a16="http://schemas.microsoft.com/office/drawing/2014/main" id="{04AA612F-0325-48CF-B02A-AFD67265C39E}"/>
              </a:ext>
            </a:extLst>
          </p:cNvPr>
          <p:cNvGraphicFramePr/>
          <p:nvPr>
            <p:extLst>
              <p:ext uri="{D42A27DB-BD31-4B8C-83A1-F6EECF244321}">
                <p14:modId xmlns:p14="http://schemas.microsoft.com/office/powerpoint/2010/main" val="1106244186"/>
              </p:ext>
            </p:extLst>
          </p:nvPr>
        </p:nvGraphicFramePr>
        <p:xfrm>
          <a:off x="1557624" y="2383612"/>
          <a:ext cx="10204688" cy="34552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1678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515C-E1B4-46BB-B8DF-0EE81AD423F2}"/>
              </a:ext>
            </a:extLst>
          </p:cNvPr>
          <p:cNvSpPr>
            <a:spLocks noGrp="1"/>
          </p:cNvSpPr>
          <p:nvPr>
            <p:ph type="title"/>
          </p:nvPr>
        </p:nvSpPr>
        <p:spPr>
          <a:solidFill>
            <a:srgbClr val="001B71"/>
          </a:solidFill>
        </p:spPr>
        <p:txBody>
          <a:bodyPr/>
          <a:lstStyle/>
          <a:p>
            <a:pPr algn="ctr"/>
            <a:r>
              <a:rPr kumimoji="0" lang="en-US" sz="2500" b="0" i="0" u="none" strike="noStrike" kern="1200" cap="all" spc="0" normalizeH="0" baseline="0" noProof="0" dirty="0">
                <a:ln>
                  <a:noFill/>
                </a:ln>
                <a:solidFill>
                  <a:prstClr val="white"/>
                </a:solidFill>
                <a:effectLst/>
                <a:uLnTx/>
                <a:uFillTx/>
                <a:latin typeface="Gill Sans MT" panose="020B0502020104020203"/>
                <a:ea typeface="+mn-ea"/>
                <a:cs typeface="+mn-cs"/>
              </a:rPr>
              <a:t>Community Health Improvement Plan Committee</a:t>
            </a:r>
            <a:endParaRPr lang="en-US" dirty="0"/>
          </a:p>
        </p:txBody>
      </p:sp>
      <p:sp>
        <p:nvSpPr>
          <p:cNvPr id="4" name="Slide Number Placeholder 3">
            <a:extLst>
              <a:ext uri="{FF2B5EF4-FFF2-40B4-BE49-F238E27FC236}">
                <a16:creationId xmlns:a16="http://schemas.microsoft.com/office/drawing/2014/main" id="{08B49BB2-13FD-4C63-8F4E-1BBDD95A5848}"/>
              </a:ext>
            </a:extLst>
          </p:cNvPr>
          <p:cNvSpPr>
            <a:spLocks noGrp="1"/>
          </p:cNvSpPr>
          <p:nvPr>
            <p:ph type="sldNum" sz="quarter" idx="12"/>
          </p:nvPr>
        </p:nvSpPr>
        <p:spPr/>
        <p:txBody>
          <a:bodyPr/>
          <a:lstStyle/>
          <a:p>
            <a:fld id="{24A17FA8-4253-E04B-8632-CDEE75954685}" type="slidenum">
              <a:rPr lang="en-US" smtClean="0"/>
              <a:pPr/>
              <a:t>15</a:t>
            </a:fld>
            <a:endParaRPr lang="en-US" dirty="0"/>
          </a:p>
        </p:txBody>
      </p:sp>
      <p:sp>
        <p:nvSpPr>
          <p:cNvPr id="5" name="TextBox 4">
            <a:extLst>
              <a:ext uri="{FF2B5EF4-FFF2-40B4-BE49-F238E27FC236}">
                <a16:creationId xmlns:a16="http://schemas.microsoft.com/office/drawing/2014/main" id="{40B7C980-B5E3-4FFA-A29F-2EE7A66611F5}"/>
              </a:ext>
            </a:extLst>
          </p:cNvPr>
          <p:cNvSpPr txBox="1"/>
          <p:nvPr/>
        </p:nvSpPr>
        <p:spPr>
          <a:xfrm>
            <a:off x="1695247" y="1787918"/>
            <a:ext cx="9925455" cy="369332"/>
          </a:xfrm>
          <a:prstGeom prst="rect">
            <a:avLst/>
          </a:prstGeom>
          <a:noFill/>
        </p:spPr>
        <p:txBody>
          <a:bodyPr wrap="square" rtlCol="0">
            <a:spAutoFit/>
          </a:bodyPr>
          <a:lstStyle/>
          <a:p>
            <a:r>
              <a:rPr lang="en-US" dirty="0"/>
              <a:t>Objective 3.1: By December 31, 2028, decrease the rate of infant mortality in Delaware County. </a:t>
            </a:r>
          </a:p>
        </p:txBody>
      </p:sp>
      <p:graphicFrame>
        <p:nvGraphicFramePr>
          <p:cNvPr id="6" name="Chart 5">
            <a:extLst>
              <a:ext uri="{FF2B5EF4-FFF2-40B4-BE49-F238E27FC236}">
                <a16:creationId xmlns:a16="http://schemas.microsoft.com/office/drawing/2014/main" id="{FA9F22C2-7271-486F-A74C-65E31701B9F4}"/>
              </a:ext>
            </a:extLst>
          </p:cNvPr>
          <p:cNvGraphicFramePr/>
          <p:nvPr>
            <p:extLst>
              <p:ext uri="{D42A27DB-BD31-4B8C-83A1-F6EECF244321}">
                <p14:modId xmlns:p14="http://schemas.microsoft.com/office/powerpoint/2010/main" val="3573017444"/>
              </p:ext>
            </p:extLst>
          </p:nvPr>
        </p:nvGraphicFramePr>
        <p:xfrm>
          <a:off x="6657975" y="2552700"/>
          <a:ext cx="5104336" cy="33242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350C1725-0A49-4A3E-B1D2-32B60EE7CA3B}"/>
              </a:ext>
            </a:extLst>
          </p:cNvPr>
          <p:cNvGraphicFramePr/>
          <p:nvPr>
            <p:extLst>
              <p:ext uri="{D42A27DB-BD31-4B8C-83A1-F6EECF244321}">
                <p14:modId xmlns:p14="http://schemas.microsoft.com/office/powerpoint/2010/main" val="3745295238"/>
              </p:ext>
            </p:extLst>
          </p:nvPr>
        </p:nvGraphicFramePr>
        <p:xfrm>
          <a:off x="1557624" y="2552700"/>
          <a:ext cx="5100351" cy="3324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8662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BB267-CEEF-44DB-A5EC-5958225914B3}"/>
              </a:ext>
            </a:extLst>
          </p:cNvPr>
          <p:cNvSpPr>
            <a:spLocks noGrp="1"/>
          </p:cNvSpPr>
          <p:nvPr>
            <p:ph type="title"/>
          </p:nvPr>
        </p:nvSpPr>
        <p:spPr>
          <a:xfrm>
            <a:off x="1557624" y="2851535"/>
            <a:ext cx="10204688" cy="1154930"/>
          </a:xfrm>
          <a:solidFill>
            <a:srgbClr val="001B71"/>
          </a:solidFill>
        </p:spPr>
        <p:txBody>
          <a:bodyPr>
            <a:normAutofit/>
          </a:bodyPr>
          <a:lstStyle/>
          <a:p>
            <a:pPr algn="ctr"/>
            <a:r>
              <a:rPr lang="en-US" sz="7200" dirty="0">
                <a:solidFill>
                  <a:schemeClr val="bg1"/>
                </a:solidFill>
              </a:rPr>
              <a:t>Questions?</a:t>
            </a:r>
          </a:p>
        </p:txBody>
      </p:sp>
      <p:sp>
        <p:nvSpPr>
          <p:cNvPr id="4" name="Slide Number Placeholder 3">
            <a:extLst>
              <a:ext uri="{FF2B5EF4-FFF2-40B4-BE49-F238E27FC236}">
                <a16:creationId xmlns:a16="http://schemas.microsoft.com/office/drawing/2014/main" id="{62A7E090-7ED0-4002-9362-91EA11A45931}"/>
              </a:ext>
            </a:extLst>
          </p:cNvPr>
          <p:cNvSpPr>
            <a:spLocks noGrp="1"/>
          </p:cNvSpPr>
          <p:nvPr>
            <p:ph type="sldNum" sz="quarter" idx="12"/>
          </p:nvPr>
        </p:nvSpPr>
        <p:spPr/>
        <p:txBody>
          <a:bodyPr/>
          <a:lstStyle/>
          <a:p>
            <a:fld id="{24A17FA8-4253-E04B-8632-CDEE75954685}" type="slidenum">
              <a:rPr lang="en-US" smtClean="0"/>
              <a:pPr/>
              <a:t>16</a:t>
            </a:fld>
            <a:endParaRPr lang="en-US" dirty="0"/>
          </a:p>
        </p:txBody>
      </p:sp>
    </p:spTree>
    <p:extLst>
      <p:ext uri="{BB962C8B-B14F-4D97-AF65-F5344CB8AC3E}">
        <p14:creationId xmlns:p14="http://schemas.microsoft.com/office/powerpoint/2010/main" val="2245191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A13177-AD51-464C-9462-FE29981523CF}"/>
              </a:ext>
            </a:extLst>
          </p:cNvPr>
          <p:cNvSpPr>
            <a:spLocks noGrp="1"/>
          </p:cNvSpPr>
          <p:nvPr>
            <p:ph type="sldNum" sz="quarter" idx="12"/>
          </p:nvPr>
        </p:nvSpPr>
        <p:spPr/>
        <p:txBody>
          <a:bodyPr/>
          <a:lstStyle/>
          <a:p>
            <a:fld id="{24A17FA8-4253-E04B-8632-CDEE75954685}" type="slidenum">
              <a:rPr lang="en-US" smtClean="0"/>
              <a:pPr/>
              <a:t>2</a:t>
            </a:fld>
            <a:endParaRPr lang="en-US" dirty="0"/>
          </a:p>
        </p:txBody>
      </p:sp>
      <p:sp>
        <p:nvSpPr>
          <p:cNvPr id="5" name="TextBox 4">
            <a:extLst>
              <a:ext uri="{FF2B5EF4-FFF2-40B4-BE49-F238E27FC236}">
                <a16:creationId xmlns:a16="http://schemas.microsoft.com/office/drawing/2014/main" id="{028872BD-4DA7-4331-8B53-A9AB2E2A0FB3}"/>
              </a:ext>
            </a:extLst>
          </p:cNvPr>
          <p:cNvSpPr txBox="1"/>
          <p:nvPr/>
        </p:nvSpPr>
        <p:spPr>
          <a:xfrm>
            <a:off x="1449341" y="4651902"/>
            <a:ext cx="10204688" cy="2118529"/>
          </a:xfrm>
          <a:prstGeom prst="rect">
            <a:avLst/>
          </a:prstGeom>
          <a:noFill/>
        </p:spPr>
        <p:txBody>
          <a:bodyPr wrap="square" rtlCol="0">
            <a:spAutoFit/>
          </a:bodyPr>
          <a:lstStyle/>
          <a:p>
            <a:pPr>
              <a:lnSpc>
                <a:spcPct val="150000"/>
              </a:lnSpc>
            </a:pPr>
            <a:r>
              <a:rPr lang="en-US" dirty="0"/>
              <a:t>Stephanie Reese, MBA, BSN, RN (Administrator of Personal Health Division)</a:t>
            </a:r>
          </a:p>
          <a:p>
            <a:pPr>
              <a:lnSpc>
                <a:spcPct val="150000"/>
              </a:lnSpc>
            </a:pPr>
            <a:r>
              <a:rPr lang="en-US" dirty="0"/>
              <a:t>Robert Speer, BSPH (MCH Program Supervisor)</a:t>
            </a:r>
          </a:p>
          <a:p>
            <a:pPr>
              <a:lnSpc>
                <a:spcPct val="150000"/>
              </a:lnSpc>
            </a:pPr>
            <a:r>
              <a:rPr lang="en-US" dirty="0"/>
              <a:t>Samantha Collins, MPH (Community Health Worker)</a:t>
            </a:r>
          </a:p>
          <a:p>
            <a:pPr>
              <a:lnSpc>
                <a:spcPct val="150000"/>
              </a:lnSpc>
            </a:pPr>
            <a:r>
              <a:rPr lang="en-US" dirty="0"/>
              <a:t>November 21, 2024</a:t>
            </a:r>
          </a:p>
          <a:p>
            <a:pPr>
              <a:lnSpc>
                <a:spcPct val="150000"/>
              </a:lnSpc>
            </a:pPr>
            <a:endParaRPr lang="en-US" dirty="0"/>
          </a:p>
        </p:txBody>
      </p:sp>
      <p:sp>
        <p:nvSpPr>
          <p:cNvPr id="7" name="Rectangle 2">
            <a:extLst>
              <a:ext uri="{FF2B5EF4-FFF2-40B4-BE49-F238E27FC236}">
                <a16:creationId xmlns:a16="http://schemas.microsoft.com/office/drawing/2014/main" id="{9C8887F3-1DE1-4ADE-8017-AA746B6F53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D892F4FA-278D-42F8-941F-4C25B97191A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6665990" y="445255"/>
            <a:ext cx="4391341" cy="39783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ouple of women posing for a photo&#10;&#10;Description automatically generated with low confidence">
            <a:extLst>
              <a:ext uri="{FF2B5EF4-FFF2-40B4-BE49-F238E27FC236}">
                <a16:creationId xmlns:a16="http://schemas.microsoft.com/office/drawing/2014/main" id="{8AB4CD4C-CE60-4883-B97A-C039140D3CEE}"/>
              </a:ext>
            </a:extLst>
          </p:cNvPr>
          <p:cNvPicPr>
            <a:picLocks noChangeAspect="1"/>
          </p:cNvPicPr>
          <p:nvPr/>
        </p:nvPicPr>
        <p:blipFill>
          <a:blip r:embed="rId4"/>
          <a:stretch>
            <a:fillRect/>
          </a:stretch>
        </p:blipFill>
        <p:spPr>
          <a:xfrm>
            <a:off x="2242153" y="282340"/>
            <a:ext cx="3559985" cy="4347782"/>
          </a:xfrm>
          <a:prstGeom prst="rect">
            <a:avLst/>
          </a:prstGeom>
        </p:spPr>
      </p:pic>
    </p:spTree>
    <p:extLst>
      <p:ext uri="{BB962C8B-B14F-4D97-AF65-F5344CB8AC3E}">
        <p14:creationId xmlns:p14="http://schemas.microsoft.com/office/powerpoint/2010/main" val="911491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5FD1C-2AB0-4F9D-A38F-D07E60AA5C43}"/>
              </a:ext>
            </a:extLst>
          </p:cNvPr>
          <p:cNvSpPr>
            <a:spLocks noGrp="1"/>
          </p:cNvSpPr>
          <p:nvPr>
            <p:ph sz="half" idx="1"/>
          </p:nvPr>
        </p:nvSpPr>
        <p:spPr>
          <a:xfrm>
            <a:off x="1557624" y="781235"/>
            <a:ext cx="2978865" cy="4902409"/>
          </a:xfrm>
          <a:solidFill>
            <a:srgbClr val="001B71"/>
          </a:solidFill>
        </p:spPr>
        <p:txBody>
          <a:bodyPr anchor="ctr">
            <a:normAutofit/>
          </a:bodyPr>
          <a:lstStyle/>
          <a:p>
            <a:pPr marL="0" indent="0" algn="ctr">
              <a:buNone/>
            </a:pPr>
            <a:r>
              <a:rPr lang="en-US" sz="2400" dirty="0">
                <a:solidFill>
                  <a:schemeClr val="bg1"/>
                </a:solidFill>
              </a:rPr>
              <a:t>TITLE V PROGRAM FY 23 - 24</a:t>
            </a:r>
          </a:p>
        </p:txBody>
      </p:sp>
      <p:graphicFrame>
        <p:nvGraphicFramePr>
          <p:cNvPr id="5" name="TextBox 2">
            <a:extLst>
              <a:ext uri="{FF2B5EF4-FFF2-40B4-BE49-F238E27FC236}">
                <a16:creationId xmlns:a16="http://schemas.microsoft.com/office/drawing/2014/main" id="{4B33DC41-B3C9-486A-9E66-2EFB1220F18F}"/>
              </a:ext>
            </a:extLst>
          </p:cNvPr>
          <p:cNvGraphicFramePr>
            <a:graphicFrameLocks noGrp="1"/>
          </p:cNvGraphicFramePr>
          <p:nvPr>
            <p:ph sz="half" idx="2"/>
            <p:extLst>
              <p:ext uri="{D42A27DB-BD31-4B8C-83A1-F6EECF244321}">
                <p14:modId xmlns:p14="http://schemas.microsoft.com/office/powerpoint/2010/main" val="785470744"/>
              </p:ext>
            </p:extLst>
          </p:nvPr>
        </p:nvGraphicFramePr>
        <p:xfrm>
          <a:off x="4536489" y="781234"/>
          <a:ext cx="7225299" cy="4902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7000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7C5F-6D3C-48D7-9B9A-CF05F48FAC24}"/>
              </a:ext>
            </a:extLst>
          </p:cNvPr>
          <p:cNvSpPr>
            <a:spLocks noGrp="1"/>
          </p:cNvSpPr>
          <p:nvPr>
            <p:ph type="title"/>
          </p:nvPr>
        </p:nvSpPr>
        <p:spPr>
          <a:solidFill>
            <a:srgbClr val="001B71"/>
          </a:solidFill>
        </p:spPr>
        <p:txBody>
          <a:bodyPr/>
          <a:lstStyle/>
          <a:p>
            <a:pPr algn="ctr"/>
            <a:r>
              <a:rPr lang="en-US" dirty="0">
                <a:solidFill>
                  <a:schemeClr val="bg1"/>
                </a:solidFill>
              </a:rPr>
              <a:t>TITLE V PROGRAM FY 23 - 24</a:t>
            </a:r>
          </a:p>
        </p:txBody>
      </p:sp>
      <p:sp>
        <p:nvSpPr>
          <p:cNvPr id="3" name="Content Placeholder 2">
            <a:extLst>
              <a:ext uri="{FF2B5EF4-FFF2-40B4-BE49-F238E27FC236}">
                <a16:creationId xmlns:a16="http://schemas.microsoft.com/office/drawing/2014/main" id="{1D77E042-CBD4-4DB6-BE7E-1DE15149E754}"/>
              </a:ext>
            </a:extLst>
          </p:cNvPr>
          <p:cNvSpPr>
            <a:spLocks noGrp="1"/>
          </p:cNvSpPr>
          <p:nvPr>
            <p:ph idx="1"/>
          </p:nvPr>
        </p:nvSpPr>
        <p:spPr>
          <a:xfrm>
            <a:off x="1557624" y="1825625"/>
            <a:ext cx="5554375" cy="4048701"/>
          </a:xfrm>
        </p:spPr>
        <p:txBody>
          <a:bodyPr>
            <a:normAutofit/>
          </a:bodyPr>
          <a:lstStyle/>
          <a:p>
            <a:pPr marL="306000" indent="-306000">
              <a:lnSpc>
                <a:spcPct val="90000"/>
              </a:lnSpc>
              <a:spcBef>
                <a:spcPct val="20000"/>
              </a:spcBef>
              <a:spcAft>
                <a:spcPts val="600"/>
              </a:spcAft>
              <a:buClr>
                <a:schemeClr val="accent1"/>
              </a:buClr>
              <a:buSzPct val="92000"/>
              <a:buFont typeface="Wingdings 2" panose="05020102010507070707" pitchFamily="18" charset="2"/>
              <a:buChar char=""/>
            </a:pPr>
            <a:r>
              <a:rPr lang="en-US" sz="1600" dirty="0">
                <a:solidFill>
                  <a:schemeClr val="tx1">
                    <a:lumMod val="75000"/>
                    <a:lumOff val="25000"/>
                  </a:schemeClr>
                </a:solidFill>
              </a:rPr>
              <a:t>Outcomes included:</a:t>
            </a:r>
          </a:p>
          <a:p>
            <a:pPr marL="763200" lvl="2" indent="-306000">
              <a:lnSpc>
                <a:spcPct val="90000"/>
              </a:lnSpc>
              <a:spcBef>
                <a:spcPct val="20000"/>
              </a:spcBef>
              <a:spcAft>
                <a:spcPts val="600"/>
              </a:spcAft>
              <a:buClr>
                <a:schemeClr val="accent1"/>
              </a:buClr>
              <a:buSzPct val="92000"/>
              <a:buFont typeface="Wingdings" panose="05000000000000000000" pitchFamily="2" charset="2"/>
              <a:buChar char="q"/>
            </a:pPr>
            <a:r>
              <a:rPr lang="en-US" dirty="0">
                <a:solidFill>
                  <a:schemeClr val="tx1">
                    <a:lumMod val="75000"/>
                    <a:lumOff val="25000"/>
                  </a:schemeClr>
                </a:solidFill>
              </a:rPr>
              <a:t>Pettaway Pursuit Foundation providing 23 prenatal visits, 18 postpartum visits, and 8 birth attendances to a total of 10 clients (8 of whom were black or African American)</a:t>
            </a:r>
          </a:p>
          <a:p>
            <a:pPr marL="763200" lvl="2" indent="-306000">
              <a:lnSpc>
                <a:spcPct val="90000"/>
              </a:lnSpc>
              <a:spcBef>
                <a:spcPct val="20000"/>
              </a:spcBef>
              <a:spcAft>
                <a:spcPts val="600"/>
              </a:spcAft>
              <a:buClr>
                <a:schemeClr val="accent1"/>
              </a:buClr>
              <a:buSzPct val="92000"/>
              <a:buFont typeface="Wingdings" panose="05000000000000000000" pitchFamily="2" charset="2"/>
              <a:buChar char="q"/>
            </a:pPr>
            <a:r>
              <a:rPr lang="en-US" dirty="0">
                <a:solidFill>
                  <a:schemeClr val="tx1">
                    <a:lumMod val="75000"/>
                    <a:lumOff val="25000"/>
                  </a:schemeClr>
                </a:solidFill>
              </a:rPr>
              <a:t>Maternity Care Coalition training 16 new doulas to serve Delaware County residents (including 2 doulas that can speak Spanish and 10 doulas who are Black or African American)</a:t>
            </a:r>
          </a:p>
          <a:p>
            <a:pPr marL="763200" lvl="2" indent="-306000">
              <a:lnSpc>
                <a:spcPct val="90000"/>
              </a:lnSpc>
              <a:spcBef>
                <a:spcPct val="20000"/>
              </a:spcBef>
              <a:spcAft>
                <a:spcPts val="600"/>
              </a:spcAft>
              <a:buClr>
                <a:schemeClr val="accent1"/>
              </a:buClr>
              <a:buSzPct val="92000"/>
              <a:buFont typeface="Wingdings" panose="05000000000000000000" pitchFamily="2" charset="2"/>
              <a:buChar char="q"/>
            </a:pPr>
            <a:r>
              <a:rPr lang="en-US" dirty="0">
                <a:solidFill>
                  <a:schemeClr val="tx1">
                    <a:lumMod val="75000"/>
                    <a:lumOff val="25000"/>
                  </a:schemeClr>
                </a:solidFill>
              </a:rPr>
              <a:t>Foundation for Delaware County training 4 new doulas and providing 40 prenatal visits, 18 postpartum visits, and 11 birth attendances to a total of 23 clients (19 of whom were black or African American) </a:t>
            </a:r>
          </a:p>
          <a:p>
            <a:pPr marL="306000" lvl="1" indent="-306000">
              <a:lnSpc>
                <a:spcPct val="90000"/>
              </a:lnSpc>
              <a:spcBef>
                <a:spcPct val="20000"/>
              </a:spcBef>
              <a:spcAft>
                <a:spcPts val="600"/>
              </a:spcAft>
              <a:buClr>
                <a:schemeClr val="accent1"/>
              </a:buClr>
              <a:buSzPct val="92000"/>
              <a:buFont typeface="Wingdings 2" panose="05020102010507070707" pitchFamily="18" charset="2"/>
              <a:buChar char=""/>
            </a:pPr>
            <a:r>
              <a:rPr lang="en-US" sz="1600" dirty="0">
                <a:solidFill>
                  <a:schemeClr val="tx1">
                    <a:lumMod val="75000"/>
                    <a:lumOff val="25000"/>
                  </a:schemeClr>
                </a:solidFill>
              </a:rPr>
              <a:t>Delaware County Intermediate Unit (DCIU) purchased Assistive Technology devices -$84,000</a:t>
            </a:r>
          </a:p>
          <a:p>
            <a:pPr marL="763200" lvl="2" indent="-306000">
              <a:lnSpc>
                <a:spcPct val="90000"/>
              </a:lnSpc>
              <a:spcBef>
                <a:spcPct val="20000"/>
              </a:spcBef>
              <a:spcAft>
                <a:spcPts val="600"/>
              </a:spcAft>
              <a:buClr>
                <a:schemeClr val="accent1"/>
              </a:buClr>
              <a:buSzPct val="92000"/>
              <a:buFont typeface="Wingdings" panose="05000000000000000000" pitchFamily="2" charset="2"/>
              <a:buChar char="q"/>
            </a:pPr>
            <a:r>
              <a:rPr lang="en-US" dirty="0">
                <a:solidFill>
                  <a:schemeClr val="tx1">
                    <a:lumMod val="75000"/>
                    <a:lumOff val="25000"/>
                  </a:schemeClr>
                </a:solidFill>
              </a:rPr>
              <a:t>We will be purchasing additional assistive technology in addition to the needs assessment aspect. </a:t>
            </a:r>
          </a:p>
        </p:txBody>
      </p:sp>
      <p:sp>
        <p:nvSpPr>
          <p:cNvPr id="4" name="Slide Number Placeholder 3">
            <a:extLst>
              <a:ext uri="{FF2B5EF4-FFF2-40B4-BE49-F238E27FC236}">
                <a16:creationId xmlns:a16="http://schemas.microsoft.com/office/drawing/2014/main" id="{EDFF799C-0CE1-4A43-8090-7FDDB602A11B}"/>
              </a:ext>
            </a:extLst>
          </p:cNvPr>
          <p:cNvSpPr>
            <a:spLocks noGrp="1"/>
          </p:cNvSpPr>
          <p:nvPr>
            <p:ph type="sldNum" sz="quarter" idx="12"/>
          </p:nvPr>
        </p:nvSpPr>
        <p:spPr/>
        <p:txBody>
          <a:bodyPr/>
          <a:lstStyle/>
          <a:p>
            <a:fld id="{24A17FA8-4253-E04B-8632-CDEE75954685}" type="slidenum">
              <a:rPr lang="en-US" smtClean="0"/>
              <a:pPr/>
              <a:t>4</a:t>
            </a:fld>
            <a:endParaRPr lang="en-US" dirty="0"/>
          </a:p>
        </p:txBody>
      </p:sp>
      <p:pic>
        <p:nvPicPr>
          <p:cNvPr id="5" name="Picture 4">
            <a:extLst>
              <a:ext uri="{FF2B5EF4-FFF2-40B4-BE49-F238E27FC236}">
                <a16:creationId xmlns:a16="http://schemas.microsoft.com/office/drawing/2014/main" id="{BCE72EB3-EDA4-489D-847B-552EA4A7D861}"/>
              </a:ext>
            </a:extLst>
          </p:cNvPr>
          <p:cNvPicPr>
            <a:picLocks noChangeAspect="1"/>
          </p:cNvPicPr>
          <p:nvPr/>
        </p:nvPicPr>
        <p:blipFill>
          <a:blip r:embed="rId2"/>
          <a:srcRect l="10634" r="-1" b="-1"/>
          <a:stretch/>
        </p:blipFill>
        <p:spPr>
          <a:xfrm>
            <a:off x="7112000" y="1690687"/>
            <a:ext cx="4650312" cy="4183639"/>
          </a:xfrm>
          <a:prstGeom prst="rect">
            <a:avLst/>
          </a:prstGeom>
          <a:noFill/>
        </p:spPr>
      </p:pic>
    </p:spTree>
    <p:extLst>
      <p:ext uri="{BB962C8B-B14F-4D97-AF65-F5344CB8AC3E}">
        <p14:creationId xmlns:p14="http://schemas.microsoft.com/office/powerpoint/2010/main" val="1095815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2210012-F3D9-4BA6-86AA-D7A6EDB6E9F3}"/>
              </a:ext>
            </a:extLst>
          </p:cNvPr>
          <p:cNvSpPr>
            <a:spLocks noGrp="1"/>
          </p:cNvSpPr>
          <p:nvPr>
            <p:ph sz="half" idx="1"/>
          </p:nvPr>
        </p:nvSpPr>
        <p:spPr>
          <a:xfrm>
            <a:off x="1557625" y="517237"/>
            <a:ext cx="1785940" cy="5286448"/>
          </a:xfrm>
          <a:solidFill>
            <a:srgbClr val="001B71"/>
          </a:solidFill>
        </p:spPr>
        <p:txBody>
          <a:bodyPr anchor="ctr">
            <a:normAutofit/>
          </a:bodyPr>
          <a:lstStyle/>
          <a:p>
            <a:pPr marL="0" indent="0" algn="ctr">
              <a:buNone/>
            </a:pPr>
            <a:r>
              <a:rPr lang="en-US" sz="2400" dirty="0">
                <a:solidFill>
                  <a:schemeClr val="bg1"/>
                </a:solidFill>
              </a:rPr>
              <a:t>TITLE V PROGRAM FY 24 - 25</a:t>
            </a:r>
          </a:p>
        </p:txBody>
      </p:sp>
      <p:graphicFrame>
        <p:nvGraphicFramePr>
          <p:cNvPr id="8" name="TextBox 13">
            <a:extLst>
              <a:ext uri="{FF2B5EF4-FFF2-40B4-BE49-F238E27FC236}">
                <a16:creationId xmlns:a16="http://schemas.microsoft.com/office/drawing/2014/main" id="{5250A35E-0AEC-43C1-939F-71BC78EADE5B}"/>
              </a:ext>
            </a:extLst>
          </p:cNvPr>
          <p:cNvGraphicFramePr/>
          <p:nvPr>
            <p:extLst>
              <p:ext uri="{D42A27DB-BD31-4B8C-83A1-F6EECF244321}">
                <p14:modId xmlns:p14="http://schemas.microsoft.com/office/powerpoint/2010/main" val="3217608535"/>
              </p:ext>
            </p:extLst>
          </p:nvPr>
        </p:nvGraphicFramePr>
        <p:xfrm>
          <a:off x="3343565" y="517237"/>
          <a:ext cx="8515927" cy="5286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361743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0E6B-0DAA-47FD-AC5B-6CE685932E38}"/>
              </a:ext>
            </a:extLst>
          </p:cNvPr>
          <p:cNvSpPr>
            <a:spLocks noGrp="1"/>
          </p:cNvSpPr>
          <p:nvPr>
            <p:ph type="title"/>
          </p:nvPr>
        </p:nvSpPr>
        <p:spPr>
          <a:solidFill>
            <a:srgbClr val="001B71"/>
          </a:solidFill>
        </p:spPr>
        <p:txBody>
          <a:bodyPr>
            <a:normAutofit fontScale="90000"/>
          </a:bodyPr>
          <a:lstStyle/>
          <a:p>
            <a:pPr algn="ctr"/>
            <a:r>
              <a:rPr lang="en-US" b="0" kern="1200" cap="all" dirty="0">
                <a:solidFill>
                  <a:schemeClr val="bg1"/>
                </a:solidFill>
                <a:latin typeface="+mj-lt"/>
                <a:ea typeface="+mj-ea"/>
                <a:cs typeface="+mj-cs"/>
              </a:rPr>
              <a:t>Department of labor </a:t>
            </a:r>
            <a:br>
              <a:rPr lang="en-US" b="0" kern="1200" cap="all" dirty="0">
                <a:solidFill>
                  <a:schemeClr val="bg1"/>
                </a:solidFill>
                <a:latin typeface="+mj-lt"/>
                <a:ea typeface="+mj-ea"/>
                <a:cs typeface="+mj-cs"/>
              </a:rPr>
            </a:br>
            <a:r>
              <a:rPr lang="en-US" b="0" kern="1200" cap="all" dirty="0">
                <a:solidFill>
                  <a:schemeClr val="bg1"/>
                </a:solidFill>
                <a:latin typeface="+mj-lt"/>
                <a:ea typeface="+mj-ea"/>
                <a:cs typeface="+mj-cs"/>
              </a:rPr>
              <a:t>Perinatal Doula and Birth Companion Program</a:t>
            </a:r>
            <a:endParaRPr lang="en-US" dirty="0"/>
          </a:p>
        </p:txBody>
      </p:sp>
      <p:pic>
        <p:nvPicPr>
          <p:cNvPr id="5" name="Picture 4">
            <a:extLst>
              <a:ext uri="{FF2B5EF4-FFF2-40B4-BE49-F238E27FC236}">
                <a16:creationId xmlns:a16="http://schemas.microsoft.com/office/drawing/2014/main" id="{8924FE8D-9894-4C1B-90F9-7036A037FB63}"/>
              </a:ext>
            </a:extLst>
          </p:cNvPr>
          <p:cNvPicPr>
            <a:picLocks noChangeAspect="1"/>
          </p:cNvPicPr>
          <p:nvPr/>
        </p:nvPicPr>
        <p:blipFill>
          <a:blip r:embed="rId2"/>
          <a:stretch>
            <a:fillRect/>
          </a:stretch>
        </p:blipFill>
        <p:spPr>
          <a:xfrm>
            <a:off x="1779875" y="2105025"/>
            <a:ext cx="3541524" cy="3541524"/>
          </a:xfrm>
          <a:prstGeom prst="rect">
            <a:avLst/>
          </a:prstGeom>
          <a:noFill/>
        </p:spPr>
      </p:pic>
      <p:sp>
        <p:nvSpPr>
          <p:cNvPr id="6" name="TextBox 5">
            <a:extLst>
              <a:ext uri="{FF2B5EF4-FFF2-40B4-BE49-F238E27FC236}">
                <a16:creationId xmlns:a16="http://schemas.microsoft.com/office/drawing/2014/main" id="{AFC1DE9C-322C-4CF2-BFD9-32305A392C9F}"/>
              </a:ext>
            </a:extLst>
          </p:cNvPr>
          <p:cNvSpPr txBox="1"/>
          <p:nvPr/>
        </p:nvSpPr>
        <p:spPr>
          <a:xfrm>
            <a:off x="5546823" y="2105025"/>
            <a:ext cx="6285339" cy="4028420"/>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marL="306000" indent="-306000">
              <a:lnSpc>
                <a:spcPct val="9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Development of the application for funding through the DOL grant began in Summer/Fall of 2023 with the initial drafts of the project narrative, abstracts, and RFP’s for partner selection being formulated in consultation with community partners.</a:t>
            </a:r>
          </a:p>
          <a:p>
            <a:pPr marL="306000" indent="-306000">
              <a:lnSpc>
                <a:spcPct val="9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Grant application and RFPs development continued through the beginning of 2024 and up until final grant submission to DOL and RFPs release to invited partners. </a:t>
            </a:r>
          </a:p>
          <a:p>
            <a:pPr marL="306000" lvl="1" indent="-306000">
              <a:lnSpc>
                <a:spcPct val="9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Grant was awarded to DCHD on May 30, 2024.</a:t>
            </a:r>
          </a:p>
          <a:p>
            <a:pPr marL="306000" lvl="1" indent="-306000">
              <a:lnSpc>
                <a:spcPct val="9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Selection notification to partners was made on May 31, 2024 .</a:t>
            </a:r>
          </a:p>
          <a:p>
            <a:pPr marL="306000" lvl="1" indent="-306000">
              <a:lnSpc>
                <a:spcPct val="90000"/>
              </a:lnSpc>
              <a:spcBef>
                <a:spcPct val="20000"/>
              </a:spcBef>
              <a:spcAft>
                <a:spcPts val="600"/>
              </a:spcAft>
              <a:buClr>
                <a:schemeClr val="accent1"/>
              </a:buClr>
              <a:buSzPct val="92000"/>
              <a:buFont typeface="Wingdings 2" panose="05020102010507070707" pitchFamily="18" charset="2"/>
              <a:buChar char=""/>
            </a:pPr>
            <a:endParaRPr lang="en-US" sz="1500" dirty="0">
              <a:solidFill>
                <a:schemeClr val="tx1">
                  <a:lumMod val="75000"/>
                  <a:lumOff val="25000"/>
                </a:schemeClr>
              </a:solidFill>
            </a:endParaRPr>
          </a:p>
        </p:txBody>
      </p:sp>
    </p:spTree>
    <p:extLst>
      <p:ext uri="{BB962C8B-B14F-4D97-AF65-F5344CB8AC3E}">
        <p14:creationId xmlns:p14="http://schemas.microsoft.com/office/powerpoint/2010/main" val="2373706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E224F-794E-4824-8383-AC42D887250B}"/>
              </a:ext>
            </a:extLst>
          </p:cNvPr>
          <p:cNvSpPr>
            <a:spLocks noGrp="1"/>
          </p:cNvSpPr>
          <p:nvPr>
            <p:ph type="title"/>
          </p:nvPr>
        </p:nvSpPr>
        <p:spPr>
          <a:solidFill>
            <a:srgbClr val="001B71"/>
          </a:solidFill>
        </p:spPr>
        <p:txBody>
          <a:bodyPr/>
          <a:lstStyle/>
          <a:p>
            <a:pPr algn="ctr"/>
            <a:r>
              <a:rPr kumimoji="0" lang="en-US" sz="2800" b="0" i="0" u="none" strike="noStrike" kern="1200" cap="all" spc="0" normalizeH="0" baseline="0" noProof="0" dirty="0">
                <a:ln>
                  <a:noFill/>
                </a:ln>
                <a:solidFill>
                  <a:prstClr val="white"/>
                </a:solidFill>
                <a:effectLst/>
                <a:uLnTx/>
                <a:uFillTx/>
                <a:ea typeface="+mn-ea"/>
                <a:cs typeface="+mn-cs"/>
              </a:rPr>
              <a:t>Department of labor Perinatal Doula </a:t>
            </a:r>
            <a:br>
              <a:rPr kumimoji="0" lang="en-US" sz="2800" b="0" i="0" u="none" strike="noStrike" kern="1200" cap="all" spc="0" normalizeH="0" baseline="0" noProof="0" dirty="0">
                <a:ln>
                  <a:noFill/>
                </a:ln>
                <a:solidFill>
                  <a:prstClr val="white"/>
                </a:solidFill>
                <a:effectLst/>
                <a:uLnTx/>
                <a:uFillTx/>
                <a:ea typeface="+mn-ea"/>
                <a:cs typeface="+mn-cs"/>
              </a:rPr>
            </a:br>
            <a:r>
              <a:rPr kumimoji="0" lang="en-US" sz="2800" b="0" i="0" u="none" strike="noStrike" kern="1200" cap="all" spc="0" normalizeH="0" baseline="0" noProof="0" dirty="0">
                <a:ln>
                  <a:noFill/>
                </a:ln>
                <a:solidFill>
                  <a:prstClr val="white"/>
                </a:solidFill>
                <a:effectLst/>
                <a:uLnTx/>
                <a:uFillTx/>
                <a:ea typeface="+mn-ea"/>
                <a:cs typeface="+mn-cs"/>
              </a:rPr>
              <a:t>and Birth Companion Program</a:t>
            </a:r>
            <a:endParaRPr lang="en-US" dirty="0"/>
          </a:p>
        </p:txBody>
      </p:sp>
      <p:sp>
        <p:nvSpPr>
          <p:cNvPr id="4" name="Slide Number Placeholder 3">
            <a:extLst>
              <a:ext uri="{FF2B5EF4-FFF2-40B4-BE49-F238E27FC236}">
                <a16:creationId xmlns:a16="http://schemas.microsoft.com/office/drawing/2014/main" id="{F545EC21-2BDC-4198-B708-B17CA6E3001C}"/>
              </a:ext>
            </a:extLst>
          </p:cNvPr>
          <p:cNvSpPr>
            <a:spLocks noGrp="1"/>
          </p:cNvSpPr>
          <p:nvPr>
            <p:ph type="sldNum" sz="quarter" idx="12"/>
          </p:nvPr>
        </p:nvSpPr>
        <p:spPr/>
        <p:txBody>
          <a:bodyPr/>
          <a:lstStyle/>
          <a:p>
            <a:fld id="{24A17FA8-4253-E04B-8632-CDEE75954685}" type="slidenum">
              <a:rPr lang="en-US" smtClean="0"/>
              <a:pPr/>
              <a:t>7</a:t>
            </a:fld>
            <a:endParaRPr lang="en-US" dirty="0"/>
          </a:p>
        </p:txBody>
      </p:sp>
      <p:sp>
        <p:nvSpPr>
          <p:cNvPr id="5" name="Text Placeholder 2">
            <a:extLst>
              <a:ext uri="{FF2B5EF4-FFF2-40B4-BE49-F238E27FC236}">
                <a16:creationId xmlns:a16="http://schemas.microsoft.com/office/drawing/2014/main" id="{C4245006-8288-43C0-B722-95070C39F176}"/>
              </a:ext>
            </a:extLst>
          </p:cNvPr>
          <p:cNvSpPr txBox="1">
            <a:spLocks/>
          </p:cNvSpPr>
          <p:nvPr/>
        </p:nvSpPr>
        <p:spPr>
          <a:xfrm>
            <a:off x="1582128" y="1996640"/>
            <a:ext cx="3034459" cy="557784"/>
          </a:xfrm>
          <a:prstGeom prst="rect">
            <a:avLst/>
          </a:prstGeom>
        </p:spPr>
        <p:txBody>
          <a:bodyPr vert="horz" lIns="91440" tIns="45720" rIns="91440" bIns="45720" rtlCol="0" anchor="ctr">
            <a:no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2000" b="0" kern="120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None/>
              <a:tabLst/>
              <a:defRPr/>
            </a:pPr>
            <a:r>
              <a:rPr kumimoji="0" lang="en-US" sz="1800" b="1" i="0" u="none" strike="noStrike" kern="1200" cap="none" spc="0" normalizeH="0" baseline="0" noProof="0" dirty="0">
                <a:ln>
                  <a:noFill/>
                </a:ln>
                <a:solidFill>
                  <a:sysClr val="windowText" lastClr="000000">
                    <a:lumMod val="75000"/>
                    <a:lumOff val="25000"/>
                  </a:sysClr>
                </a:solidFill>
                <a:effectLst/>
                <a:uLnTx/>
                <a:uFillTx/>
                <a:ea typeface="+mn-ea"/>
                <a:cs typeface="+mn-cs"/>
              </a:rPr>
              <a:t>Growing and Diversifying the Doula Workforce Program	</a:t>
            </a:r>
          </a:p>
        </p:txBody>
      </p:sp>
      <p:sp>
        <p:nvSpPr>
          <p:cNvPr id="6" name="Text Placeholder 4">
            <a:extLst>
              <a:ext uri="{FF2B5EF4-FFF2-40B4-BE49-F238E27FC236}">
                <a16:creationId xmlns:a16="http://schemas.microsoft.com/office/drawing/2014/main" id="{72EAAF0D-F1B9-43C6-AA03-1EACBC7CEAB8}"/>
              </a:ext>
            </a:extLst>
          </p:cNvPr>
          <p:cNvSpPr txBox="1">
            <a:spLocks/>
          </p:cNvSpPr>
          <p:nvPr/>
        </p:nvSpPr>
        <p:spPr>
          <a:xfrm>
            <a:off x="5205500" y="2001051"/>
            <a:ext cx="2908936" cy="553373"/>
          </a:xfrm>
          <a:prstGeom prst="rect">
            <a:avLst/>
          </a:prstGeom>
        </p:spPr>
        <p:txBody>
          <a:bodyPr vert="horz" lIns="91440" tIns="45720" rIns="91440" bIns="45720"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kern="120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None/>
              <a:tabLst/>
              <a:defRPr/>
            </a:pPr>
            <a:r>
              <a:rPr kumimoji="0" lang="en-US" sz="1800" b="1" i="0" u="none" strike="noStrike" kern="1200" cap="none" spc="0" normalizeH="0" baseline="0" noProof="0" dirty="0">
                <a:ln>
                  <a:noFill/>
                </a:ln>
                <a:solidFill>
                  <a:sysClr val="windowText" lastClr="000000">
                    <a:lumMod val="75000"/>
                    <a:lumOff val="25000"/>
                  </a:sysClr>
                </a:solidFill>
                <a:effectLst/>
                <a:uLnTx/>
                <a:uFillTx/>
                <a:ea typeface="+mn-ea"/>
                <a:cs typeface="+mn-cs"/>
              </a:rPr>
              <a:t>Developing a Birth Companion Program</a:t>
            </a:r>
          </a:p>
        </p:txBody>
      </p:sp>
      <p:sp>
        <p:nvSpPr>
          <p:cNvPr id="7" name="TextBox 6">
            <a:extLst>
              <a:ext uri="{FF2B5EF4-FFF2-40B4-BE49-F238E27FC236}">
                <a16:creationId xmlns:a16="http://schemas.microsoft.com/office/drawing/2014/main" id="{1137C50E-D5A8-4EB0-BC34-E1805397F782}"/>
              </a:ext>
            </a:extLst>
          </p:cNvPr>
          <p:cNvSpPr txBox="1"/>
          <p:nvPr/>
        </p:nvSpPr>
        <p:spPr>
          <a:xfrm>
            <a:off x="8703349" y="1957652"/>
            <a:ext cx="3034459" cy="646331"/>
          </a:xfrm>
          <a:prstGeom prst="rect">
            <a:avLst/>
          </a:prstGeom>
          <a:noFill/>
        </p:spPr>
        <p:txBody>
          <a:bodyPr wrap="square" rtlCol="0">
            <a:spAutoFit/>
          </a:bodyPr>
          <a:lstStyle/>
          <a:p>
            <a:pPr algn="ctr" defTabSz="457200"/>
            <a:r>
              <a:rPr lang="en-US" b="1" dirty="0">
                <a:solidFill>
                  <a:prstClr val="black"/>
                </a:solidFill>
              </a:rPr>
              <a:t>Developing a Centralized Intake System</a:t>
            </a:r>
          </a:p>
        </p:txBody>
      </p:sp>
      <p:sp>
        <p:nvSpPr>
          <p:cNvPr id="8" name="Content Placeholder 7">
            <a:extLst>
              <a:ext uri="{FF2B5EF4-FFF2-40B4-BE49-F238E27FC236}">
                <a16:creationId xmlns:a16="http://schemas.microsoft.com/office/drawing/2014/main" id="{A46C8880-DA9E-4965-85DC-CE06390963ED}"/>
              </a:ext>
            </a:extLst>
          </p:cNvPr>
          <p:cNvSpPr txBox="1">
            <a:spLocks/>
          </p:cNvSpPr>
          <p:nvPr/>
        </p:nvSpPr>
        <p:spPr>
          <a:xfrm>
            <a:off x="1388164" y="2828160"/>
            <a:ext cx="3422386" cy="2934999"/>
          </a:xfrm>
          <a:prstGeom prst="rect">
            <a:avLst/>
          </a:prstGeom>
          <a:solidFill>
            <a:sysClr val="window" lastClr="FFFFFF"/>
          </a:solidFill>
          <a:ln w="22225" cap="rnd" cmpd="sng" algn="ctr">
            <a:solidFill>
              <a:sysClr val="windowText" lastClr="000000"/>
            </a:solidFill>
            <a:prstDash val="solid"/>
          </a:ln>
          <a:effectLst/>
        </p:spPr>
        <p:txBody>
          <a:bodyPr vert="horz" lIns="91440" tIns="45720" rIns="91440" bIns="45720" rtlCol="0" anchor="t">
            <a:normAutofit fontScale="85000" lnSpcReduction="20000"/>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dk1"/>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dk1"/>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dk1"/>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900" b="1" i="0" u="none" strike="noStrike" kern="1200" cap="none" spc="0" normalizeH="0" baseline="0" noProof="0" dirty="0">
                <a:ln>
                  <a:noFill/>
                </a:ln>
                <a:solidFill>
                  <a:sysClr val="windowText" lastClr="000000"/>
                </a:solidFill>
                <a:effectLst/>
                <a:uLnTx/>
                <a:uFillTx/>
                <a:ea typeface="+mn-ea"/>
                <a:cs typeface="+mn-cs"/>
              </a:rPr>
              <a:t>Selected Partner</a:t>
            </a:r>
            <a:r>
              <a:rPr kumimoji="0" lang="en-US" sz="1900" b="0" i="0" u="none" strike="noStrike" kern="1200" cap="none" spc="0" normalizeH="0" baseline="0" noProof="0" dirty="0">
                <a:ln>
                  <a:noFill/>
                </a:ln>
                <a:solidFill>
                  <a:sysClr val="windowText" lastClr="000000"/>
                </a:solidFill>
                <a:effectLst/>
                <a:uLnTx/>
                <a:uFillTx/>
                <a:ea typeface="+mn-ea"/>
                <a:cs typeface="+mn-cs"/>
              </a:rPr>
              <a:t>: </a:t>
            </a:r>
          </a:p>
          <a:p>
            <a:pPr marL="324000" marR="0" lvl="1" indent="0" algn="l"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None/>
              <a:tabLst/>
              <a:defRPr/>
            </a:pPr>
            <a:r>
              <a:rPr kumimoji="0" lang="en-US" sz="1900" b="0" i="0" u="none" strike="noStrike" kern="1200" cap="none" spc="0" normalizeH="0" baseline="0" noProof="0" dirty="0">
                <a:ln>
                  <a:noFill/>
                </a:ln>
                <a:solidFill>
                  <a:srgbClr val="00ACFC"/>
                </a:solidFill>
                <a:effectLst/>
                <a:uLnTx/>
                <a:uFillTx/>
                <a:ea typeface="+mn-ea"/>
                <a:cs typeface="+mn-cs"/>
              </a:rPr>
              <a:t>Foundation for Delaware County</a:t>
            </a:r>
          </a:p>
          <a:p>
            <a:pPr marL="306000" marR="0" lvl="0"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900" b="1" i="0" u="none" strike="noStrike" kern="1200" cap="none" spc="0" normalizeH="0" baseline="0" noProof="0" dirty="0">
                <a:ln>
                  <a:noFill/>
                </a:ln>
                <a:solidFill>
                  <a:sysClr val="windowText" lastClr="000000"/>
                </a:solidFill>
                <a:effectLst/>
                <a:uLnTx/>
                <a:uFillTx/>
                <a:ea typeface="+mn-ea"/>
                <a:cs typeface="+mn-cs"/>
              </a:rPr>
              <a:t>Award Amount: </a:t>
            </a:r>
            <a:r>
              <a:rPr kumimoji="0" lang="en-US" sz="1900" b="0" i="0" u="sng" strike="noStrike" kern="1200" cap="none" spc="0" normalizeH="0" baseline="0" noProof="0" dirty="0">
                <a:ln>
                  <a:noFill/>
                </a:ln>
                <a:solidFill>
                  <a:sysClr val="windowText" lastClr="000000"/>
                </a:solidFill>
                <a:effectLst/>
                <a:uLnTx/>
                <a:uFillTx/>
                <a:ea typeface="+mn-ea"/>
                <a:cs typeface="+mn-cs"/>
              </a:rPr>
              <a:t>$600,000</a:t>
            </a:r>
          </a:p>
          <a:p>
            <a:pPr marL="306000" marR="0" lvl="0"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900" b="1" i="0" u="none" strike="noStrike" kern="1200" cap="none" spc="0" normalizeH="0" baseline="0" noProof="0" dirty="0">
                <a:ln>
                  <a:noFill/>
                </a:ln>
                <a:solidFill>
                  <a:sysClr val="windowText" lastClr="000000"/>
                </a:solidFill>
                <a:effectLst/>
                <a:uLnTx/>
                <a:uFillTx/>
                <a:ea typeface="+mn-ea"/>
                <a:cs typeface="+mn-cs"/>
              </a:rPr>
              <a:t>Goals</a:t>
            </a:r>
            <a:r>
              <a:rPr kumimoji="0" lang="en-US" sz="1900" b="0" i="0" u="none" strike="noStrike" kern="1200" cap="none" spc="0" normalizeH="0" baseline="0" noProof="0" dirty="0">
                <a:ln>
                  <a:noFill/>
                </a:ln>
                <a:solidFill>
                  <a:sysClr val="windowText" lastClr="000000"/>
                </a:solidFill>
                <a:effectLst/>
                <a:uLnTx/>
                <a:uFillTx/>
                <a:ea typeface="+mn-ea"/>
                <a:cs typeface="+mn-cs"/>
              </a:rPr>
              <a:t>: </a:t>
            </a:r>
          </a:p>
          <a:p>
            <a:pPr marL="630000" marR="0" lvl="1" indent="-306000" algn="l" defTabSz="457200" rtl="0" eaLnBrk="1" fontAlgn="auto" latinLnBrk="0" hangingPunct="1">
              <a:lnSpc>
                <a:spcPct val="100000"/>
              </a:lnSpc>
              <a:spcBef>
                <a:spcPct val="20000"/>
              </a:spcBef>
              <a:spcAft>
                <a:spcPts val="600"/>
              </a:spcAft>
              <a:buClr>
                <a:srgbClr val="005CB9"/>
              </a:buClr>
              <a:buSzPct val="92000"/>
              <a:buFont typeface="Courier New" panose="02070309020205020404" pitchFamily="49" charset="0"/>
              <a:buChar char="o"/>
              <a:tabLst/>
              <a:defRPr/>
            </a:pPr>
            <a:r>
              <a:rPr kumimoji="0" lang="en-US" sz="1900" b="0" i="0" u="none" strike="noStrike" kern="1200" cap="none" spc="0" normalizeH="0" baseline="0" noProof="0" dirty="0">
                <a:ln>
                  <a:noFill/>
                </a:ln>
                <a:solidFill>
                  <a:sysClr val="windowText" lastClr="000000"/>
                </a:solidFill>
                <a:effectLst/>
                <a:uLnTx/>
                <a:uFillTx/>
                <a:ea typeface="+mn-ea"/>
                <a:cs typeface="+mn-cs"/>
              </a:rPr>
              <a:t>Reimburse Doulas for services through Medicaid billing.</a:t>
            </a:r>
          </a:p>
          <a:p>
            <a:pPr marL="630000" marR="0" lvl="1" indent="-306000" algn="l" defTabSz="457200" rtl="0" eaLnBrk="1" fontAlgn="auto" latinLnBrk="0" hangingPunct="1">
              <a:lnSpc>
                <a:spcPct val="100000"/>
              </a:lnSpc>
              <a:spcBef>
                <a:spcPct val="20000"/>
              </a:spcBef>
              <a:spcAft>
                <a:spcPts val="600"/>
              </a:spcAft>
              <a:buClr>
                <a:srgbClr val="005CB9"/>
              </a:buClr>
              <a:buSzPct val="92000"/>
              <a:buFont typeface="Courier New" panose="02070309020205020404" pitchFamily="49" charset="0"/>
              <a:buChar char="o"/>
              <a:tabLst/>
              <a:defRPr/>
            </a:pPr>
            <a:r>
              <a:rPr kumimoji="0" lang="en-US" sz="1900" b="0" i="0" u="none" strike="noStrike" kern="1200" cap="none" spc="0" normalizeH="0" baseline="0" noProof="0" dirty="0">
                <a:ln>
                  <a:noFill/>
                </a:ln>
                <a:solidFill>
                  <a:sysClr val="windowText" lastClr="000000"/>
                </a:solidFill>
                <a:effectLst/>
                <a:uLnTx/>
                <a:uFillTx/>
                <a:ea typeface="+mn-ea"/>
                <a:cs typeface="+mn-cs"/>
              </a:rPr>
              <a:t>Mentor new Doulas</a:t>
            </a:r>
          </a:p>
          <a:p>
            <a:pPr marL="630000" marR="0" lvl="1" indent="-306000" algn="l" defTabSz="457200" rtl="0" eaLnBrk="1" fontAlgn="auto" latinLnBrk="0" hangingPunct="1">
              <a:lnSpc>
                <a:spcPct val="100000"/>
              </a:lnSpc>
              <a:spcBef>
                <a:spcPct val="20000"/>
              </a:spcBef>
              <a:spcAft>
                <a:spcPts val="600"/>
              </a:spcAft>
              <a:buClr>
                <a:srgbClr val="005CB9"/>
              </a:buClr>
              <a:buSzPct val="92000"/>
              <a:buFont typeface="Courier New" panose="02070309020205020404" pitchFamily="49" charset="0"/>
              <a:buChar char="o"/>
              <a:tabLst/>
              <a:defRPr/>
            </a:pPr>
            <a:r>
              <a:rPr kumimoji="0" lang="en-US" sz="1900" b="0" i="0" u="none" strike="noStrike" kern="1200" cap="none" spc="0" normalizeH="0" baseline="0" noProof="0" dirty="0">
                <a:ln>
                  <a:noFill/>
                </a:ln>
                <a:solidFill>
                  <a:sysClr val="windowText" lastClr="000000"/>
                </a:solidFill>
                <a:effectLst/>
                <a:uLnTx/>
                <a:uFillTx/>
                <a:ea typeface="+mn-ea"/>
                <a:cs typeface="+mn-cs"/>
              </a:rPr>
              <a:t> Develop Doula Registry</a:t>
            </a:r>
          </a:p>
          <a:p>
            <a:pPr marL="630000" marR="0" lvl="1" indent="-306000" algn="l"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Char char=""/>
              <a:tabLst/>
              <a:defRPr/>
            </a:pPr>
            <a:endParaRPr kumimoji="0" lang="en-US" sz="1600" b="0" i="0" u="none" strike="noStrike" kern="1200" cap="none" spc="0" normalizeH="0" baseline="0" noProof="0" dirty="0">
              <a:ln>
                <a:noFill/>
              </a:ln>
              <a:solidFill>
                <a:sysClr val="windowText" lastClr="000000"/>
              </a:solidFill>
              <a:effectLst/>
              <a:uLnTx/>
              <a:uFillTx/>
              <a:latin typeface="Gill Sans MT" panose="020B0502020104020203"/>
              <a:ea typeface="+mn-ea"/>
              <a:cs typeface="+mn-cs"/>
            </a:endParaRPr>
          </a:p>
        </p:txBody>
      </p:sp>
      <p:sp>
        <p:nvSpPr>
          <p:cNvPr id="9" name="Content Placeholder 9">
            <a:extLst>
              <a:ext uri="{FF2B5EF4-FFF2-40B4-BE49-F238E27FC236}">
                <a16:creationId xmlns:a16="http://schemas.microsoft.com/office/drawing/2014/main" id="{FD2CEDBF-37F3-4F13-963E-8A276168E72B}"/>
              </a:ext>
            </a:extLst>
          </p:cNvPr>
          <p:cNvSpPr txBox="1">
            <a:spLocks/>
          </p:cNvSpPr>
          <p:nvPr/>
        </p:nvSpPr>
        <p:spPr>
          <a:xfrm>
            <a:off x="4948775" y="2839581"/>
            <a:ext cx="3422386" cy="2934999"/>
          </a:xfrm>
          <a:prstGeom prst="rect">
            <a:avLst/>
          </a:prstGeom>
          <a:solidFill>
            <a:sysClr val="window" lastClr="FFFFFF"/>
          </a:solidFill>
          <a:ln w="22225" cap="rnd" cmpd="sng" algn="ctr">
            <a:solidFill>
              <a:sysClr val="windowText" lastClr="000000"/>
            </a:solidFill>
            <a:prstDash val="solid"/>
          </a:ln>
          <a:effectLst/>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dk1"/>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dk1"/>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dk1"/>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9pPr>
          </a:lstStyle>
          <a:p>
            <a:pPr>
              <a:buClr>
                <a:srgbClr val="005CB9"/>
              </a:buClr>
            </a:pPr>
            <a:r>
              <a:rPr kumimoji="0" lang="en-US" sz="1600" b="1" i="0" u="none" strike="noStrike" kern="1200" cap="none" spc="0" normalizeH="0" baseline="0" noProof="0" dirty="0">
                <a:ln>
                  <a:noFill/>
                </a:ln>
                <a:solidFill>
                  <a:sysClr val="windowText" lastClr="000000"/>
                </a:solidFill>
                <a:effectLst/>
                <a:uLnTx/>
                <a:uFillTx/>
                <a:ea typeface="+mn-ea"/>
                <a:cs typeface="+mn-cs"/>
              </a:rPr>
              <a:t>Selected Partner</a:t>
            </a:r>
            <a:r>
              <a:rPr kumimoji="0" lang="en-US" sz="1600" b="0" i="0" u="none" strike="noStrike" kern="1200" cap="none" spc="0" normalizeH="0" baseline="0" noProof="0" dirty="0">
                <a:ln>
                  <a:noFill/>
                </a:ln>
                <a:solidFill>
                  <a:sysClr val="windowText" lastClr="000000"/>
                </a:solidFill>
                <a:effectLst/>
                <a:uLnTx/>
                <a:uFillTx/>
                <a:ea typeface="+mn-ea"/>
                <a:cs typeface="+mn-cs"/>
              </a:rPr>
              <a:t>: </a:t>
            </a:r>
          </a:p>
          <a:p>
            <a:pPr marL="324000" marR="0" lvl="1" indent="0" algn="l"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None/>
              <a:tabLst/>
              <a:defRPr/>
            </a:pPr>
            <a:r>
              <a:rPr kumimoji="0" lang="en-US" b="0" i="0" u="none" strike="noStrike" kern="1200" cap="none" spc="0" normalizeH="0" baseline="0" noProof="0" dirty="0">
                <a:ln>
                  <a:noFill/>
                </a:ln>
                <a:solidFill>
                  <a:srgbClr val="00ACFC"/>
                </a:solidFill>
                <a:effectLst/>
                <a:uLnTx/>
                <a:uFillTx/>
                <a:ea typeface="+mn-ea"/>
                <a:cs typeface="+mn-cs"/>
              </a:rPr>
              <a:t>Temple University</a:t>
            </a:r>
          </a:p>
          <a:p>
            <a:pPr marL="306000" marR="0" lvl="0"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600" b="1" i="0" u="none" strike="noStrike" kern="1200" cap="none" spc="0" normalizeH="0" baseline="0" noProof="0" dirty="0">
                <a:ln>
                  <a:noFill/>
                </a:ln>
                <a:solidFill>
                  <a:sysClr val="windowText" lastClr="000000"/>
                </a:solidFill>
                <a:effectLst/>
                <a:uLnTx/>
                <a:uFillTx/>
                <a:ea typeface="+mn-ea"/>
                <a:cs typeface="+mn-cs"/>
              </a:rPr>
              <a:t>Award Amount</a:t>
            </a:r>
            <a:r>
              <a:rPr kumimoji="0" lang="en-US" sz="1600" b="0" i="0" u="none" strike="noStrike" kern="1200" cap="none" spc="0" normalizeH="0" baseline="0" noProof="0" dirty="0">
                <a:ln>
                  <a:noFill/>
                </a:ln>
                <a:solidFill>
                  <a:sysClr val="windowText" lastClr="000000"/>
                </a:solidFill>
                <a:effectLst/>
                <a:uLnTx/>
                <a:uFillTx/>
                <a:ea typeface="+mn-ea"/>
                <a:cs typeface="+mn-cs"/>
              </a:rPr>
              <a:t>: </a:t>
            </a:r>
            <a:r>
              <a:rPr kumimoji="0" lang="en-US" sz="1600" b="0" i="0" u="sng" strike="noStrike" kern="1200" cap="none" spc="0" normalizeH="0" baseline="0" noProof="0" dirty="0">
                <a:ln>
                  <a:noFill/>
                </a:ln>
                <a:solidFill>
                  <a:sysClr val="windowText" lastClr="000000"/>
                </a:solidFill>
                <a:effectLst/>
                <a:uLnTx/>
                <a:uFillTx/>
                <a:ea typeface="+mn-ea"/>
                <a:cs typeface="+mn-cs"/>
              </a:rPr>
              <a:t>$200,000</a:t>
            </a:r>
          </a:p>
          <a:p>
            <a:pPr marL="306000" marR="0" lvl="0"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600" b="1" i="0" u="none" strike="noStrike" kern="1200" cap="none" spc="0" normalizeH="0" baseline="0" noProof="0" dirty="0">
                <a:ln>
                  <a:noFill/>
                </a:ln>
                <a:solidFill>
                  <a:sysClr val="windowText" lastClr="000000"/>
                </a:solidFill>
                <a:effectLst/>
                <a:uLnTx/>
                <a:uFillTx/>
                <a:ea typeface="+mn-ea"/>
                <a:cs typeface="+mn-cs"/>
              </a:rPr>
              <a:t>Goal</a:t>
            </a:r>
            <a:r>
              <a:rPr kumimoji="0" lang="en-US" sz="1600" b="0" i="0" u="none" strike="noStrike" kern="1200" cap="none" spc="0" normalizeH="0" baseline="0" noProof="0" dirty="0">
                <a:ln>
                  <a:noFill/>
                </a:ln>
                <a:solidFill>
                  <a:sysClr val="windowText" lastClr="000000"/>
                </a:solidFill>
                <a:effectLst/>
                <a:uLnTx/>
                <a:uFillTx/>
                <a:ea typeface="+mn-ea"/>
                <a:cs typeface="+mn-cs"/>
              </a:rPr>
              <a:t>: </a:t>
            </a:r>
          </a:p>
          <a:p>
            <a:pPr marL="630000" marR="0" lvl="1" indent="-306000" algn="l" defTabSz="457200" rtl="0" eaLnBrk="1" fontAlgn="auto" latinLnBrk="0" hangingPunct="1">
              <a:lnSpc>
                <a:spcPct val="100000"/>
              </a:lnSpc>
              <a:spcBef>
                <a:spcPct val="20000"/>
              </a:spcBef>
              <a:spcAft>
                <a:spcPts val="600"/>
              </a:spcAft>
              <a:buClr>
                <a:srgbClr val="005CB9"/>
              </a:buClr>
              <a:buSzPct val="92000"/>
              <a:buFont typeface="Courier New" panose="02070309020205020404" pitchFamily="49" charset="0"/>
              <a:buChar char="o"/>
              <a:tabLst/>
              <a:defRPr/>
            </a:pPr>
            <a:r>
              <a:rPr kumimoji="0" lang="en-US" b="0" i="0" u="none" strike="noStrike" kern="1200" cap="none" spc="0" normalizeH="0" baseline="0" noProof="0" dirty="0">
                <a:ln>
                  <a:noFill/>
                </a:ln>
                <a:solidFill>
                  <a:sysClr val="windowText" lastClr="000000"/>
                </a:solidFill>
                <a:effectLst/>
                <a:uLnTx/>
                <a:uFillTx/>
                <a:ea typeface="+mn-ea"/>
                <a:cs typeface="+mn-cs"/>
              </a:rPr>
              <a:t>Develop a birth companion training course for nursing students that incorporates both simulated and real-life experiential learning</a:t>
            </a:r>
          </a:p>
        </p:txBody>
      </p:sp>
      <p:sp>
        <p:nvSpPr>
          <p:cNvPr id="10" name="Content Placeholder 9">
            <a:extLst>
              <a:ext uri="{FF2B5EF4-FFF2-40B4-BE49-F238E27FC236}">
                <a16:creationId xmlns:a16="http://schemas.microsoft.com/office/drawing/2014/main" id="{9240A244-88CA-4D7A-B237-FE0B944D9AAC}"/>
              </a:ext>
            </a:extLst>
          </p:cNvPr>
          <p:cNvSpPr txBox="1">
            <a:spLocks/>
          </p:cNvSpPr>
          <p:nvPr/>
        </p:nvSpPr>
        <p:spPr>
          <a:xfrm>
            <a:off x="8509386" y="2828160"/>
            <a:ext cx="3422386" cy="2934999"/>
          </a:xfrm>
          <a:prstGeom prst="rect">
            <a:avLst/>
          </a:prstGeom>
          <a:solidFill>
            <a:sysClr val="window" lastClr="FFFFFF"/>
          </a:solidFill>
          <a:ln w="22225" cap="rnd" cmpd="sng" algn="ctr">
            <a:solidFill>
              <a:sysClr val="windowText" lastClr="000000"/>
            </a:solidFill>
            <a:prstDash val="solid"/>
          </a:ln>
          <a:effectLst/>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dk1"/>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dk1"/>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dk1"/>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600" b="1" i="0" u="none" strike="noStrike" kern="1200" cap="none" spc="0" normalizeH="0" baseline="0" noProof="0" dirty="0">
                <a:ln>
                  <a:noFill/>
                </a:ln>
                <a:solidFill>
                  <a:prstClr val="black"/>
                </a:solidFill>
                <a:effectLst/>
                <a:uLnTx/>
                <a:uFillTx/>
                <a:ea typeface="+mn-ea"/>
                <a:cs typeface="+mn-cs"/>
              </a:rPr>
              <a:t>Selected Partner</a:t>
            </a:r>
            <a:r>
              <a:rPr kumimoji="0" lang="en-US" sz="1600" b="0" i="0" u="none" strike="noStrike" kern="1200" cap="none" spc="0" normalizeH="0" baseline="0" noProof="0" dirty="0">
                <a:ln>
                  <a:noFill/>
                </a:ln>
                <a:solidFill>
                  <a:prstClr val="black"/>
                </a:solidFill>
                <a:effectLst/>
                <a:uLnTx/>
                <a:uFillTx/>
                <a:ea typeface="+mn-ea"/>
                <a:cs typeface="+mn-cs"/>
              </a:rPr>
              <a:t>: </a:t>
            </a:r>
          </a:p>
          <a:p>
            <a:pPr marL="324000" marR="0" lvl="1" indent="0" algn="l"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None/>
              <a:tabLst/>
              <a:defRPr/>
            </a:pPr>
            <a:r>
              <a:rPr kumimoji="0" lang="en-US" b="0" i="0" u="none" strike="noStrike" kern="1200" cap="none" spc="0" normalizeH="0" baseline="0" noProof="0" dirty="0">
                <a:ln>
                  <a:noFill/>
                </a:ln>
                <a:solidFill>
                  <a:srgbClr val="00ACFC"/>
                </a:solidFill>
                <a:effectLst/>
                <a:uLnTx/>
                <a:uFillTx/>
                <a:ea typeface="+mn-ea"/>
                <a:cs typeface="+mn-cs"/>
              </a:rPr>
              <a:t>DCHD</a:t>
            </a:r>
          </a:p>
          <a:p>
            <a:pPr marL="306000" marR="0" lvl="0"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600" b="1" i="0" u="none" strike="noStrike" kern="1200" cap="none" spc="0" normalizeH="0" baseline="0" noProof="0" dirty="0">
                <a:ln>
                  <a:noFill/>
                </a:ln>
                <a:solidFill>
                  <a:prstClr val="black"/>
                </a:solidFill>
                <a:effectLst/>
                <a:uLnTx/>
                <a:uFillTx/>
                <a:ea typeface="+mn-ea"/>
                <a:cs typeface="+mn-cs"/>
              </a:rPr>
              <a:t>Award Amount</a:t>
            </a:r>
            <a:r>
              <a:rPr kumimoji="0" lang="en-US" sz="1600" b="0" i="0" u="none" strike="noStrike" kern="1200" cap="none" spc="0" normalizeH="0" baseline="0" noProof="0" dirty="0">
                <a:ln>
                  <a:noFill/>
                </a:ln>
                <a:solidFill>
                  <a:prstClr val="black"/>
                </a:solidFill>
                <a:effectLst/>
                <a:uLnTx/>
                <a:uFillTx/>
                <a:ea typeface="+mn-ea"/>
                <a:cs typeface="+mn-cs"/>
              </a:rPr>
              <a:t>: </a:t>
            </a:r>
            <a:r>
              <a:rPr kumimoji="0" lang="en-US" sz="1600" b="0" i="0" u="sng" strike="noStrike" kern="1200" cap="none" spc="0" normalizeH="0" baseline="0" noProof="0" dirty="0">
                <a:ln>
                  <a:noFill/>
                </a:ln>
                <a:solidFill>
                  <a:prstClr val="black"/>
                </a:solidFill>
                <a:effectLst/>
                <a:uLnTx/>
                <a:uFillTx/>
                <a:ea typeface="+mn-ea"/>
                <a:cs typeface="+mn-cs"/>
              </a:rPr>
              <a:t>$54,000</a:t>
            </a:r>
          </a:p>
          <a:p>
            <a:pPr marL="306000" marR="0" lvl="0"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600" b="1" i="0" u="none" strike="noStrike" kern="1200" cap="none" spc="0" normalizeH="0" baseline="0" noProof="0" dirty="0">
                <a:ln>
                  <a:noFill/>
                </a:ln>
                <a:solidFill>
                  <a:prstClr val="black"/>
                </a:solidFill>
                <a:effectLst/>
                <a:uLnTx/>
                <a:uFillTx/>
                <a:ea typeface="+mn-ea"/>
                <a:cs typeface="+mn-cs"/>
              </a:rPr>
              <a:t>Goal</a:t>
            </a:r>
            <a:r>
              <a:rPr kumimoji="0" lang="en-US" sz="1600" b="0" i="0" u="none" strike="noStrike" kern="1200" cap="none" spc="0" normalizeH="0" baseline="0" noProof="0" dirty="0">
                <a:ln>
                  <a:noFill/>
                </a:ln>
                <a:solidFill>
                  <a:prstClr val="black"/>
                </a:solidFill>
                <a:effectLst/>
                <a:uLnTx/>
                <a:uFillTx/>
                <a:ea typeface="+mn-ea"/>
                <a:cs typeface="+mn-cs"/>
              </a:rPr>
              <a:t>: </a:t>
            </a:r>
          </a:p>
          <a:p>
            <a:pPr marL="630000" marR="0" lvl="1" indent="-306000" algn="l" defTabSz="457200" rtl="0" eaLnBrk="1" fontAlgn="auto" latinLnBrk="0" hangingPunct="1">
              <a:lnSpc>
                <a:spcPct val="100000"/>
              </a:lnSpc>
              <a:spcBef>
                <a:spcPct val="20000"/>
              </a:spcBef>
              <a:spcAft>
                <a:spcPts val="600"/>
              </a:spcAft>
              <a:buClr>
                <a:srgbClr val="005CB9"/>
              </a:buClr>
              <a:buSzPct val="92000"/>
              <a:buFont typeface="Courier New" panose="02070309020205020404" pitchFamily="49" charset="0"/>
              <a:buChar char="o"/>
              <a:tabLst/>
              <a:defRPr/>
            </a:pPr>
            <a:r>
              <a:rPr kumimoji="0" lang="en-US" b="0" i="0" u="none" strike="noStrike" kern="1200" cap="none" spc="0" normalizeH="0" baseline="0" noProof="0" dirty="0">
                <a:ln>
                  <a:noFill/>
                </a:ln>
                <a:solidFill>
                  <a:prstClr val="black"/>
                </a:solidFill>
                <a:effectLst/>
                <a:uLnTx/>
                <a:uFillTx/>
                <a:ea typeface="+mn-ea"/>
                <a:cs typeface="+mn-cs"/>
              </a:rPr>
              <a:t>Develop the pilot for a centralized intake system for maternal and child health services in Delaware County</a:t>
            </a:r>
          </a:p>
        </p:txBody>
      </p:sp>
    </p:spTree>
    <p:extLst>
      <p:ext uri="{BB962C8B-B14F-4D97-AF65-F5344CB8AC3E}">
        <p14:creationId xmlns:p14="http://schemas.microsoft.com/office/powerpoint/2010/main" val="2492824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E224F-794E-4824-8383-AC42D887250B}"/>
              </a:ext>
            </a:extLst>
          </p:cNvPr>
          <p:cNvSpPr>
            <a:spLocks noGrp="1"/>
          </p:cNvSpPr>
          <p:nvPr>
            <p:ph type="title"/>
          </p:nvPr>
        </p:nvSpPr>
        <p:spPr>
          <a:solidFill>
            <a:srgbClr val="001B71"/>
          </a:solidFill>
        </p:spPr>
        <p:txBody>
          <a:bodyPr/>
          <a:lstStyle/>
          <a:p>
            <a:pPr algn="ctr"/>
            <a:r>
              <a:rPr kumimoji="0" lang="en-US" sz="2800" b="0" i="0" u="none" strike="noStrike" kern="1200" cap="all" spc="0" normalizeH="0" baseline="0" noProof="0" dirty="0">
                <a:ln>
                  <a:noFill/>
                </a:ln>
                <a:solidFill>
                  <a:prstClr val="white"/>
                </a:solidFill>
                <a:effectLst/>
                <a:uLnTx/>
                <a:uFillTx/>
                <a:ea typeface="+mn-ea"/>
                <a:cs typeface="+mn-cs"/>
              </a:rPr>
              <a:t>Department of labor Perinatal Doula </a:t>
            </a:r>
            <a:br>
              <a:rPr kumimoji="0" lang="en-US" sz="2800" b="0" i="0" u="none" strike="noStrike" kern="1200" cap="all" spc="0" normalizeH="0" baseline="0" noProof="0" dirty="0">
                <a:ln>
                  <a:noFill/>
                </a:ln>
                <a:solidFill>
                  <a:prstClr val="white"/>
                </a:solidFill>
                <a:effectLst/>
                <a:uLnTx/>
                <a:uFillTx/>
                <a:ea typeface="+mn-ea"/>
                <a:cs typeface="+mn-cs"/>
              </a:rPr>
            </a:br>
            <a:r>
              <a:rPr kumimoji="0" lang="en-US" sz="2800" b="0" i="0" u="none" strike="noStrike" kern="1200" cap="all" spc="0" normalizeH="0" baseline="0" noProof="0" dirty="0">
                <a:ln>
                  <a:noFill/>
                </a:ln>
                <a:solidFill>
                  <a:prstClr val="white"/>
                </a:solidFill>
                <a:effectLst/>
                <a:uLnTx/>
                <a:uFillTx/>
                <a:ea typeface="+mn-ea"/>
                <a:cs typeface="+mn-cs"/>
              </a:rPr>
              <a:t>and Birth Companion Program</a:t>
            </a:r>
            <a:endParaRPr lang="en-US" dirty="0"/>
          </a:p>
        </p:txBody>
      </p:sp>
      <p:sp>
        <p:nvSpPr>
          <p:cNvPr id="4" name="Slide Number Placeholder 3">
            <a:extLst>
              <a:ext uri="{FF2B5EF4-FFF2-40B4-BE49-F238E27FC236}">
                <a16:creationId xmlns:a16="http://schemas.microsoft.com/office/drawing/2014/main" id="{F545EC21-2BDC-4198-B708-B17CA6E3001C}"/>
              </a:ext>
            </a:extLst>
          </p:cNvPr>
          <p:cNvSpPr>
            <a:spLocks noGrp="1"/>
          </p:cNvSpPr>
          <p:nvPr>
            <p:ph type="sldNum" sz="quarter" idx="12"/>
          </p:nvPr>
        </p:nvSpPr>
        <p:spPr/>
        <p:txBody>
          <a:bodyPr/>
          <a:lstStyle/>
          <a:p>
            <a:fld id="{24A17FA8-4253-E04B-8632-CDEE75954685}" type="slidenum">
              <a:rPr lang="en-US" smtClean="0"/>
              <a:pPr/>
              <a:t>8</a:t>
            </a:fld>
            <a:endParaRPr lang="en-US" dirty="0"/>
          </a:p>
        </p:txBody>
      </p:sp>
      <p:sp>
        <p:nvSpPr>
          <p:cNvPr id="5" name="Text Placeholder 2">
            <a:extLst>
              <a:ext uri="{FF2B5EF4-FFF2-40B4-BE49-F238E27FC236}">
                <a16:creationId xmlns:a16="http://schemas.microsoft.com/office/drawing/2014/main" id="{C4245006-8288-43C0-B722-95070C39F176}"/>
              </a:ext>
            </a:extLst>
          </p:cNvPr>
          <p:cNvSpPr txBox="1">
            <a:spLocks/>
          </p:cNvSpPr>
          <p:nvPr/>
        </p:nvSpPr>
        <p:spPr>
          <a:xfrm>
            <a:off x="1582128" y="1996640"/>
            <a:ext cx="3034459" cy="557784"/>
          </a:xfrm>
          <a:prstGeom prst="rect">
            <a:avLst/>
          </a:prstGeom>
        </p:spPr>
        <p:txBody>
          <a:bodyPr vert="horz" lIns="91440" tIns="45720" rIns="91440" bIns="45720" rtlCol="0" anchor="ctr">
            <a:no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2000" b="0" kern="120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None/>
              <a:tabLst/>
              <a:defRPr/>
            </a:pPr>
            <a:r>
              <a:rPr kumimoji="0" lang="en-US" sz="1800" b="1" i="0" u="none" strike="noStrike" kern="1200" cap="none" spc="0" normalizeH="0" baseline="0" noProof="0" dirty="0">
                <a:ln>
                  <a:noFill/>
                </a:ln>
                <a:solidFill>
                  <a:sysClr val="windowText" lastClr="000000">
                    <a:lumMod val="75000"/>
                    <a:lumOff val="25000"/>
                  </a:sysClr>
                </a:solidFill>
                <a:effectLst/>
                <a:uLnTx/>
                <a:uFillTx/>
                <a:ea typeface="+mn-ea"/>
                <a:cs typeface="+mn-cs"/>
              </a:rPr>
              <a:t>Growing and Diversifying the Doula Workforce Program	</a:t>
            </a:r>
          </a:p>
        </p:txBody>
      </p:sp>
      <p:sp>
        <p:nvSpPr>
          <p:cNvPr id="6" name="Text Placeholder 4">
            <a:extLst>
              <a:ext uri="{FF2B5EF4-FFF2-40B4-BE49-F238E27FC236}">
                <a16:creationId xmlns:a16="http://schemas.microsoft.com/office/drawing/2014/main" id="{72EAAF0D-F1B9-43C6-AA03-1EACBC7CEAB8}"/>
              </a:ext>
            </a:extLst>
          </p:cNvPr>
          <p:cNvSpPr txBox="1">
            <a:spLocks/>
          </p:cNvSpPr>
          <p:nvPr/>
        </p:nvSpPr>
        <p:spPr>
          <a:xfrm>
            <a:off x="5205500" y="2001051"/>
            <a:ext cx="2908936" cy="553373"/>
          </a:xfrm>
          <a:prstGeom prst="rect">
            <a:avLst/>
          </a:prstGeom>
        </p:spPr>
        <p:txBody>
          <a:bodyPr vert="horz" lIns="91440" tIns="45720" rIns="91440" bIns="45720"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kern="120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None/>
              <a:tabLst/>
              <a:defRPr/>
            </a:pPr>
            <a:r>
              <a:rPr kumimoji="0" lang="en-US" sz="1800" b="1" i="0" u="none" strike="noStrike" kern="1200" cap="none" spc="0" normalizeH="0" baseline="0" noProof="0" dirty="0">
                <a:ln>
                  <a:noFill/>
                </a:ln>
                <a:solidFill>
                  <a:sysClr val="windowText" lastClr="000000">
                    <a:lumMod val="75000"/>
                    <a:lumOff val="25000"/>
                  </a:sysClr>
                </a:solidFill>
                <a:effectLst/>
                <a:uLnTx/>
                <a:uFillTx/>
                <a:ea typeface="+mn-ea"/>
                <a:cs typeface="+mn-cs"/>
              </a:rPr>
              <a:t>Developing a Birth Companion Program</a:t>
            </a:r>
          </a:p>
        </p:txBody>
      </p:sp>
      <p:sp>
        <p:nvSpPr>
          <p:cNvPr id="7" name="TextBox 6">
            <a:extLst>
              <a:ext uri="{FF2B5EF4-FFF2-40B4-BE49-F238E27FC236}">
                <a16:creationId xmlns:a16="http://schemas.microsoft.com/office/drawing/2014/main" id="{1137C50E-D5A8-4EB0-BC34-E1805397F782}"/>
              </a:ext>
            </a:extLst>
          </p:cNvPr>
          <p:cNvSpPr txBox="1"/>
          <p:nvPr/>
        </p:nvSpPr>
        <p:spPr>
          <a:xfrm>
            <a:off x="8703349" y="1957652"/>
            <a:ext cx="3034459" cy="646331"/>
          </a:xfrm>
          <a:prstGeom prst="rect">
            <a:avLst/>
          </a:prstGeom>
          <a:noFill/>
        </p:spPr>
        <p:txBody>
          <a:bodyPr wrap="square" rtlCol="0">
            <a:spAutoFit/>
          </a:bodyPr>
          <a:lstStyle/>
          <a:p>
            <a:pPr algn="ctr" defTabSz="457200"/>
            <a:r>
              <a:rPr lang="en-US" b="1" dirty="0">
                <a:solidFill>
                  <a:prstClr val="black"/>
                </a:solidFill>
              </a:rPr>
              <a:t>Developing a Centralized Intake System</a:t>
            </a:r>
          </a:p>
        </p:txBody>
      </p:sp>
      <p:sp>
        <p:nvSpPr>
          <p:cNvPr id="8" name="Content Placeholder 7">
            <a:extLst>
              <a:ext uri="{FF2B5EF4-FFF2-40B4-BE49-F238E27FC236}">
                <a16:creationId xmlns:a16="http://schemas.microsoft.com/office/drawing/2014/main" id="{A46C8880-DA9E-4965-85DC-CE06390963ED}"/>
              </a:ext>
            </a:extLst>
          </p:cNvPr>
          <p:cNvSpPr txBox="1">
            <a:spLocks/>
          </p:cNvSpPr>
          <p:nvPr/>
        </p:nvSpPr>
        <p:spPr>
          <a:xfrm>
            <a:off x="1388164" y="2828160"/>
            <a:ext cx="3422386" cy="2934999"/>
          </a:xfrm>
          <a:prstGeom prst="rect">
            <a:avLst/>
          </a:prstGeom>
          <a:solidFill>
            <a:sysClr val="window" lastClr="FFFFFF"/>
          </a:solidFill>
          <a:ln w="22225" cap="rnd" cmpd="sng" algn="ctr">
            <a:solidFill>
              <a:sysClr val="windowText" lastClr="000000"/>
            </a:solidFill>
            <a:prstDash val="solid"/>
          </a:ln>
          <a:effectLst/>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dk1"/>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dk1"/>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dk1"/>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9pPr>
          </a:lstStyle>
          <a:p>
            <a:r>
              <a:rPr lang="en-US" sz="1600" b="1" dirty="0"/>
              <a:t>Progress so far:</a:t>
            </a:r>
          </a:p>
          <a:p>
            <a:pPr marL="461963" lvl="1" indent="-304800">
              <a:buFont typeface="Wingdings" panose="05000000000000000000" pitchFamily="2" charset="2"/>
              <a:buChar char="q"/>
            </a:pPr>
            <a:r>
              <a:rPr lang="en-US" sz="1400" dirty="0"/>
              <a:t>Initial development of Delco Community Doula Collaborative website (containing registry)</a:t>
            </a:r>
          </a:p>
          <a:p>
            <a:pPr marL="461963" lvl="1" indent="-304800">
              <a:buFont typeface="Wingdings" panose="05000000000000000000" pitchFamily="2" charset="2"/>
              <a:buChar char="q"/>
            </a:pPr>
            <a:r>
              <a:rPr lang="en-US" sz="1400" dirty="0"/>
              <a:t>Creation of project required job descriptions with anticipation to fill by end of 2024</a:t>
            </a:r>
          </a:p>
          <a:p>
            <a:pPr marL="461963" lvl="1" indent="-304800">
              <a:buFont typeface="Wingdings" panose="05000000000000000000" pitchFamily="2" charset="2"/>
              <a:buChar char="q"/>
            </a:pPr>
            <a:r>
              <a:rPr lang="en-US" sz="1400" dirty="0"/>
              <a:t>Began outreach to local doula organizations and doulas</a:t>
            </a:r>
          </a:p>
          <a:p>
            <a:pPr marL="630000" marR="0" lvl="1" indent="-306000" algn="l" defTabSz="457200" rtl="0" eaLnBrk="1" fontAlgn="auto" latinLnBrk="0" hangingPunct="1">
              <a:lnSpc>
                <a:spcPct val="100000"/>
              </a:lnSpc>
              <a:spcBef>
                <a:spcPct val="20000"/>
              </a:spcBef>
              <a:spcAft>
                <a:spcPts val="600"/>
              </a:spcAft>
              <a:buClr>
                <a:srgbClr val="ED8428"/>
              </a:buClr>
              <a:buSzPct val="92000"/>
              <a:buFont typeface="Wingdings 2" panose="05020102010507070707" pitchFamily="18" charset="2"/>
              <a:buChar char=""/>
              <a:tabLst/>
              <a:defRPr/>
            </a:pPr>
            <a:endParaRPr kumimoji="0" lang="en-US" sz="1600" b="0" i="0" u="none" strike="noStrike" kern="1200" cap="none" spc="0" normalizeH="0" baseline="0" noProof="0" dirty="0">
              <a:ln>
                <a:noFill/>
              </a:ln>
              <a:solidFill>
                <a:sysClr val="windowText" lastClr="000000"/>
              </a:solidFill>
              <a:effectLst/>
              <a:uLnTx/>
              <a:uFillTx/>
              <a:latin typeface="Gill Sans MT" panose="020B0502020104020203"/>
              <a:ea typeface="+mn-ea"/>
              <a:cs typeface="+mn-cs"/>
            </a:endParaRPr>
          </a:p>
        </p:txBody>
      </p:sp>
      <p:sp>
        <p:nvSpPr>
          <p:cNvPr id="9" name="Content Placeholder 9">
            <a:extLst>
              <a:ext uri="{FF2B5EF4-FFF2-40B4-BE49-F238E27FC236}">
                <a16:creationId xmlns:a16="http://schemas.microsoft.com/office/drawing/2014/main" id="{FD2CEDBF-37F3-4F13-963E-8A276168E72B}"/>
              </a:ext>
            </a:extLst>
          </p:cNvPr>
          <p:cNvSpPr txBox="1">
            <a:spLocks/>
          </p:cNvSpPr>
          <p:nvPr/>
        </p:nvSpPr>
        <p:spPr>
          <a:xfrm>
            <a:off x="4948775" y="2839581"/>
            <a:ext cx="3422386" cy="2934999"/>
          </a:xfrm>
          <a:prstGeom prst="rect">
            <a:avLst/>
          </a:prstGeom>
          <a:solidFill>
            <a:sysClr val="window" lastClr="FFFFFF"/>
          </a:solidFill>
          <a:ln w="22225" cap="rnd" cmpd="sng" algn="ctr">
            <a:solidFill>
              <a:sysClr val="windowText" lastClr="000000"/>
            </a:solidFill>
            <a:prstDash val="solid"/>
          </a:ln>
          <a:effectLst/>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dk1"/>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dk1"/>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dk1"/>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9pPr>
          </a:lstStyle>
          <a:p>
            <a:r>
              <a:rPr lang="en-US" sz="1600" b="1" dirty="0"/>
              <a:t>Progress so far:</a:t>
            </a:r>
          </a:p>
          <a:p>
            <a:pPr marL="461963" lvl="1" indent="-304800">
              <a:buFont typeface="Wingdings" panose="05000000000000000000" pitchFamily="2" charset="2"/>
              <a:buChar char="q"/>
            </a:pPr>
            <a:r>
              <a:rPr lang="en-US" sz="1400" dirty="0"/>
              <a:t>Extended an offer to hire a doula trainer.</a:t>
            </a:r>
          </a:p>
          <a:p>
            <a:pPr marL="461963" lvl="1" indent="-304800">
              <a:buFont typeface="Wingdings" panose="05000000000000000000" pitchFamily="2" charset="2"/>
              <a:buChar char="q"/>
            </a:pPr>
            <a:r>
              <a:rPr lang="en-US" sz="1400" dirty="0"/>
              <a:t>Began curriculum development with simulation scenario drafts for week one and 3 of the didactic lectures completed.</a:t>
            </a:r>
          </a:p>
          <a:p>
            <a:pPr marL="461963" lvl="1" indent="-304800">
              <a:buFont typeface="Wingdings" panose="05000000000000000000" pitchFamily="2" charset="2"/>
              <a:buChar char="q"/>
            </a:pPr>
            <a:r>
              <a:rPr lang="en-US" sz="1400" dirty="0"/>
              <a:t>2 clinical sites secured for students to observe labor and postpartum experiences.</a:t>
            </a:r>
          </a:p>
          <a:p>
            <a:pPr marL="461963" lvl="1" indent="-304800">
              <a:buFont typeface="Wingdings" panose="05000000000000000000" pitchFamily="2" charset="2"/>
              <a:buChar char="q"/>
            </a:pPr>
            <a:r>
              <a:rPr lang="en-US" sz="1400" dirty="0"/>
              <a:t>Draft of IRB application is complete</a:t>
            </a:r>
          </a:p>
        </p:txBody>
      </p:sp>
      <p:sp>
        <p:nvSpPr>
          <p:cNvPr id="10" name="Content Placeholder 9">
            <a:extLst>
              <a:ext uri="{FF2B5EF4-FFF2-40B4-BE49-F238E27FC236}">
                <a16:creationId xmlns:a16="http://schemas.microsoft.com/office/drawing/2014/main" id="{9240A244-88CA-4D7A-B237-FE0B944D9AAC}"/>
              </a:ext>
            </a:extLst>
          </p:cNvPr>
          <p:cNvSpPr txBox="1">
            <a:spLocks/>
          </p:cNvSpPr>
          <p:nvPr/>
        </p:nvSpPr>
        <p:spPr>
          <a:xfrm>
            <a:off x="8509386" y="2828160"/>
            <a:ext cx="3422386" cy="2934999"/>
          </a:xfrm>
          <a:prstGeom prst="rect">
            <a:avLst/>
          </a:prstGeom>
          <a:solidFill>
            <a:sysClr val="window" lastClr="FFFFFF"/>
          </a:solidFill>
          <a:ln w="22225" cap="rnd" cmpd="sng" algn="ctr">
            <a:solidFill>
              <a:sysClr val="windowText" lastClr="000000"/>
            </a:solidFill>
            <a:prstDash val="solid"/>
          </a:ln>
          <a:effectLst/>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dk1"/>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dk1"/>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dk1"/>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9pPr>
          </a:lstStyle>
          <a:p>
            <a:r>
              <a:rPr lang="en-US" sz="1600" b="1" dirty="0"/>
              <a:t>Progress so far:</a:t>
            </a:r>
          </a:p>
          <a:p>
            <a:pPr lvl="1">
              <a:buFont typeface="Wingdings" panose="05000000000000000000" pitchFamily="2" charset="2"/>
              <a:buChar char="q"/>
            </a:pPr>
            <a:r>
              <a:rPr lang="en-US" sz="1400" dirty="0"/>
              <a:t>Convened centralized intake working group.</a:t>
            </a:r>
          </a:p>
          <a:p>
            <a:pPr lvl="1">
              <a:buFont typeface="Wingdings" panose="05000000000000000000" pitchFamily="2" charset="2"/>
              <a:buChar char="q"/>
            </a:pPr>
            <a:r>
              <a:rPr lang="en-US" sz="1400" dirty="0"/>
              <a:t>Developed business requirements for centralized intake.</a:t>
            </a:r>
          </a:p>
          <a:p>
            <a:pPr lvl="1">
              <a:buFont typeface="Wingdings" panose="05000000000000000000" pitchFamily="2" charset="2"/>
              <a:buChar char="q"/>
            </a:pPr>
            <a:r>
              <a:rPr lang="en-US" sz="1400" dirty="0"/>
              <a:t>Scheduling partner tour of DCHD call center that will be directly involved in centralized intake system</a:t>
            </a:r>
          </a:p>
        </p:txBody>
      </p:sp>
    </p:spTree>
    <p:extLst>
      <p:ext uri="{BB962C8B-B14F-4D97-AF65-F5344CB8AC3E}">
        <p14:creationId xmlns:p14="http://schemas.microsoft.com/office/powerpoint/2010/main" val="1937111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7AF47-C75E-48E8-8E76-73F50C8819E3}"/>
              </a:ext>
            </a:extLst>
          </p:cNvPr>
          <p:cNvSpPr>
            <a:spLocks noGrp="1"/>
          </p:cNvSpPr>
          <p:nvPr>
            <p:ph type="title"/>
          </p:nvPr>
        </p:nvSpPr>
        <p:spPr>
          <a:solidFill>
            <a:srgbClr val="001B71"/>
          </a:solidFill>
        </p:spPr>
        <p:txBody>
          <a:bodyPr anchor="ctr"/>
          <a:lstStyle/>
          <a:p>
            <a:pPr algn="ctr"/>
            <a:r>
              <a:rPr kumimoji="0" lang="en-US" sz="2800" b="0" i="0" u="none" strike="noStrike" kern="1200" cap="all" spc="0" normalizeH="0" baseline="0" noProof="0" dirty="0">
                <a:ln>
                  <a:noFill/>
                </a:ln>
                <a:solidFill>
                  <a:prstClr val="white"/>
                </a:solidFill>
                <a:effectLst/>
                <a:uLnTx/>
                <a:uFillTx/>
                <a:ea typeface="+mn-ea"/>
                <a:cs typeface="+mn-cs"/>
              </a:rPr>
              <a:t>HRSA Grant – Once Upon A Preemie</a:t>
            </a:r>
            <a:endParaRPr lang="en-US" dirty="0"/>
          </a:p>
        </p:txBody>
      </p:sp>
      <p:sp>
        <p:nvSpPr>
          <p:cNvPr id="5" name="TextBox 4">
            <a:extLst>
              <a:ext uri="{FF2B5EF4-FFF2-40B4-BE49-F238E27FC236}">
                <a16:creationId xmlns:a16="http://schemas.microsoft.com/office/drawing/2014/main" id="{5CF9A4DF-E977-4D4F-80CA-14CB2A995FBF}"/>
              </a:ext>
            </a:extLst>
          </p:cNvPr>
          <p:cNvSpPr txBox="1"/>
          <p:nvPr/>
        </p:nvSpPr>
        <p:spPr>
          <a:xfrm>
            <a:off x="2821070" y="1700836"/>
            <a:ext cx="6549859" cy="646331"/>
          </a:xfrm>
          <a:prstGeom prst="rect">
            <a:avLst/>
          </a:prstGeom>
          <a:noFill/>
        </p:spPr>
        <p:txBody>
          <a:bodyPr wrap="square" rtlCol="0">
            <a:spAutoFit/>
          </a:bodyPr>
          <a:lstStyle/>
          <a:p>
            <a:pPr algn="ctr"/>
            <a:r>
              <a:rPr lang="en-US" dirty="0"/>
              <a:t>Expanding Black Maternal Health and Neonatal Health Equity Trainings to DELCO Healthcare Professionals</a:t>
            </a:r>
          </a:p>
        </p:txBody>
      </p:sp>
      <p:sp>
        <p:nvSpPr>
          <p:cNvPr id="6" name="Content Placeholder 2">
            <a:extLst>
              <a:ext uri="{FF2B5EF4-FFF2-40B4-BE49-F238E27FC236}">
                <a16:creationId xmlns:a16="http://schemas.microsoft.com/office/drawing/2014/main" id="{57814A04-99EE-4EFA-B707-CE61A446D910}"/>
              </a:ext>
            </a:extLst>
          </p:cNvPr>
          <p:cNvSpPr txBox="1">
            <a:spLocks/>
          </p:cNvSpPr>
          <p:nvPr/>
        </p:nvSpPr>
        <p:spPr>
          <a:xfrm>
            <a:off x="1557624" y="2357315"/>
            <a:ext cx="6549859" cy="3821811"/>
          </a:xfrm>
          <a:prstGeom prst="rect">
            <a:avLst/>
          </a:prstGeom>
          <a:solidFill>
            <a:sysClr val="window" lastClr="FFFFFF"/>
          </a:solidFill>
          <a:ln w="22225" cap="rnd" cmpd="sng" algn="ctr">
            <a:solidFill>
              <a:srgbClr val="001B71"/>
            </a:solidFill>
            <a:prstDash val="solid"/>
          </a:ln>
          <a:effectLst/>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dk1"/>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dk1"/>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dk1"/>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dk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dk1"/>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400" b="1" i="0" u="none" strike="noStrike" kern="1200" cap="none" spc="0" normalizeH="0" baseline="0" noProof="0" dirty="0">
                <a:ln>
                  <a:noFill/>
                </a:ln>
                <a:solidFill>
                  <a:sysClr val="windowText" lastClr="000000"/>
                </a:solidFill>
                <a:effectLst/>
                <a:uLnTx/>
                <a:uFillTx/>
                <a:ea typeface="+mn-ea"/>
                <a:cs typeface="+mn-cs"/>
              </a:rPr>
              <a:t>Funding Amount</a:t>
            </a:r>
            <a:r>
              <a:rPr kumimoji="0" lang="en-US" sz="1400" b="0" i="0" u="none" strike="noStrike" kern="1200" cap="none" spc="0" normalizeH="0" baseline="0" noProof="0" dirty="0">
                <a:ln>
                  <a:noFill/>
                </a:ln>
                <a:solidFill>
                  <a:sysClr val="windowText" lastClr="000000"/>
                </a:solidFill>
                <a:effectLst/>
                <a:uLnTx/>
                <a:uFillTx/>
                <a:ea typeface="+mn-ea"/>
                <a:cs typeface="+mn-cs"/>
              </a:rPr>
              <a:t>: </a:t>
            </a:r>
            <a:r>
              <a:rPr kumimoji="0" lang="en-US" sz="1400" b="0" i="0" u="sng" strike="noStrike" kern="1200" cap="none" spc="0" normalizeH="0" baseline="0" noProof="0" dirty="0">
                <a:ln>
                  <a:noFill/>
                </a:ln>
                <a:solidFill>
                  <a:sysClr val="windowText" lastClr="000000"/>
                </a:solidFill>
                <a:effectLst/>
                <a:uLnTx/>
                <a:uFillTx/>
                <a:ea typeface="+mn-ea"/>
                <a:cs typeface="+mn-cs"/>
              </a:rPr>
              <a:t>$150,000</a:t>
            </a:r>
          </a:p>
          <a:p>
            <a:pPr marL="306000" marR="0" lvl="0"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400" b="1" i="0" u="none" strike="noStrike" kern="1200" cap="none" spc="0" normalizeH="0" baseline="0" noProof="0" dirty="0">
                <a:ln>
                  <a:noFill/>
                </a:ln>
                <a:solidFill>
                  <a:sysClr val="windowText" lastClr="000000"/>
                </a:solidFill>
                <a:effectLst/>
                <a:uLnTx/>
                <a:uFillTx/>
                <a:ea typeface="+mn-ea"/>
                <a:cs typeface="+mn-cs"/>
              </a:rPr>
              <a:t>Approved by County Council:</a:t>
            </a:r>
            <a:r>
              <a:rPr kumimoji="0" lang="en-US" sz="1400" b="0" i="0" u="none" strike="noStrike" kern="1200" cap="none" spc="0" normalizeH="0" baseline="0" noProof="0" dirty="0">
                <a:ln>
                  <a:noFill/>
                </a:ln>
                <a:solidFill>
                  <a:sysClr val="windowText" lastClr="000000"/>
                </a:solidFill>
                <a:effectLst/>
                <a:uLnTx/>
                <a:uFillTx/>
                <a:ea typeface="+mn-ea"/>
                <a:cs typeface="+mn-cs"/>
              </a:rPr>
              <a:t> </a:t>
            </a:r>
            <a:r>
              <a:rPr kumimoji="0" lang="en-US" sz="1400" b="0" i="0" u="sng" strike="noStrike" kern="1200" cap="none" spc="0" normalizeH="0" baseline="0" noProof="0" dirty="0">
                <a:ln>
                  <a:noFill/>
                </a:ln>
                <a:solidFill>
                  <a:sysClr val="windowText" lastClr="000000"/>
                </a:solidFill>
                <a:effectLst/>
                <a:uLnTx/>
                <a:uFillTx/>
                <a:ea typeface="+mn-ea"/>
                <a:cs typeface="+mn-cs"/>
              </a:rPr>
              <a:t>May 15</a:t>
            </a:r>
            <a:r>
              <a:rPr kumimoji="0" lang="en-US" sz="1400" b="0" i="0" u="sng" strike="noStrike" kern="1200" cap="none" spc="0" normalizeH="0" baseline="30000" noProof="0" dirty="0">
                <a:ln>
                  <a:noFill/>
                </a:ln>
                <a:solidFill>
                  <a:sysClr val="windowText" lastClr="000000"/>
                </a:solidFill>
                <a:effectLst/>
                <a:uLnTx/>
                <a:uFillTx/>
                <a:ea typeface="+mn-ea"/>
                <a:cs typeface="+mn-cs"/>
              </a:rPr>
              <a:t>th</a:t>
            </a:r>
            <a:r>
              <a:rPr kumimoji="0" lang="en-US" sz="1400" b="0" i="0" u="sng" strike="noStrike" kern="1200" cap="none" spc="0" normalizeH="0" baseline="0" noProof="0" dirty="0">
                <a:ln>
                  <a:noFill/>
                </a:ln>
                <a:solidFill>
                  <a:sysClr val="windowText" lastClr="000000"/>
                </a:solidFill>
                <a:effectLst/>
                <a:uLnTx/>
                <a:uFillTx/>
                <a:ea typeface="+mn-ea"/>
                <a:cs typeface="+mn-cs"/>
              </a:rPr>
              <a:t>, 2024</a:t>
            </a:r>
          </a:p>
          <a:p>
            <a:pPr marL="306000" marR="0" lvl="0"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400" b="1" i="0" u="none" strike="noStrike" kern="1200" cap="none" spc="0" normalizeH="0" baseline="0" noProof="0" dirty="0">
                <a:ln>
                  <a:noFill/>
                </a:ln>
                <a:solidFill>
                  <a:sysClr val="windowText" lastClr="000000"/>
                </a:solidFill>
                <a:effectLst/>
                <a:uLnTx/>
                <a:uFillTx/>
                <a:ea typeface="+mn-ea"/>
                <a:cs typeface="+mn-cs"/>
              </a:rPr>
              <a:t>Grant Activities</a:t>
            </a:r>
            <a:r>
              <a:rPr kumimoji="0" lang="en-US" sz="1400" b="0" i="0" u="none" strike="noStrike" kern="1200" cap="none" spc="0" normalizeH="0" baseline="0" noProof="0" dirty="0">
                <a:ln>
                  <a:noFill/>
                </a:ln>
                <a:solidFill>
                  <a:sysClr val="windowText" lastClr="000000"/>
                </a:solidFill>
                <a:effectLst/>
                <a:uLnTx/>
                <a:uFillTx/>
                <a:ea typeface="+mn-ea"/>
                <a:cs typeface="+mn-cs"/>
              </a:rPr>
              <a:t>:</a:t>
            </a:r>
          </a:p>
          <a:p>
            <a:pPr marL="630000" marR="0" lvl="1"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400" b="0" i="0" u="none" strike="noStrike" kern="1200" cap="none" spc="0" normalizeH="0" baseline="0" noProof="0" dirty="0">
                <a:ln>
                  <a:noFill/>
                </a:ln>
                <a:solidFill>
                  <a:sysClr val="windowText" lastClr="000000"/>
                </a:solidFill>
                <a:effectLst/>
                <a:uLnTx/>
                <a:uFillTx/>
                <a:ea typeface="+mn-ea"/>
                <a:cs typeface="+mn-cs"/>
              </a:rPr>
              <a:t>Provide free and virtual health equity training courses for up to 100 healthcare professionals serving Delaware County birthing people. Including:</a:t>
            </a:r>
          </a:p>
          <a:p>
            <a:pPr marR="0" lvl="2" algn="l" defTabSz="457200" rtl="0" eaLnBrk="1" fontAlgn="auto" latinLnBrk="0" hangingPunct="1">
              <a:lnSpc>
                <a:spcPct val="100000"/>
              </a:lnSpc>
              <a:spcBef>
                <a:spcPct val="20000"/>
              </a:spcBef>
              <a:spcAft>
                <a:spcPts val="600"/>
              </a:spcAft>
              <a:buClr>
                <a:srgbClr val="005CB9"/>
              </a:buClr>
              <a:buSzPct val="92000"/>
              <a:buFont typeface="Wingdings" panose="05000000000000000000" pitchFamily="2" charset="2"/>
              <a:buChar char="q"/>
              <a:tabLst/>
              <a:defRPr/>
            </a:pPr>
            <a:r>
              <a:rPr kumimoji="0" lang="en-US" b="0" i="1" u="none" strike="noStrike" kern="1200" cap="none" spc="0" normalizeH="0" baseline="0" noProof="0" dirty="0">
                <a:ln>
                  <a:noFill/>
                </a:ln>
                <a:solidFill>
                  <a:sysClr val="windowText" lastClr="000000"/>
                </a:solidFill>
                <a:effectLst/>
                <a:uLnTx/>
                <a:uFillTx/>
                <a:ea typeface="+mn-ea"/>
                <a:cs typeface="+mn-cs"/>
              </a:rPr>
              <a:t>An Introduction to Health and Racial Equity in the NICU</a:t>
            </a:r>
          </a:p>
          <a:p>
            <a:pPr marR="0" lvl="2" algn="l" defTabSz="457200" rtl="0" eaLnBrk="1" fontAlgn="auto" latinLnBrk="0" hangingPunct="1">
              <a:lnSpc>
                <a:spcPct val="100000"/>
              </a:lnSpc>
              <a:spcBef>
                <a:spcPct val="20000"/>
              </a:spcBef>
              <a:spcAft>
                <a:spcPts val="600"/>
              </a:spcAft>
              <a:buClr>
                <a:srgbClr val="005CB9"/>
              </a:buClr>
              <a:buSzPct val="92000"/>
              <a:buFont typeface="Wingdings" panose="05000000000000000000" pitchFamily="2" charset="2"/>
              <a:buChar char="q"/>
              <a:tabLst/>
              <a:defRPr/>
            </a:pPr>
            <a:r>
              <a:rPr kumimoji="0" lang="en-US" b="0" i="1" u="none" strike="noStrike" kern="1200" cap="none" spc="0" normalizeH="0" baseline="0" noProof="0" dirty="0">
                <a:ln>
                  <a:noFill/>
                </a:ln>
                <a:solidFill>
                  <a:sysClr val="windowText" lastClr="000000"/>
                </a:solidFill>
                <a:effectLst/>
                <a:uLnTx/>
                <a:uFillTx/>
                <a:ea typeface="+mn-ea"/>
                <a:cs typeface="+mn-cs"/>
              </a:rPr>
              <a:t>Solutions for Addressing Inequities Pre, During, and Post NICU</a:t>
            </a:r>
          </a:p>
          <a:p>
            <a:pPr marR="0" lvl="2" algn="l" defTabSz="457200" rtl="0" eaLnBrk="1" fontAlgn="auto" latinLnBrk="0" hangingPunct="1">
              <a:lnSpc>
                <a:spcPct val="100000"/>
              </a:lnSpc>
              <a:spcBef>
                <a:spcPct val="20000"/>
              </a:spcBef>
              <a:spcAft>
                <a:spcPts val="600"/>
              </a:spcAft>
              <a:buClr>
                <a:srgbClr val="005CB9"/>
              </a:buClr>
              <a:buSzPct val="92000"/>
              <a:buFont typeface="Wingdings" panose="05000000000000000000" pitchFamily="2" charset="2"/>
              <a:buChar char="q"/>
              <a:tabLst/>
              <a:defRPr/>
            </a:pPr>
            <a:r>
              <a:rPr kumimoji="0" lang="en-US" b="0" i="1" u="none" strike="noStrike" kern="1200" cap="none" spc="0" normalizeH="0" baseline="0" noProof="0" dirty="0">
                <a:ln>
                  <a:noFill/>
                </a:ln>
                <a:solidFill>
                  <a:sysClr val="windowText" lastClr="000000"/>
                </a:solidFill>
                <a:effectLst/>
                <a:uLnTx/>
                <a:uFillTx/>
                <a:ea typeface="+mn-ea"/>
                <a:cs typeface="+mn-cs"/>
              </a:rPr>
              <a:t>Addressing Black Mothers Mental and Emotional Health Pre, During, and Post NICU</a:t>
            </a:r>
          </a:p>
          <a:p>
            <a:pPr marR="0" lvl="2" algn="l" defTabSz="457200" rtl="0" eaLnBrk="1" fontAlgn="auto" latinLnBrk="0" hangingPunct="1">
              <a:lnSpc>
                <a:spcPct val="100000"/>
              </a:lnSpc>
              <a:spcBef>
                <a:spcPct val="20000"/>
              </a:spcBef>
              <a:spcAft>
                <a:spcPts val="600"/>
              </a:spcAft>
              <a:buClr>
                <a:srgbClr val="005CB9"/>
              </a:buClr>
              <a:buSzPct val="92000"/>
              <a:buFont typeface="Wingdings" panose="05000000000000000000" pitchFamily="2" charset="2"/>
              <a:buChar char="q"/>
              <a:tabLst/>
              <a:defRPr/>
            </a:pPr>
            <a:r>
              <a:rPr kumimoji="0" lang="en-US" b="0" i="1" u="none" strike="noStrike" kern="1200" cap="none" spc="0" normalizeH="0" baseline="0" noProof="0" dirty="0">
                <a:ln>
                  <a:noFill/>
                </a:ln>
                <a:solidFill>
                  <a:sysClr val="windowText" lastClr="000000"/>
                </a:solidFill>
                <a:effectLst/>
                <a:uLnTx/>
                <a:uFillTx/>
                <a:ea typeface="+mn-ea"/>
                <a:cs typeface="+mn-cs"/>
              </a:rPr>
              <a:t>Black Parents as Partners in Delivering Care</a:t>
            </a:r>
          </a:p>
          <a:p>
            <a:pPr marL="630000" marR="0" lvl="1" indent="-306000" algn="l" defTabSz="457200" rtl="0" eaLnBrk="1" fontAlgn="auto" latinLnBrk="0" hangingPunct="1">
              <a:lnSpc>
                <a:spcPct val="100000"/>
              </a:lnSpc>
              <a:spcBef>
                <a:spcPct val="20000"/>
              </a:spcBef>
              <a:spcAft>
                <a:spcPts val="600"/>
              </a:spcAft>
              <a:buClr>
                <a:srgbClr val="005CB9"/>
              </a:buClr>
              <a:buSzPct val="92000"/>
              <a:buFont typeface="Wingdings 2" panose="05020102010507070707" pitchFamily="18" charset="2"/>
              <a:buChar char=""/>
              <a:tabLst/>
              <a:defRPr/>
            </a:pPr>
            <a:r>
              <a:rPr kumimoji="0" lang="en-US" sz="1400" b="0" i="0" u="none" strike="noStrike" kern="1200" cap="none" spc="0" normalizeH="0" baseline="0" noProof="0" dirty="0">
                <a:ln>
                  <a:noFill/>
                </a:ln>
                <a:solidFill>
                  <a:sysClr val="windowText" lastClr="000000"/>
                </a:solidFill>
                <a:effectLst/>
                <a:uLnTx/>
                <a:uFillTx/>
                <a:ea typeface="+mn-ea"/>
                <a:cs typeface="+mn-cs"/>
              </a:rPr>
              <a:t>Once Upon A Preemie books will also be shipped to all healthcare providers who successfully complete the courses</a:t>
            </a:r>
          </a:p>
        </p:txBody>
      </p:sp>
      <p:pic>
        <p:nvPicPr>
          <p:cNvPr id="7" name="Picture 6">
            <a:extLst>
              <a:ext uri="{FF2B5EF4-FFF2-40B4-BE49-F238E27FC236}">
                <a16:creationId xmlns:a16="http://schemas.microsoft.com/office/drawing/2014/main" id="{7A1A060A-B12B-4896-A34E-B4314D7EEFB4}"/>
              </a:ext>
            </a:extLst>
          </p:cNvPr>
          <p:cNvPicPr>
            <a:picLocks noChangeAspect="1"/>
          </p:cNvPicPr>
          <p:nvPr/>
        </p:nvPicPr>
        <p:blipFill>
          <a:blip r:embed="rId2"/>
          <a:stretch>
            <a:fillRect/>
          </a:stretch>
        </p:blipFill>
        <p:spPr>
          <a:xfrm>
            <a:off x="8423564" y="2408619"/>
            <a:ext cx="3338748" cy="3338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6792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30</TotalTime>
  <Words>1319</Words>
  <Application>Microsoft Office PowerPoint</Application>
  <PresentationFormat>Widescreen</PresentationFormat>
  <Paragraphs>130</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Courier New</vt:lpstr>
      <vt:lpstr>Gill Sans MT</vt:lpstr>
      <vt:lpstr>Wingdings</vt:lpstr>
      <vt:lpstr>Wingdings 2</vt:lpstr>
      <vt:lpstr>Office Theme</vt:lpstr>
      <vt:lpstr>Personal Health Division</vt:lpstr>
      <vt:lpstr>PowerPoint Presentation</vt:lpstr>
      <vt:lpstr>PowerPoint Presentation</vt:lpstr>
      <vt:lpstr>TITLE V PROGRAM FY 23 - 24</vt:lpstr>
      <vt:lpstr>PowerPoint Presentation</vt:lpstr>
      <vt:lpstr>Department of labor  Perinatal Doula and Birth Companion Program</vt:lpstr>
      <vt:lpstr>Department of labor Perinatal Doula  and Birth Companion Program</vt:lpstr>
      <vt:lpstr>Department of labor Perinatal Doula  and Birth Companion Program</vt:lpstr>
      <vt:lpstr>HRSA Grant – Once Upon A Preemie</vt:lpstr>
      <vt:lpstr>HRSA Grant – Once Upon A Preemie</vt:lpstr>
      <vt:lpstr>Community Health Improvement Plan Committee</vt:lpstr>
      <vt:lpstr>PowerPoint Presentation</vt:lpstr>
      <vt:lpstr>Community Health Improvement Plan Committee</vt:lpstr>
      <vt:lpstr>Community Health Improvement Plan Committee</vt:lpstr>
      <vt:lpstr>Community Health Improvement Plan Committee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Health Division</dc:title>
  <dc:creator>Speer, Robert</dc:creator>
  <cp:lastModifiedBy>Reese, Stephanie</cp:lastModifiedBy>
  <cp:revision>2</cp:revision>
  <dcterms:created xsi:type="dcterms:W3CDTF">2024-11-20T16:45:27Z</dcterms:created>
  <dcterms:modified xsi:type="dcterms:W3CDTF">2024-11-20T17:20:07Z</dcterms:modified>
</cp:coreProperties>
</file>