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78" r:id="rId4"/>
    <p:sldId id="276" r:id="rId5"/>
    <p:sldId id="277" r:id="rId6"/>
    <p:sldId id="279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1"/>
    <a:srgbClr val="005CB9"/>
    <a:srgbClr val="00A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8"/>
    <p:restoredTop sz="79584" autoAdjust="0"/>
  </p:normalViewPr>
  <p:slideViewPr>
    <p:cSldViewPr snapToGrid="0" snapToObjects="1">
      <p:cViewPr varScale="1">
        <p:scale>
          <a:sx n="78" d="100"/>
          <a:sy n="78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4T22:35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24575,'5'0'0,"1"-4"0,0-7 0,-2-1-8191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4T22:35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1 914 24575,'2'-33'0,"2"0"0,1 0 0,2 1 0,1-1 0,2 1 0,1 1 0,1 0 0,2 0 0,27-44 0,-21 43 0,2 1 0,1 0 0,2 2 0,0 1 0,2 1 0,2 1 0,0 1 0,1 2 0,1 1 0,2 1 0,38-18 0,0 6 0,0 3 0,3 3 0,0 3 0,113-20 0,-40 20 0,1 6 0,259 3 0,302 54 0,-295-9 0,13-5 0,307 15 0,-556-35 0,-43-4 0,267 40 0,-306-18 0,100 39 0,-99-29 0,-27-14 61,117 17 0,-115-25-805,107 31 1,-152-32-6083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4T22:35:5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837D-F59D-4B49-9324-90CB34EA9600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776D2-88F9-CB4F-9141-FD71D30E5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776D2-88F9-CB4F-9141-FD71D30E5A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2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Regarding sex, about the same for females and males @ 130s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776D2-88F9-CB4F-9141-FD71D30E5A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9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776D2-88F9-CB4F-9141-FD71D30E5A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4B2F0E-9BF6-4044-BC9C-0673491D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219" y="397085"/>
            <a:ext cx="8351874" cy="4175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8E691D-8828-964C-BF62-7733C0E51A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7571"/>
            <a:ext cx="10238312" cy="659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00ACF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FB0D7-EC54-FA4D-825D-3100FB671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4157"/>
            <a:ext cx="10238312" cy="501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3AE99-3406-3844-8DA1-3F737CC6743F}"/>
              </a:ext>
            </a:extLst>
          </p:cNvPr>
          <p:cNvGrpSpPr/>
          <p:nvPr userDrawn="1"/>
        </p:nvGrpSpPr>
        <p:grpSpPr>
          <a:xfrm>
            <a:off x="-1" y="0"/>
            <a:ext cx="1127937" cy="6858000"/>
            <a:chOff x="0" y="0"/>
            <a:chExt cx="44143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EAFAEB-18DA-F049-B9B9-513C417E49AB}"/>
                </a:ext>
              </a:extLst>
            </p:cNvPr>
            <p:cNvSpPr/>
            <p:nvPr userDrawn="1"/>
          </p:nvSpPr>
          <p:spPr>
            <a:xfrm>
              <a:off x="168165" y="0"/>
              <a:ext cx="273269" cy="6858000"/>
            </a:xfrm>
            <a:prstGeom prst="rect">
              <a:avLst/>
            </a:prstGeom>
            <a:gradFill flip="none" rotWithShape="1">
              <a:gsLst>
                <a:gs pos="0">
                  <a:srgbClr val="005CB9"/>
                </a:gs>
                <a:gs pos="100000">
                  <a:srgbClr val="00ACF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6C21F4-C8DB-B944-8A6F-EE6892699229}"/>
                </a:ext>
              </a:extLst>
            </p:cNvPr>
            <p:cNvSpPr/>
            <p:nvPr userDrawn="1"/>
          </p:nvSpPr>
          <p:spPr>
            <a:xfrm>
              <a:off x="0" y="0"/>
              <a:ext cx="273269" cy="6858000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01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67AC-0696-8B4E-A223-B83A1D1AE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7624" y="535758"/>
            <a:ext cx="10204688" cy="11549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37F-89BC-0F43-BED2-8D28C310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624" y="1825625"/>
            <a:ext cx="10204688" cy="38580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D9D37A-7286-204C-B2A6-F0D4E812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7624" y="6271286"/>
            <a:ext cx="49987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1B71"/>
                </a:solidFill>
              </a:defRPr>
            </a:lvl1pPr>
          </a:lstStyle>
          <a:p>
            <a:fld id="{24A17FA8-4253-E04B-8632-CDEE759546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BD8558-7353-5749-A041-6902B26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5411" y="5683644"/>
            <a:ext cx="2288044" cy="1144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F7CF4B-5452-CA4E-8BC8-DE8ED51298BC}"/>
              </a:ext>
            </a:extLst>
          </p:cNvPr>
          <p:cNvGrpSpPr/>
          <p:nvPr userDrawn="1"/>
        </p:nvGrpSpPr>
        <p:grpSpPr>
          <a:xfrm>
            <a:off x="-1" y="0"/>
            <a:ext cx="1127937" cy="6858000"/>
            <a:chOff x="0" y="0"/>
            <a:chExt cx="44143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3378E6-5C46-F44A-A096-8EC4E116990A}"/>
                </a:ext>
              </a:extLst>
            </p:cNvPr>
            <p:cNvSpPr/>
            <p:nvPr userDrawn="1"/>
          </p:nvSpPr>
          <p:spPr>
            <a:xfrm>
              <a:off x="168165" y="0"/>
              <a:ext cx="273269" cy="6858000"/>
            </a:xfrm>
            <a:prstGeom prst="rect">
              <a:avLst/>
            </a:prstGeom>
            <a:gradFill flip="none" rotWithShape="1">
              <a:gsLst>
                <a:gs pos="0">
                  <a:srgbClr val="005CB9"/>
                </a:gs>
                <a:gs pos="100000">
                  <a:srgbClr val="00ACF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2D9876-4989-9C4C-9F28-82FD1E866B64}"/>
                </a:ext>
              </a:extLst>
            </p:cNvPr>
            <p:cNvSpPr/>
            <p:nvPr userDrawn="1"/>
          </p:nvSpPr>
          <p:spPr>
            <a:xfrm>
              <a:off x="0" y="0"/>
              <a:ext cx="273269" cy="6858000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76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DF73-90E6-EC4A-8121-10D95CDC8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7624" y="1709739"/>
            <a:ext cx="10204688" cy="2054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C599E-DE89-1E40-A67E-47C70B08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624" y="4204494"/>
            <a:ext cx="1020468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563C04-B24F-4546-8624-DFCA41035720}"/>
              </a:ext>
            </a:extLst>
          </p:cNvPr>
          <p:cNvGrpSpPr/>
          <p:nvPr userDrawn="1"/>
        </p:nvGrpSpPr>
        <p:grpSpPr>
          <a:xfrm>
            <a:off x="-1" y="0"/>
            <a:ext cx="1127937" cy="6858000"/>
            <a:chOff x="0" y="0"/>
            <a:chExt cx="441434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0E1B6C-6D71-694A-86BD-84CF43F235DA}"/>
                </a:ext>
              </a:extLst>
            </p:cNvPr>
            <p:cNvSpPr/>
            <p:nvPr userDrawn="1"/>
          </p:nvSpPr>
          <p:spPr>
            <a:xfrm>
              <a:off x="168165" y="0"/>
              <a:ext cx="273269" cy="6858000"/>
            </a:xfrm>
            <a:prstGeom prst="rect">
              <a:avLst/>
            </a:prstGeom>
            <a:gradFill flip="none" rotWithShape="1">
              <a:gsLst>
                <a:gs pos="0">
                  <a:srgbClr val="005CB9"/>
                </a:gs>
                <a:gs pos="100000">
                  <a:srgbClr val="00ACF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19C193-D273-A140-9347-38E5DE858B4E}"/>
                </a:ext>
              </a:extLst>
            </p:cNvPr>
            <p:cNvSpPr/>
            <p:nvPr userDrawn="1"/>
          </p:nvSpPr>
          <p:spPr>
            <a:xfrm>
              <a:off x="0" y="0"/>
              <a:ext cx="273269" cy="6858000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767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604E-5F57-2641-85DB-EAE4A68C4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7624" y="535758"/>
            <a:ext cx="10204688" cy="11549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74DCC-28A8-2049-BFFC-EA663B546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7624" y="1825625"/>
            <a:ext cx="4870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D55E1-BEA1-D849-977D-4ECE1FA8F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1624" y="1825625"/>
            <a:ext cx="4870688" cy="38580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FD0D1B-34EA-4945-ABA0-82AE54E294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5411" y="5683644"/>
            <a:ext cx="2288044" cy="11440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655B56A-C9CC-3741-BFA7-C43DA4F5DE55}"/>
              </a:ext>
            </a:extLst>
          </p:cNvPr>
          <p:cNvGrpSpPr/>
          <p:nvPr userDrawn="1"/>
        </p:nvGrpSpPr>
        <p:grpSpPr>
          <a:xfrm>
            <a:off x="-1" y="0"/>
            <a:ext cx="1127937" cy="6858000"/>
            <a:chOff x="0" y="0"/>
            <a:chExt cx="44143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92A0B1-FDE9-F447-892E-40EC67C42DD1}"/>
                </a:ext>
              </a:extLst>
            </p:cNvPr>
            <p:cNvSpPr/>
            <p:nvPr userDrawn="1"/>
          </p:nvSpPr>
          <p:spPr>
            <a:xfrm>
              <a:off x="168165" y="0"/>
              <a:ext cx="273269" cy="6858000"/>
            </a:xfrm>
            <a:prstGeom prst="rect">
              <a:avLst/>
            </a:prstGeom>
            <a:gradFill flip="none" rotWithShape="1">
              <a:gsLst>
                <a:gs pos="0">
                  <a:srgbClr val="005CB9"/>
                </a:gs>
                <a:gs pos="100000">
                  <a:srgbClr val="00ACF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C29B88-A30C-8145-9685-CD91C8465345}"/>
                </a:ext>
              </a:extLst>
            </p:cNvPr>
            <p:cNvSpPr/>
            <p:nvPr userDrawn="1"/>
          </p:nvSpPr>
          <p:spPr>
            <a:xfrm>
              <a:off x="0" y="0"/>
              <a:ext cx="273269" cy="6858000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1BA7E47-6A62-674D-ABCF-449EB408F283}"/>
              </a:ext>
            </a:extLst>
          </p:cNvPr>
          <p:cNvSpPr txBox="1">
            <a:spLocks/>
          </p:cNvSpPr>
          <p:nvPr userDrawn="1"/>
        </p:nvSpPr>
        <p:spPr>
          <a:xfrm>
            <a:off x="1557624" y="6271286"/>
            <a:ext cx="4998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1B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A17FA8-4253-E04B-8632-CDEE759546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831D1-3CFA-8C40-BD75-0E1DA713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6C076-D1CC-F748-85B0-62CCB31E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23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C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B927B.C15D951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.gov/agencies/health/diseases-conditions/infectious-disease/respiratory-viruses/respiratory-virus-dashboard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.gov/agencies/health/diseases-conditions/infectious-disease/respiratory-viruses/respiratory-virus-dashboard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stewaterscan.org/en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16B0-D10F-BA43-95D8-B73B9E7AF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4678593"/>
            <a:ext cx="10238312" cy="659220"/>
          </a:xfrm>
        </p:spPr>
        <p:txBody>
          <a:bodyPr>
            <a:noAutofit/>
          </a:bodyPr>
          <a:lstStyle/>
          <a:p>
            <a:r>
              <a:rPr lang="en-US" dirty="0"/>
              <a:t> Director Epi Update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76C8DB-B8C0-E645-BDCC-BBB2CFE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410" y="5644054"/>
            <a:ext cx="10238312" cy="841117"/>
          </a:xfrm>
        </p:spPr>
        <p:txBody>
          <a:bodyPr>
            <a:normAutofit/>
          </a:bodyPr>
          <a:lstStyle/>
          <a:p>
            <a:r>
              <a:rPr lang="en-US" dirty="0"/>
              <a:t>March 27, 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2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613D-3E50-409C-87CC-A4318EBB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24" y="221589"/>
            <a:ext cx="10204688" cy="582722"/>
          </a:xfrm>
        </p:spPr>
        <p:txBody>
          <a:bodyPr/>
          <a:lstStyle/>
          <a:p>
            <a:r>
              <a:rPr lang="en-US" dirty="0"/>
              <a:t>National Measles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3666-E77A-4CA3-A86A-9145EFF0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FA8-4253-E04B-8632-CDEE7595468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63747B-2D80-42E2-BBE8-14828B638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7" t="24751" r="27240" b="470"/>
          <a:stretch/>
        </p:blipFill>
        <p:spPr>
          <a:xfrm>
            <a:off x="1919223" y="1106981"/>
            <a:ext cx="7272903" cy="47259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A56239F-6B84-4DFE-9E01-7EEF3A125585}"/>
              </a:ext>
            </a:extLst>
          </p:cNvPr>
          <p:cNvSpPr/>
          <p:nvPr/>
        </p:nvSpPr>
        <p:spPr>
          <a:xfrm rot="2447400">
            <a:off x="7826070" y="724920"/>
            <a:ext cx="2011680" cy="1280160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18E406-A898-4757-9700-7CC0766E42AD}"/>
                  </a:ext>
                </a:extLst>
              </p14:cNvPr>
              <p14:cNvContentPartPr/>
              <p14:nvPr/>
            </p14:nvContentPartPr>
            <p14:xfrm>
              <a:off x="10250848" y="1212461"/>
              <a:ext cx="792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18E406-A898-4757-9700-7CC0766E42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41848" y="1203461"/>
                <a:ext cx="25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8AEC7FF-D934-4822-A3BC-CA1A4D4D9206}"/>
                  </a:ext>
                </a:extLst>
              </p14:cNvPr>
              <p14:cNvContentPartPr/>
              <p14:nvPr/>
            </p14:nvContentPartPr>
            <p14:xfrm>
              <a:off x="8402608" y="777581"/>
              <a:ext cx="2009520" cy="329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8AEC7FF-D934-4822-A3BC-CA1A4D4D92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3968" y="768941"/>
                <a:ext cx="20271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E5682C-9EDB-4C25-A262-A7B821126800}"/>
                  </a:ext>
                </a:extLst>
              </p14:cNvPr>
              <p14:cNvContentPartPr/>
              <p14:nvPr/>
            </p14:nvContentPartPr>
            <p14:xfrm>
              <a:off x="10548928" y="1019861"/>
              <a:ext cx="21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E5682C-9EDB-4C25-A262-A7B8211268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0288" y="1010861"/>
                <a:ext cx="198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EC5FFE5-B8DE-46D4-B59E-843A9AB60572}"/>
              </a:ext>
            </a:extLst>
          </p:cNvPr>
          <p:cNvSpPr txBox="1"/>
          <p:nvPr/>
        </p:nvSpPr>
        <p:spPr>
          <a:xfrm>
            <a:off x="10250848" y="1019861"/>
            <a:ext cx="1771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was from 2 weeks ago - as of 3/20/25</a:t>
            </a:r>
            <a:r>
              <a:rPr lang="en-US"/>
              <a:t>, 378 </a:t>
            </a:r>
            <a:r>
              <a:rPr lang="en-US" dirty="0"/>
              <a:t>confirmed cases in 18 jurisdictions</a:t>
            </a:r>
          </a:p>
        </p:txBody>
      </p:sp>
    </p:spTree>
    <p:extLst>
      <p:ext uri="{BB962C8B-B14F-4D97-AF65-F5344CB8AC3E}">
        <p14:creationId xmlns:p14="http://schemas.microsoft.com/office/powerpoint/2010/main" val="74783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55EA9-5019-4458-9AA8-29D19B45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FA8-4253-E04B-8632-CDEE7595468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5485B01-5D02-44A6-BA72-4223D4CF9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42" y="1481937"/>
            <a:ext cx="10204450" cy="36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F321ABE-DB7E-46AF-A57E-5C4AD53F6471}"/>
              </a:ext>
            </a:extLst>
          </p:cNvPr>
          <p:cNvSpPr txBox="1">
            <a:spLocks/>
          </p:cNvSpPr>
          <p:nvPr/>
        </p:nvSpPr>
        <p:spPr>
          <a:xfrm>
            <a:off x="1488326" y="629739"/>
            <a:ext cx="10204688" cy="58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C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Measles Vaccination in Kindergartners in SE PA</a:t>
            </a:r>
          </a:p>
        </p:txBody>
      </p:sp>
    </p:spTree>
    <p:extLst>
      <p:ext uri="{BB962C8B-B14F-4D97-AF65-F5344CB8AC3E}">
        <p14:creationId xmlns:p14="http://schemas.microsoft.com/office/powerpoint/2010/main" val="64198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E7CB9-C03F-487A-83CA-D422F1FF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FA8-4253-E04B-8632-CDEE759546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85B54-6EAD-462D-808E-4BA655207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8" t="10384" r="6721" b="24591"/>
          <a:stretch/>
        </p:blipFill>
        <p:spPr>
          <a:xfrm>
            <a:off x="1351130" y="1230830"/>
            <a:ext cx="10670825" cy="43963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48F2D6-D3DE-4DF1-88F6-34A1FD0E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24" y="221589"/>
            <a:ext cx="10204688" cy="582722"/>
          </a:xfrm>
        </p:spPr>
        <p:txBody>
          <a:bodyPr>
            <a:normAutofit/>
          </a:bodyPr>
          <a:lstStyle/>
          <a:p>
            <a:r>
              <a:rPr lang="en-US" dirty="0"/>
              <a:t>PA Respiratory Illness Dashboard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C4722-D991-453B-8A4E-81EFF95DD67E}"/>
              </a:ext>
            </a:extLst>
          </p:cNvPr>
          <p:cNvSpPr txBox="1"/>
          <p:nvPr/>
        </p:nvSpPr>
        <p:spPr>
          <a:xfrm>
            <a:off x="1807560" y="5809621"/>
            <a:ext cx="7288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https://www.pa.gov/agencies/health/diseases-conditions/infectious-disease/respiratory-viruses/respiratory-virus-dashboard.html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08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E7CB9-C03F-487A-83CA-D422F1FF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7624" y="6088723"/>
            <a:ext cx="499872" cy="365125"/>
          </a:xfrm>
        </p:spPr>
        <p:txBody>
          <a:bodyPr/>
          <a:lstStyle/>
          <a:p>
            <a:fld id="{24A17FA8-4253-E04B-8632-CDEE759546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48F2D6-D3DE-4DF1-88F6-34A1FD0E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24" y="221589"/>
            <a:ext cx="10204688" cy="582722"/>
          </a:xfrm>
        </p:spPr>
        <p:txBody>
          <a:bodyPr>
            <a:normAutofit/>
          </a:bodyPr>
          <a:lstStyle/>
          <a:p>
            <a:r>
              <a:rPr lang="en-US" dirty="0"/>
              <a:t>PA Respiratory Illness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F9A34-5104-4D39-AF93-C5A8B34AA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8" t="8598" r="7419" b="21945"/>
          <a:stretch/>
        </p:blipFill>
        <p:spPr>
          <a:xfrm>
            <a:off x="1303343" y="904568"/>
            <a:ext cx="10412362" cy="4630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2DF18-B260-4F24-90E2-69FB1768376B}"/>
              </a:ext>
            </a:extLst>
          </p:cNvPr>
          <p:cNvSpPr txBox="1"/>
          <p:nvPr/>
        </p:nvSpPr>
        <p:spPr>
          <a:xfrm>
            <a:off x="2519829" y="5722599"/>
            <a:ext cx="7288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https://www.pa.gov/agencies/health/diseases-conditions/infectious-disease/respiratory-viruses/respiratory-virus-dashboard.html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43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7FCE-A9F5-43B1-B4FF-9602C30D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118" y="-234055"/>
            <a:ext cx="10204688" cy="1154930"/>
          </a:xfrm>
        </p:spPr>
        <p:txBody>
          <a:bodyPr/>
          <a:lstStyle/>
          <a:p>
            <a:r>
              <a:rPr lang="en-US" dirty="0"/>
              <a:t>Delaware County Wastewater (12/24/24-3/24/25)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EE2BC5-910D-4EF8-842C-4EC467A40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58" t="9064" r="33746"/>
          <a:stretch/>
        </p:blipFill>
        <p:spPr>
          <a:xfrm>
            <a:off x="713570" y="666738"/>
            <a:ext cx="7682167" cy="59696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8949-EA83-4FB9-9B61-60C3A64C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FA8-4253-E04B-8632-CDEE759546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8339D-60D2-4A0F-965A-D0A861167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0" t="29522" r="67905" b="35768"/>
          <a:stretch/>
        </p:blipFill>
        <p:spPr>
          <a:xfrm>
            <a:off x="8395737" y="2271841"/>
            <a:ext cx="3654545" cy="231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CEE9AA-7E5F-4A6C-B10C-B461B130C4C3}"/>
              </a:ext>
            </a:extLst>
          </p:cNvPr>
          <p:cNvSpPr txBox="1"/>
          <p:nvPr/>
        </p:nvSpPr>
        <p:spPr>
          <a:xfrm>
            <a:off x="8373468" y="4868563"/>
            <a:ext cx="2871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https://www.wastewaterscan.org/en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26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271EF-191B-4232-B077-4DC60971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FA8-4253-E04B-8632-CDEE759546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CEBAA8-D4D8-41AB-8D47-315AC93AA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5" t="13094" r="28678" b="2981"/>
          <a:stretch/>
        </p:blipFill>
        <p:spPr>
          <a:xfrm>
            <a:off x="2231953" y="269507"/>
            <a:ext cx="7181554" cy="54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122</Words>
  <Application>Microsoft Office PowerPoint</Application>
  <PresentationFormat>Widescreen</PresentationFormat>
  <Paragraphs>22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Director Epi Update</vt:lpstr>
      <vt:lpstr>National Measles Summary</vt:lpstr>
      <vt:lpstr>PowerPoint Presentation</vt:lpstr>
      <vt:lpstr>PA Respiratory Illness Dashboard</vt:lpstr>
      <vt:lpstr>PA Respiratory Illness Dashboard</vt:lpstr>
      <vt:lpstr>Delaware County Wastewater (12/24/24-3/24/25)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Shannon Perry</dc:creator>
  <cp:lastModifiedBy>Werner, Lora</cp:lastModifiedBy>
  <cp:revision>20</cp:revision>
  <dcterms:created xsi:type="dcterms:W3CDTF">2021-12-20T20:16:37Z</dcterms:created>
  <dcterms:modified xsi:type="dcterms:W3CDTF">2025-03-26T17:02:09Z</dcterms:modified>
</cp:coreProperties>
</file>