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413" r:id="rId3"/>
    <p:sldId id="941" r:id="rId4"/>
    <p:sldId id="942" r:id="rId5"/>
    <p:sldId id="257" r:id="rId6"/>
    <p:sldId id="269" r:id="rId7"/>
    <p:sldId id="747" r:id="rId8"/>
    <p:sldId id="281" r:id="rId9"/>
    <p:sldId id="765" r:id="rId10"/>
    <p:sldId id="877" r:id="rId11"/>
    <p:sldId id="282" r:id="rId12"/>
    <p:sldId id="266" r:id="rId13"/>
    <p:sldId id="325" r:id="rId14"/>
    <p:sldId id="323" r:id="rId15"/>
    <p:sldId id="331" r:id="rId16"/>
    <p:sldId id="444" r:id="rId17"/>
    <p:sldId id="338" r:id="rId18"/>
    <p:sldId id="339" r:id="rId19"/>
    <p:sldId id="334" r:id="rId20"/>
    <p:sldId id="335" r:id="rId21"/>
    <p:sldId id="408" r:id="rId22"/>
    <p:sldId id="337" r:id="rId23"/>
    <p:sldId id="303" r:id="rId24"/>
    <p:sldId id="358" r:id="rId25"/>
    <p:sldId id="361" r:id="rId26"/>
    <p:sldId id="362" r:id="rId27"/>
    <p:sldId id="363" r:id="rId28"/>
    <p:sldId id="309" r:id="rId29"/>
    <p:sldId id="359" r:id="rId30"/>
    <p:sldId id="365" r:id="rId31"/>
    <p:sldId id="364" r:id="rId32"/>
    <p:sldId id="366" r:id="rId33"/>
    <p:sldId id="437" r:id="rId34"/>
    <p:sldId id="438" r:id="rId35"/>
    <p:sldId id="441" r:id="rId36"/>
    <p:sldId id="439" r:id="rId37"/>
    <p:sldId id="440" r:id="rId38"/>
    <p:sldId id="258" r:id="rId39"/>
    <p:sldId id="406" r:id="rId40"/>
    <p:sldId id="405" r:id="rId41"/>
    <p:sldId id="943" r:id="rId42"/>
    <p:sldId id="412" r:id="rId43"/>
    <p:sldId id="414" r:id="rId44"/>
    <p:sldId id="418" r:id="rId45"/>
    <p:sldId id="419" r:id="rId46"/>
    <p:sldId id="417" r:id="rId47"/>
    <p:sldId id="948" r:id="rId48"/>
    <p:sldId id="949" r:id="rId49"/>
    <p:sldId id="950" r:id="rId50"/>
    <p:sldId id="952" r:id="rId51"/>
    <p:sldId id="951" r:id="rId52"/>
    <p:sldId id="944" r:id="rId53"/>
    <p:sldId id="945" r:id="rId54"/>
    <p:sldId id="262" r:id="rId55"/>
    <p:sldId id="947" r:id="rId56"/>
    <p:sldId id="953" r:id="rId57"/>
    <p:sldId id="94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EBBB"/>
    <a:srgbClr val="2297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13" autoAdjust="0"/>
    <p:restoredTop sz="94655"/>
  </p:normalViewPr>
  <p:slideViewPr>
    <p:cSldViewPr snapToGrid="0">
      <p:cViewPr varScale="1">
        <p:scale>
          <a:sx n="105" d="100"/>
          <a:sy n="105" d="100"/>
        </p:scale>
        <p:origin x="690"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sh, Shawn" userId="f0125874-426a-43dc-a2a4-7b36af48912a" providerId="ADAL" clId="{F0A3F801-8DD7-4F7C-BAD8-6C9F3732ADED}"/>
    <pc:docChg chg="undo custSel modSld">
      <pc:chgData name="Rush, Shawn" userId="f0125874-426a-43dc-a2a4-7b36af48912a" providerId="ADAL" clId="{F0A3F801-8DD7-4F7C-BAD8-6C9F3732ADED}" dt="2022-04-21T06:14:45.823" v="3" actId="14100"/>
      <pc:docMkLst>
        <pc:docMk/>
      </pc:docMkLst>
      <pc:sldChg chg="modSp mod">
        <pc:chgData name="Rush, Shawn" userId="f0125874-426a-43dc-a2a4-7b36af48912a" providerId="ADAL" clId="{F0A3F801-8DD7-4F7C-BAD8-6C9F3732ADED}" dt="2022-04-21T06:14:45.823" v="3" actId="14100"/>
        <pc:sldMkLst>
          <pc:docMk/>
          <pc:sldMk cId="675771573" sldId="946"/>
        </pc:sldMkLst>
        <pc:spChg chg="mod">
          <ac:chgData name="Rush, Shawn" userId="f0125874-426a-43dc-a2a4-7b36af48912a" providerId="ADAL" clId="{F0A3F801-8DD7-4F7C-BAD8-6C9F3732ADED}" dt="2022-04-21T06:14:45.823" v="3" actId="14100"/>
          <ac:spMkLst>
            <pc:docMk/>
            <pc:sldMk cId="675771573" sldId="946"/>
            <ac:spMk id="85" creationId="{00000000-0000-0000-0000-000000000000}"/>
          </ac:spMkLst>
        </pc:spChg>
        <pc:spChg chg="mod">
          <ac:chgData name="Rush, Shawn" userId="f0125874-426a-43dc-a2a4-7b36af48912a" providerId="ADAL" clId="{F0A3F801-8DD7-4F7C-BAD8-6C9F3732ADED}" dt="2022-04-21T06:14:41.728" v="2" actId="1076"/>
          <ac:spMkLst>
            <pc:docMk/>
            <pc:sldMk cId="675771573" sldId="946"/>
            <ac:spMk id="86"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5995D4-D529-45AC-8947-01BA8A4A39F3}"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2ADB5DD7-2C14-477A-9EA1-AB168BB55124}">
      <dgm:prSet custT="1"/>
      <dgm:spPr/>
      <dgm:t>
        <a:bodyPr/>
        <a:lstStyle/>
        <a:p>
          <a:pPr algn="ctr" rtl="0"/>
          <a:r>
            <a:rPr lang="en-US" sz="3200" dirty="0">
              <a:latin typeface="Open Sans" panose="020B0606030504020204" pitchFamily="34" charset="0"/>
              <a:ea typeface="Open Sans" panose="020B0606030504020204" pitchFamily="34" charset="0"/>
              <a:cs typeface="Open Sans" panose="020B0606030504020204" pitchFamily="34" charset="0"/>
            </a:rPr>
            <a:t>San Fernando City, Philippines</a:t>
          </a:r>
        </a:p>
      </dgm:t>
    </dgm:pt>
    <dgm:pt modelId="{4E1F9ECE-EBAD-4B9C-8C13-E2553C7B45DD}" type="parTrans" cxnId="{563A5747-D73D-421D-A99F-DA4A37DF0AD9}">
      <dgm:prSet/>
      <dgm:spPr/>
      <dgm:t>
        <a:bodyPr/>
        <a:lstStyle/>
        <a:p>
          <a:endParaRPr lang="en-US" sz="1800"/>
        </a:p>
      </dgm:t>
    </dgm:pt>
    <dgm:pt modelId="{B7225061-F54F-43DB-98E2-F6E9A242294E}" type="sibTrans" cxnId="{563A5747-D73D-421D-A99F-DA4A37DF0AD9}">
      <dgm:prSet/>
      <dgm:spPr/>
      <dgm:t>
        <a:bodyPr/>
        <a:lstStyle/>
        <a:p>
          <a:endParaRPr lang="en-US" sz="1800"/>
        </a:p>
      </dgm:t>
    </dgm:pt>
    <dgm:pt modelId="{7EA4DF7D-31E6-492F-B78E-DACA6CCF2197}">
      <dgm:prSet custT="1"/>
      <dgm:spPr/>
      <dgm:t>
        <a:bodyPr/>
        <a:lstStyle/>
        <a:p>
          <a:pPr algn="ctr" rtl="0"/>
          <a:r>
            <a:rPr lang="en-US" sz="3200" dirty="0">
              <a:latin typeface="Open Sans" panose="020B0606030504020204" pitchFamily="34" charset="0"/>
              <a:ea typeface="Open Sans" panose="020B0606030504020204" pitchFamily="34" charset="0"/>
              <a:cs typeface="Open Sans" panose="020B0606030504020204" pitchFamily="34" charset="0"/>
            </a:rPr>
            <a:t>Capannori, Italy</a:t>
          </a:r>
        </a:p>
      </dgm:t>
    </dgm:pt>
    <dgm:pt modelId="{FDA5DAD8-0D4D-4C3D-BB8B-4A6296830A02}" type="parTrans" cxnId="{FA97B3AD-6F25-469F-8044-56F1B27E5B6E}">
      <dgm:prSet/>
      <dgm:spPr/>
      <dgm:t>
        <a:bodyPr/>
        <a:lstStyle/>
        <a:p>
          <a:endParaRPr lang="en-US" sz="1800"/>
        </a:p>
      </dgm:t>
    </dgm:pt>
    <dgm:pt modelId="{BC25DB5F-DE9C-409A-98B4-3147FDC5C051}" type="sibTrans" cxnId="{FA97B3AD-6F25-469F-8044-56F1B27E5B6E}">
      <dgm:prSet/>
      <dgm:spPr/>
      <dgm:t>
        <a:bodyPr/>
        <a:lstStyle/>
        <a:p>
          <a:endParaRPr lang="en-US" sz="1800"/>
        </a:p>
      </dgm:t>
    </dgm:pt>
    <dgm:pt modelId="{88FEB716-00D6-4274-A883-AFDC2E62A742}">
      <dgm:prSet custT="1"/>
      <dgm:spPr/>
      <dgm:t>
        <a:bodyPr/>
        <a:lstStyle/>
        <a:p>
          <a:pPr algn="ctr" rtl="0"/>
          <a:r>
            <a:rPr lang="en-US" sz="3200" dirty="0">
              <a:latin typeface="Open Sans" panose="020B0606030504020204" pitchFamily="34" charset="0"/>
              <a:ea typeface="Open Sans" panose="020B0606030504020204" pitchFamily="34" charset="0"/>
              <a:cs typeface="Open Sans" panose="020B0606030504020204" pitchFamily="34" charset="0"/>
            </a:rPr>
            <a:t>Alameda, California, USA</a:t>
          </a:r>
        </a:p>
      </dgm:t>
    </dgm:pt>
    <dgm:pt modelId="{8B27FA2D-0E50-403C-B21C-E7F7BB278991}" type="parTrans" cxnId="{8BA9B58D-8151-432D-A40A-5971A69DE316}">
      <dgm:prSet/>
      <dgm:spPr/>
      <dgm:t>
        <a:bodyPr/>
        <a:lstStyle/>
        <a:p>
          <a:endParaRPr lang="en-US" sz="1800"/>
        </a:p>
      </dgm:t>
    </dgm:pt>
    <dgm:pt modelId="{8B91C8CD-ACF5-4354-8836-6B59F89D8713}" type="sibTrans" cxnId="{8BA9B58D-8151-432D-A40A-5971A69DE316}">
      <dgm:prSet/>
      <dgm:spPr/>
      <dgm:t>
        <a:bodyPr/>
        <a:lstStyle/>
        <a:p>
          <a:endParaRPr lang="en-US" sz="1800"/>
        </a:p>
      </dgm:t>
    </dgm:pt>
    <dgm:pt modelId="{0189C7A4-E24F-8347-8A5C-E863F74134E2}">
      <dgm:prSet custT="1"/>
      <dgm:spPr/>
      <dgm:t>
        <a:bodyPr/>
        <a:lstStyle/>
        <a:p>
          <a:pPr algn="ctr"/>
          <a:r>
            <a:rPr lang="en-US" sz="3200" b="0" i="0" u="none" dirty="0">
              <a:latin typeface="Open Sans" panose="020B0606030504020204" pitchFamily="34" charset="0"/>
              <a:ea typeface="Open Sans" panose="020B0606030504020204" pitchFamily="34" charset="0"/>
              <a:cs typeface="Open Sans" panose="020B0606030504020204" pitchFamily="34" charset="0"/>
            </a:rPr>
            <a:t>Thiruvananthapuram, India</a:t>
          </a:r>
          <a:endParaRPr lang="en-US" sz="3200" b="0" dirty="0">
            <a:latin typeface="Open Sans" panose="020B0606030504020204" pitchFamily="34" charset="0"/>
            <a:ea typeface="Open Sans" panose="020B0606030504020204" pitchFamily="34" charset="0"/>
            <a:cs typeface="Open Sans" panose="020B0606030504020204" pitchFamily="34" charset="0"/>
          </a:endParaRPr>
        </a:p>
      </dgm:t>
    </dgm:pt>
    <dgm:pt modelId="{3D74C25D-749C-8140-A429-DA03347625D8}" type="parTrans" cxnId="{6CB6B326-040A-CF48-941C-D8EA77FFBDC9}">
      <dgm:prSet/>
      <dgm:spPr/>
      <dgm:t>
        <a:bodyPr/>
        <a:lstStyle/>
        <a:p>
          <a:endParaRPr lang="en-US"/>
        </a:p>
      </dgm:t>
    </dgm:pt>
    <dgm:pt modelId="{51822C98-BFD4-4C48-A503-D11F9AD4CEE0}" type="sibTrans" cxnId="{6CB6B326-040A-CF48-941C-D8EA77FFBDC9}">
      <dgm:prSet/>
      <dgm:spPr/>
      <dgm:t>
        <a:bodyPr/>
        <a:lstStyle/>
        <a:p>
          <a:endParaRPr lang="en-US"/>
        </a:p>
      </dgm:t>
    </dgm:pt>
    <dgm:pt modelId="{BBC14A68-BC8E-8A4F-8E05-A8868DC4DEC9}">
      <dgm:prSet custT="1"/>
      <dgm:spPr/>
      <dgm:t>
        <a:bodyPr/>
        <a:lstStyle/>
        <a:p>
          <a:pPr algn="ctr"/>
          <a:r>
            <a:rPr lang="en-US" sz="3200" dirty="0">
              <a:latin typeface="Open Sans" panose="020B0606030504020204" pitchFamily="34" charset="0"/>
              <a:ea typeface="Open Sans" panose="020B0606030504020204" pitchFamily="34" charset="0"/>
              <a:cs typeface="Open Sans" panose="020B0606030504020204" pitchFamily="34" charset="0"/>
            </a:rPr>
            <a:t>Kamikatsu, Japan</a:t>
          </a:r>
        </a:p>
      </dgm:t>
    </dgm:pt>
    <dgm:pt modelId="{1BB82419-862B-E944-AC5F-EBFA35BBD32F}" type="parTrans" cxnId="{765256E4-C6A2-2B46-A485-8C350A16F628}">
      <dgm:prSet/>
      <dgm:spPr/>
      <dgm:t>
        <a:bodyPr/>
        <a:lstStyle/>
        <a:p>
          <a:endParaRPr lang="en-US"/>
        </a:p>
      </dgm:t>
    </dgm:pt>
    <dgm:pt modelId="{9B619685-C998-8C49-8974-73B8A57D5C79}" type="sibTrans" cxnId="{765256E4-C6A2-2B46-A485-8C350A16F628}">
      <dgm:prSet/>
      <dgm:spPr/>
      <dgm:t>
        <a:bodyPr/>
        <a:lstStyle/>
        <a:p>
          <a:endParaRPr lang="en-US"/>
        </a:p>
      </dgm:t>
    </dgm:pt>
    <dgm:pt modelId="{CCC6CD33-C966-4119-8FF4-4DEA38FBFC1D}" type="pres">
      <dgm:prSet presAssocID="{D25995D4-D529-45AC-8947-01BA8A4A39F3}" presName="linearFlow" presStyleCnt="0">
        <dgm:presLayoutVars>
          <dgm:dir/>
          <dgm:resizeHandles val="exact"/>
        </dgm:presLayoutVars>
      </dgm:prSet>
      <dgm:spPr/>
    </dgm:pt>
    <dgm:pt modelId="{E63C7E5D-6379-4E80-88B7-FAD1A45E101C}" type="pres">
      <dgm:prSet presAssocID="{2ADB5DD7-2C14-477A-9EA1-AB168BB55124}" presName="composite" presStyleCnt="0"/>
      <dgm:spPr/>
    </dgm:pt>
    <dgm:pt modelId="{C1089338-ED13-444C-9478-36A8B77BB9E7}" type="pres">
      <dgm:prSet presAssocID="{2ADB5DD7-2C14-477A-9EA1-AB168BB55124}" presName="imgShp" presStyleLbl="fgImgPlace1" presStyleIdx="0" presStyleCnt="5" custScaleX="86456" custScaleY="86456" custLinFactNeighborX="-15085" custLinFactNeighborY="2950"/>
      <dgm:spPr>
        <a:blipFill rotWithShape="1">
          <a:blip xmlns:r="http://schemas.openxmlformats.org/officeDocument/2006/relationships" r:embed="rId1"/>
          <a:stretch>
            <a:fillRect/>
          </a:stretch>
        </a:blipFill>
      </dgm:spPr>
    </dgm:pt>
    <dgm:pt modelId="{04FD18F9-DA91-4145-AC42-3B9E4E007F88}" type="pres">
      <dgm:prSet presAssocID="{2ADB5DD7-2C14-477A-9EA1-AB168BB55124}" presName="txShp" presStyleLbl="node1" presStyleIdx="0" presStyleCnt="5" custScaleX="93741" custLinFactNeighborX="-346" custLinFactNeighborY="4202">
        <dgm:presLayoutVars>
          <dgm:bulletEnabled val="1"/>
        </dgm:presLayoutVars>
      </dgm:prSet>
      <dgm:spPr/>
    </dgm:pt>
    <dgm:pt modelId="{17EC21C9-7EE2-41D4-9A9A-154D968F83D7}" type="pres">
      <dgm:prSet presAssocID="{B7225061-F54F-43DB-98E2-F6E9A242294E}" presName="spacing" presStyleCnt="0"/>
      <dgm:spPr/>
    </dgm:pt>
    <dgm:pt modelId="{873CFA3D-679B-445C-AD71-CF8128FDD212}" type="pres">
      <dgm:prSet presAssocID="{7EA4DF7D-31E6-492F-B78E-DACA6CCF2197}" presName="composite" presStyleCnt="0"/>
      <dgm:spPr/>
    </dgm:pt>
    <dgm:pt modelId="{FB9DD9F0-39FF-424A-9E81-FC73866347B3}" type="pres">
      <dgm:prSet presAssocID="{7EA4DF7D-31E6-492F-B78E-DACA6CCF2197}" presName="imgShp" presStyleLbl="fgImgPlace1" presStyleIdx="1" presStyleCnt="5" custScaleX="86456" custScaleY="86456" custLinFactNeighborX="-17727" custLinFactNeighborY="-19897"/>
      <dgm:spPr>
        <a:blipFill rotWithShape="1">
          <a:blip xmlns:r="http://schemas.openxmlformats.org/officeDocument/2006/relationships" r:embed="rId2"/>
          <a:stretch>
            <a:fillRect/>
          </a:stretch>
        </a:blipFill>
      </dgm:spPr>
    </dgm:pt>
    <dgm:pt modelId="{F9B87E5F-8C64-4E4D-9D30-B9F1266F3153}" type="pres">
      <dgm:prSet presAssocID="{7EA4DF7D-31E6-492F-B78E-DACA6CCF2197}" presName="txShp" presStyleLbl="node1" presStyleIdx="1" presStyleCnt="5" custScaleX="93741" custLinFactNeighborX="-346" custLinFactNeighborY="-20494">
        <dgm:presLayoutVars>
          <dgm:bulletEnabled val="1"/>
        </dgm:presLayoutVars>
      </dgm:prSet>
      <dgm:spPr/>
    </dgm:pt>
    <dgm:pt modelId="{C5E3CE1B-4029-4354-9E30-B1DF60CBEEF7}" type="pres">
      <dgm:prSet presAssocID="{BC25DB5F-DE9C-409A-98B4-3147FDC5C051}" presName="spacing" presStyleCnt="0"/>
      <dgm:spPr/>
    </dgm:pt>
    <dgm:pt modelId="{586CBECD-DA2E-4CE1-B795-4A043DE0FB72}" type="pres">
      <dgm:prSet presAssocID="{88FEB716-00D6-4274-A883-AFDC2E62A742}" presName="composite" presStyleCnt="0"/>
      <dgm:spPr/>
    </dgm:pt>
    <dgm:pt modelId="{1B19E0EB-F76A-49FA-8E3B-25B36154CE4B}" type="pres">
      <dgm:prSet presAssocID="{88FEB716-00D6-4274-A883-AFDC2E62A742}" presName="imgShp" presStyleLbl="fgImgPlace1" presStyleIdx="2" presStyleCnt="5" custScaleX="86456" custScaleY="86456" custLinFactY="73466" custLinFactNeighborX="-22130" custLinFactNeighborY="100000"/>
      <dgm:spPr/>
    </dgm:pt>
    <dgm:pt modelId="{5716EBBF-C796-4BB0-983A-F30978753B67}" type="pres">
      <dgm:prSet presAssocID="{88FEB716-00D6-4274-A883-AFDC2E62A742}" presName="txShp" presStyleLbl="node1" presStyleIdx="2" presStyleCnt="5" custScaleX="93741" custLinFactNeighborX="-346" custLinFactNeighborY="-43494">
        <dgm:presLayoutVars>
          <dgm:bulletEnabled val="1"/>
        </dgm:presLayoutVars>
      </dgm:prSet>
      <dgm:spPr/>
    </dgm:pt>
    <dgm:pt modelId="{734A73F9-6E43-1F46-AFFA-1CCCADEE50BC}" type="pres">
      <dgm:prSet presAssocID="{8B91C8CD-ACF5-4354-8836-6B59F89D8713}" presName="spacing" presStyleCnt="0"/>
      <dgm:spPr/>
    </dgm:pt>
    <dgm:pt modelId="{989385A5-22EE-B044-8A0A-F3FBC8D2CC10}" type="pres">
      <dgm:prSet presAssocID="{BBC14A68-BC8E-8A4F-8E05-A8868DC4DEC9}" presName="composite" presStyleCnt="0"/>
      <dgm:spPr/>
    </dgm:pt>
    <dgm:pt modelId="{720E1EE2-1EDC-7C44-8866-705F66A88DC7}" type="pres">
      <dgm:prSet presAssocID="{BBC14A68-BC8E-8A4F-8E05-A8868DC4DEC9}" presName="imgShp" presStyleLbl="fgImgPlace1" presStyleIdx="3" presStyleCnt="5" custScaleX="86507" custScaleY="86507" custLinFactNeighborX="-18976" custLinFactNeighborY="-65076"/>
      <dgm:spPr/>
    </dgm:pt>
    <dgm:pt modelId="{D5635B82-6000-CF46-BD62-74E74360148A}" type="pres">
      <dgm:prSet presAssocID="{BBC14A68-BC8E-8A4F-8E05-A8868DC4DEC9}" presName="txShp" presStyleLbl="node1" presStyleIdx="3" presStyleCnt="5" custScaleX="93741" custLinFactNeighborX="-291" custLinFactNeighborY="-67622">
        <dgm:presLayoutVars>
          <dgm:bulletEnabled val="1"/>
        </dgm:presLayoutVars>
      </dgm:prSet>
      <dgm:spPr/>
    </dgm:pt>
    <dgm:pt modelId="{D39B6274-70B3-B942-A210-2EFEC5046620}" type="pres">
      <dgm:prSet presAssocID="{9B619685-C998-8C49-8974-73B8A57D5C79}" presName="spacing" presStyleCnt="0"/>
      <dgm:spPr/>
    </dgm:pt>
    <dgm:pt modelId="{340D386A-C927-134D-B2A2-20CEA4B27D8F}" type="pres">
      <dgm:prSet presAssocID="{0189C7A4-E24F-8347-8A5C-E863F74134E2}" presName="composite" presStyleCnt="0"/>
      <dgm:spPr/>
    </dgm:pt>
    <dgm:pt modelId="{BBEC2B26-13D1-7546-AFCD-4C7D8671C473}" type="pres">
      <dgm:prSet presAssocID="{0189C7A4-E24F-8347-8A5C-E863F74134E2}" presName="imgShp" presStyleLbl="fgImgPlace1" presStyleIdx="4" presStyleCnt="5" custScaleX="86507" custScaleY="86507" custLinFactY="-93864" custLinFactNeighborX="-17766" custLinFactNeighborY="-100000"/>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F7823DAF-CFF9-7A4E-AC38-9DDCCFF3EA7E}" type="pres">
      <dgm:prSet presAssocID="{0189C7A4-E24F-8347-8A5C-E863F74134E2}" presName="txShp" presStyleLbl="node1" presStyleIdx="4" presStyleCnt="5" custScaleX="93741" custLinFactNeighborX="125" custLinFactNeighborY="-92597">
        <dgm:presLayoutVars>
          <dgm:bulletEnabled val="1"/>
        </dgm:presLayoutVars>
      </dgm:prSet>
      <dgm:spPr/>
    </dgm:pt>
  </dgm:ptLst>
  <dgm:cxnLst>
    <dgm:cxn modelId="{02604212-AD32-E54A-BF93-ED3BDF299501}" type="presOf" srcId="{0189C7A4-E24F-8347-8A5C-E863F74134E2}" destId="{F7823DAF-CFF9-7A4E-AC38-9DDCCFF3EA7E}" srcOrd="0" destOrd="0" presId="urn:microsoft.com/office/officeart/2005/8/layout/vList3"/>
    <dgm:cxn modelId="{6CB6B326-040A-CF48-941C-D8EA77FFBDC9}" srcId="{D25995D4-D529-45AC-8947-01BA8A4A39F3}" destId="{0189C7A4-E24F-8347-8A5C-E863F74134E2}" srcOrd="4" destOrd="0" parTransId="{3D74C25D-749C-8140-A429-DA03347625D8}" sibTransId="{51822C98-BFD4-4C48-A503-D11F9AD4CEE0}"/>
    <dgm:cxn modelId="{D566B82F-48BA-4BBF-BE7F-D66FF5B89286}" type="presOf" srcId="{7EA4DF7D-31E6-492F-B78E-DACA6CCF2197}" destId="{F9B87E5F-8C64-4E4D-9D30-B9F1266F3153}" srcOrd="0" destOrd="0" presId="urn:microsoft.com/office/officeart/2005/8/layout/vList3"/>
    <dgm:cxn modelId="{563A5747-D73D-421D-A99F-DA4A37DF0AD9}" srcId="{D25995D4-D529-45AC-8947-01BA8A4A39F3}" destId="{2ADB5DD7-2C14-477A-9EA1-AB168BB55124}" srcOrd="0" destOrd="0" parTransId="{4E1F9ECE-EBAD-4B9C-8C13-E2553C7B45DD}" sibTransId="{B7225061-F54F-43DB-98E2-F6E9A242294E}"/>
    <dgm:cxn modelId="{7760D176-2D68-49CE-A6C7-2BE1D6602DD9}" type="presOf" srcId="{D25995D4-D529-45AC-8947-01BA8A4A39F3}" destId="{CCC6CD33-C966-4119-8FF4-4DEA38FBFC1D}" srcOrd="0" destOrd="0" presId="urn:microsoft.com/office/officeart/2005/8/layout/vList3"/>
    <dgm:cxn modelId="{8BA9B58D-8151-432D-A40A-5971A69DE316}" srcId="{D25995D4-D529-45AC-8947-01BA8A4A39F3}" destId="{88FEB716-00D6-4274-A883-AFDC2E62A742}" srcOrd="2" destOrd="0" parTransId="{8B27FA2D-0E50-403C-B21C-E7F7BB278991}" sibTransId="{8B91C8CD-ACF5-4354-8836-6B59F89D8713}"/>
    <dgm:cxn modelId="{F535CF8D-1534-0749-8E76-68209472DDAE}" type="presOf" srcId="{BBC14A68-BC8E-8A4F-8E05-A8868DC4DEC9}" destId="{D5635B82-6000-CF46-BD62-74E74360148A}" srcOrd="0" destOrd="0" presId="urn:microsoft.com/office/officeart/2005/8/layout/vList3"/>
    <dgm:cxn modelId="{FA97B3AD-6F25-469F-8044-56F1B27E5B6E}" srcId="{D25995D4-D529-45AC-8947-01BA8A4A39F3}" destId="{7EA4DF7D-31E6-492F-B78E-DACA6CCF2197}" srcOrd="1" destOrd="0" parTransId="{FDA5DAD8-0D4D-4C3D-BB8B-4A6296830A02}" sibTransId="{BC25DB5F-DE9C-409A-98B4-3147FDC5C051}"/>
    <dgm:cxn modelId="{E411CBB3-6AEE-44BA-91E0-F32E2FF34727}" type="presOf" srcId="{88FEB716-00D6-4274-A883-AFDC2E62A742}" destId="{5716EBBF-C796-4BB0-983A-F30978753B67}" srcOrd="0" destOrd="0" presId="urn:microsoft.com/office/officeart/2005/8/layout/vList3"/>
    <dgm:cxn modelId="{765256E4-C6A2-2B46-A485-8C350A16F628}" srcId="{D25995D4-D529-45AC-8947-01BA8A4A39F3}" destId="{BBC14A68-BC8E-8A4F-8E05-A8868DC4DEC9}" srcOrd="3" destOrd="0" parTransId="{1BB82419-862B-E944-AC5F-EBFA35BBD32F}" sibTransId="{9B619685-C998-8C49-8974-73B8A57D5C79}"/>
    <dgm:cxn modelId="{2A7195F0-9738-439B-A6A3-3D37FCC34101}" type="presOf" srcId="{2ADB5DD7-2C14-477A-9EA1-AB168BB55124}" destId="{04FD18F9-DA91-4145-AC42-3B9E4E007F88}" srcOrd="0" destOrd="0" presId="urn:microsoft.com/office/officeart/2005/8/layout/vList3"/>
    <dgm:cxn modelId="{6DAAF02B-0C02-4060-832C-F20599CC0906}" type="presParOf" srcId="{CCC6CD33-C966-4119-8FF4-4DEA38FBFC1D}" destId="{E63C7E5D-6379-4E80-88B7-FAD1A45E101C}" srcOrd="0" destOrd="0" presId="urn:microsoft.com/office/officeart/2005/8/layout/vList3"/>
    <dgm:cxn modelId="{DB8380D7-7F9D-49FA-904E-30FF6C815417}" type="presParOf" srcId="{E63C7E5D-6379-4E80-88B7-FAD1A45E101C}" destId="{C1089338-ED13-444C-9478-36A8B77BB9E7}" srcOrd="0" destOrd="0" presId="urn:microsoft.com/office/officeart/2005/8/layout/vList3"/>
    <dgm:cxn modelId="{509A2C83-BAF3-4A5C-90ED-FEC99EA0E7D7}" type="presParOf" srcId="{E63C7E5D-6379-4E80-88B7-FAD1A45E101C}" destId="{04FD18F9-DA91-4145-AC42-3B9E4E007F88}" srcOrd="1" destOrd="0" presId="urn:microsoft.com/office/officeart/2005/8/layout/vList3"/>
    <dgm:cxn modelId="{0F81D81B-D992-456B-A7E9-4EC54A69CD77}" type="presParOf" srcId="{CCC6CD33-C966-4119-8FF4-4DEA38FBFC1D}" destId="{17EC21C9-7EE2-41D4-9A9A-154D968F83D7}" srcOrd="1" destOrd="0" presId="urn:microsoft.com/office/officeart/2005/8/layout/vList3"/>
    <dgm:cxn modelId="{CE495D59-AD07-4E66-B071-F574D4A31878}" type="presParOf" srcId="{CCC6CD33-C966-4119-8FF4-4DEA38FBFC1D}" destId="{873CFA3D-679B-445C-AD71-CF8128FDD212}" srcOrd="2" destOrd="0" presId="urn:microsoft.com/office/officeart/2005/8/layout/vList3"/>
    <dgm:cxn modelId="{3DDBE3D0-5629-4E7C-A025-FFA603E3980C}" type="presParOf" srcId="{873CFA3D-679B-445C-AD71-CF8128FDD212}" destId="{FB9DD9F0-39FF-424A-9E81-FC73866347B3}" srcOrd="0" destOrd="0" presId="urn:microsoft.com/office/officeart/2005/8/layout/vList3"/>
    <dgm:cxn modelId="{E5BE0DEC-B6FC-4387-8FF8-A9F0B1B3C5F8}" type="presParOf" srcId="{873CFA3D-679B-445C-AD71-CF8128FDD212}" destId="{F9B87E5F-8C64-4E4D-9D30-B9F1266F3153}" srcOrd="1" destOrd="0" presId="urn:microsoft.com/office/officeart/2005/8/layout/vList3"/>
    <dgm:cxn modelId="{43B2152E-A71B-4A30-9C5B-758FD3594CC8}" type="presParOf" srcId="{CCC6CD33-C966-4119-8FF4-4DEA38FBFC1D}" destId="{C5E3CE1B-4029-4354-9E30-B1DF60CBEEF7}" srcOrd="3" destOrd="0" presId="urn:microsoft.com/office/officeart/2005/8/layout/vList3"/>
    <dgm:cxn modelId="{80317E70-7B27-4193-BD23-4B02778F020C}" type="presParOf" srcId="{CCC6CD33-C966-4119-8FF4-4DEA38FBFC1D}" destId="{586CBECD-DA2E-4CE1-B795-4A043DE0FB72}" srcOrd="4" destOrd="0" presId="urn:microsoft.com/office/officeart/2005/8/layout/vList3"/>
    <dgm:cxn modelId="{2B962B80-7970-4CF7-9FC8-40559453C7B0}" type="presParOf" srcId="{586CBECD-DA2E-4CE1-B795-4A043DE0FB72}" destId="{1B19E0EB-F76A-49FA-8E3B-25B36154CE4B}" srcOrd="0" destOrd="0" presId="urn:microsoft.com/office/officeart/2005/8/layout/vList3"/>
    <dgm:cxn modelId="{ED2E0001-B972-4AE0-9BE6-EDDCA0769BA6}" type="presParOf" srcId="{586CBECD-DA2E-4CE1-B795-4A043DE0FB72}" destId="{5716EBBF-C796-4BB0-983A-F30978753B67}" srcOrd="1" destOrd="0" presId="urn:microsoft.com/office/officeart/2005/8/layout/vList3"/>
    <dgm:cxn modelId="{6A63BBBD-DD25-5C47-B047-85D129208987}" type="presParOf" srcId="{CCC6CD33-C966-4119-8FF4-4DEA38FBFC1D}" destId="{734A73F9-6E43-1F46-AFFA-1CCCADEE50BC}" srcOrd="5" destOrd="0" presId="urn:microsoft.com/office/officeart/2005/8/layout/vList3"/>
    <dgm:cxn modelId="{6018EF1F-A6D9-434E-918F-D687DC48C5CB}" type="presParOf" srcId="{CCC6CD33-C966-4119-8FF4-4DEA38FBFC1D}" destId="{989385A5-22EE-B044-8A0A-F3FBC8D2CC10}" srcOrd="6" destOrd="0" presId="urn:microsoft.com/office/officeart/2005/8/layout/vList3"/>
    <dgm:cxn modelId="{55DA75EA-D667-B945-8ECC-D64F81DCB3D2}" type="presParOf" srcId="{989385A5-22EE-B044-8A0A-F3FBC8D2CC10}" destId="{720E1EE2-1EDC-7C44-8866-705F66A88DC7}" srcOrd="0" destOrd="0" presId="urn:microsoft.com/office/officeart/2005/8/layout/vList3"/>
    <dgm:cxn modelId="{13812EA3-9A2D-8344-807D-9B01A0EEB0EF}" type="presParOf" srcId="{989385A5-22EE-B044-8A0A-F3FBC8D2CC10}" destId="{D5635B82-6000-CF46-BD62-74E74360148A}" srcOrd="1" destOrd="0" presId="urn:microsoft.com/office/officeart/2005/8/layout/vList3"/>
    <dgm:cxn modelId="{9EBFD336-1463-394F-843E-1A53C75A6C18}" type="presParOf" srcId="{CCC6CD33-C966-4119-8FF4-4DEA38FBFC1D}" destId="{D39B6274-70B3-B942-A210-2EFEC5046620}" srcOrd="7" destOrd="0" presId="urn:microsoft.com/office/officeart/2005/8/layout/vList3"/>
    <dgm:cxn modelId="{0C20B1C3-3D57-F142-A2AF-6BDAB218EF5D}" type="presParOf" srcId="{CCC6CD33-C966-4119-8FF4-4DEA38FBFC1D}" destId="{340D386A-C927-134D-B2A2-20CEA4B27D8F}" srcOrd="8" destOrd="0" presId="urn:microsoft.com/office/officeart/2005/8/layout/vList3"/>
    <dgm:cxn modelId="{1EF8CD56-E295-4E43-8385-8F9ED6E12572}" type="presParOf" srcId="{340D386A-C927-134D-B2A2-20CEA4B27D8F}" destId="{BBEC2B26-13D1-7546-AFCD-4C7D8671C473}" srcOrd="0" destOrd="0" presId="urn:microsoft.com/office/officeart/2005/8/layout/vList3"/>
    <dgm:cxn modelId="{823A1654-6403-8241-BB76-F0DF1A85B2E6}" type="presParOf" srcId="{340D386A-C927-134D-B2A2-20CEA4B27D8F}" destId="{F7823DAF-CFF9-7A4E-AC38-9DDCCFF3EA7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D18F9-DA91-4145-AC42-3B9E4E007F88}">
      <dsp:nvSpPr>
        <dsp:cNvPr id="0" name=""/>
        <dsp:cNvSpPr/>
      </dsp:nvSpPr>
      <dsp:spPr>
        <a:xfrm rot="10800000">
          <a:off x="2509438" y="42700"/>
          <a:ext cx="7315212" cy="946318"/>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300" tIns="121920" rIns="227584"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Open Sans" panose="020B0606030504020204" pitchFamily="34" charset="0"/>
              <a:ea typeface="Open Sans" panose="020B0606030504020204" pitchFamily="34" charset="0"/>
              <a:cs typeface="Open Sans" panose="020B0606030504020204" pitchFamily="34" charset="0"/>
            </a:rPr>
            <a:t>San Fernando City, Philippines</a:t>
          </a:r>
        </a:p>
      </dsp:txBody>
      <dsp:txXfrm rot="10800000">
        <a:off x="2746017" y="42700"/>
        <a:ext cx="7078633" cy="946318"/>
      </dsp:txXfrm>
    </dsp:sp>
    <dsp:sp modelId="{C1089338-ED13-444C-9478-36A8B77BB9E7}">
      <dsp:nvSpPr>
        <dsp:cNvPr id="0" name=""/>
        <dsp:cNvSpPr/>
      </dsp:nvSpPr>
      <dsp:spPr>
        <a:xfrm>
          <a:off x="1740396" y="94937"/>
          <a:ext cx="818149" cy="818149"/>
        </a:xfrm>
        <a:prstGeom prst="ellipse">
          <a:avLst/>
        </a:prstGeom>
        <a:blipFill rotWithShape="1">
          <a:blip xmlns:r="http://schemas.openxmlformats.org/officeDocument/2006/relationships" r:embed="rId1"/>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B87E5F-8C64-4E4D-9D30-B9F1266F3153}">
      <dsp:nvSpPr>
        <dsp:cNvPr id="0" name=""/>
        <dsp:cNvSpPr/>
      </dsp:nvSpPr>
      <dsp:spPr>
        <a:xfrm rot="10800000">
          <a:off x="2509438" y="1037800"/>
          <a:ext cx="7315212" cy="946318"/>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300" tIns="121920" rIns="227584"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Open Sans" panose="020B0606030504020204" pitchFamily="34" charset="0"/>
              <a:ea typeface="Open Sans" panose="020B0606030504020204" pitchFamily="34" charset="0"/>
              <a:cs typeface="Open Sans" panose="020B0606030504020204" pitchFamily="34" charset="0"/>
            </a:rPr>
            <a:t>Capannori, Italy</a:t>
          </a:r>
        </a:p>
      </dsp:txBody>
      <dsp:txXfrm rot="10800000">
        <a:off x="2746017" y="1037800"/>
        <a:ext cx="7078633" cy="946318"/>
      </dsp:txXfrm>
    </dsp:sp>
    <dsp:sp modelId="{FB9DD9F0-39FF-424A-9E81-FC73866347B3}">
      <dsp:nvSpPr>
        <dsp:cNvPr id="0" name=""/>
        <dsp:cNvSpPr/>
      </dsp:nvSpPr>
      <dsp:spPr>
        <a:xfrm>
          <a:off x="1715395" y="1107534"/>
          <a:ext cx="818149" cy="818149"/>
        </a:xfrm>
        <a:prstGeom prst="ellipse">
          <a:avLst/>
        </a:prstGeom>
        <a:blipFill rotWithShape="1">
          <a:blip xmlns:r="http://schemas.openxmlformats.org/officeDocument/2006/relationships" r:embed="rId2"/>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16EBBF-C796-4BB0-983A-F30978753B67}">
      <dsp:nvSpPr>
        <dsp:cNvPr id="0" name=""/>
        <dsp:cNvSpPr/>
      </dsp:nvSpPr>
      <dsp:spPr>
        <a:xfrm rot="10800000">
          <a:off x="2509438" y="2048948"/>
          <a:ext cx="7315212" cy="946318"/>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300" tIns="121920" rIns="227584"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Open Sans" panose="020B0606030504020204" pitchFamily="34" charset="0"/>
              <a:ea typeface="Open Sans" panose="020B0606030504020204" pitchFamily="34" charset="0"/>
              <a:cs typeface="Open Sans" panose="020B0606030504020204" pitchFamily="34" charset="0"/>
            </a:rPr>
            <a:t>Alameda, California, USA</a:t>
          </a:r>
        </a:p>
      </dsp:txBody>
      <dsp:txXfrm rot="10800000">
        <a:off x="2746017" y="2048948"/>
        <a:ext cx="7078633" cy="946318"/>
      </dsp:txXfrm>
    </dsp:sp>
    <dsp:sp modelId="{1B19E0EB-F76A-49FA-8E3B-25B36154CE4B}">
      <dsp:nvSpPr>
        <dsp:cNvPr id="0" name=""/>
        <dsp:cNvSpPr/>
      </dsp:nvSpPr>
      <dsp:spPr>
        <a:xfrm>
          <a:off x="1673728" y="4166166"/>
          <a:ext cx="818149" cy="818149"/>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635B82-6000-CF46-BD62-74E74360148A}">
      <dsp:nvSpPr>
        <dsp:cNvPr id="0" name=""/>
        <dsp:cNvSpPr/>
      </dsp:nvSpPr>
      <dsp:spPr>
        <a:xfrm rot="10800000">
          <a:off x="2513850" y="3049422"/>
          <a:ext cx="7315212" cy="946318"/>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30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panose="020B0606030504020204" pitchFamily="34" charset="0"/>
              <a:ea typeface="Open Sans" panose="020B0606030504020204" pitchFamily="34" charset="0"/>
              <a:cs typeface="Open Sans" panose="020B0606030504020204" pitchFamily="34" charset="0"/>
            </a:rPr>
            <a:t>Kamikatsu, Japan</a:t>
          </a:r>
        </a:p>
      </dsp:txBody>
      <dsp:txXfrm rot="10800000">
        <a:off x="2750429" y="3049422"/>
        <a:ext cx="7078633" cy="946318"/>
      </dsp:txXfrm>
    </dsp:sp>
    <dsp:sp modelId="{720E1EE2-1EDC-7C44-8866-705F66A88DC7}">
      <dsp:nvSpPr>
        <dsp:cNvPr id="0" name=""/>
        <dsp:cNvSpPr/>
      </dsp:nvSpPr>
      <dsp:spPr>
        <a:xfrm>
          <a:off x="1703455" y="3137359"/>
          <a:ext cx="818632" cy="818632"/>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823DAF-CFF9-7A4E-AC38-9DDCCFF3EA7E}">
      <dsp:nvSpPr>
        <dsp:cNvPr id="0" name=""/>
        <dsp:cNvSpPr/>
      </dsp:nvSpPr>
      <dsp:spPr>
        <a:xfrm rot="10800000">
          <a:off x="2546314" y="4041881"/>
          <a:ext cx="7315212" cy="946318"/>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30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0" i="0" u="none" kern="1200" dirty="0">
              <a:latin typeface="Open Sans" panose="020B0606030504020204" pitchFamily="34" charset="0"/>
              <a:ea typeface="Open Sans" panose="020B0606030504020204" pitchFamily="34" charset="0"/>
              <a:cs typeface="Open Sans" panose="020B0606030504020204" pitchFamily="34" charset="0"/>
            </a:rPr>
            <a:t>Thiruvananthapuram, India</a:t>
          </a:r>
          <a:endParaRPr lang="en-US" sz="3200" b="0" kern="1200" dirty="0">
            <a:latin typeface="Open Sans" panose="020B0606030504020204" pitchFamily="34" charset="0"/>
            <a:ea typeface="Open Sans" panose="020B0606030504020204" pitchFamily="34" charset="0"/>
            <a:cs typeface="Open Sans" panose="020B0606030504020204" pitchFamily="34" charset="0"/>
          </a:endParaRPr>
        </a:p>
      </dsp:txBody>
      <dsp:txXfrm rot="10800000">
        <a:off x="2782893" y="4041881"/>
        <a:ext cx="7078633" cy="946318"/>
      </dsp:txXfrm>
    </dsp:sp>
    <dsp:sp modelId="{BBEC2B26-13D1-7546-AFCD-4C7D8671C473}">
      <dsp:nvSpPr>
        <dsp:cNvPr id="0" name=""/>
        <dsp:cNvSpPr/>
      </dsp:nvSpPr>
      <dsp:spPr>
        <a:xfrm>
          <a:off x="1714905" y="3147416"/>
          <a:ext cx="818632" cy="81863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450C70-9CC3-EA4F-BCD0-C9788617BC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AB1C17-2C0A-774A-B90A-4405744D7C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FD7F8-1370-B14F-83DB-7853B4158059}" type="datetimeFigureOut">
              <a:rPr lang="en-US" smtClean="0"/>
              <a:t>4/21/2022</a:t>
            </a:fld>
            <a:endParaRPr lang="en-US" dirty="0"/>
          </a:p>
        </p:txBody>
      </p:sp>
      <p:sp>
        <p:nvSpPr>
          <p:cNvPr id="4" name="Footer Placeholder 3">
            <a:extLst>
              <a:ext uri="{FF2B5EF4-FFF2-40B4-BE49-F238E27FC236}">
                <a16:creationId xmlns:a16="http://schemas.microsoft.com/office/drawing/2014/main" id="{8B1CB5AC-6153-3643-9B9C-5B133B03DE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F14B78-8798-8D40-BDDE-F4F2E6F114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45D5C5-E59D-8A4F-9EF4-72D884A360FA}" type="slidenum">
              <a:rPr lang="en-US" smtClean="0"/>
              <a:t>‹#›</a:t>
            </a:fld>
            <a:endParaRPr lang="en-US" dirty="0"/>
          </a:p>
        </p:txBody>
      </p:sp>
    </p:spTree>
    <p:extLst>
      <p:ext uri="{BB962C8B-B14F-4D97-AF65-F5344CB8AC3E}">
        <p14:creationId xmlns:p14="http://schemas.microsoft.com/office/powerpoint/2010/main" val="3763581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885147-CAF9-E74D-B917-CD9E184A3C25}" type="datetimeFigureOut">
              <a:rPr lang="en-US" smtClean="0"/>
              <a:t>4/21/2022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B8B244-6DA9-4045-B33E-C8CD01B4E8F3}" type="slidenum">
              <a:rPr lang="en-US" smtClean="0"/>
              <a:t>‹#›</a:t>
            </a:fld>
            <a:endParaRPr lang="en-US" dirty="0"/>
          </a:p>
        </p:txBody>
      </p:sp>
    </p:spTree>
    <p:extLst>
      <p:ext uri="{BB962C8B-B14F-4D97-AF65-F5344CB8AC3E}">
        <p14:creationId xmlns:p14="http://schemas.microsoft.com/office/powerpoint/2010/main" val="1975461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4251C-DD12-4E96-8D6F-B6E6539C1E71}" type="slidenum">
              <a:rPr lang="en-US" smtClean="0"/>
              <a:t>2</a:t>
            </a:fld>
            <a:endParaRPr lang="en-US" dirty="0"/>
          </a:p>
        </p:txBody>
      </p:sp>
    </p:spTree>
    <p:extLst>
      <p:ext uri="{BB962C8B-B14F-4D97-AF65-F5344CB8AC3E}">
        <p14:creationId xmlns:p14="http://schemas.microsoft.com/office/powerpoint/2010/main" val="2177688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solidFill>
                  <a:schemeClr val="tx2"/>
                </a:solidFill>
                <a:latin typeface="Franklin Gothic Book" panose="020B0503020102020204" pitchFamily="34" charset="0"/>
              </a:rPr>
              <a:t>Adopted Zero Waste as a Principle</a:t>
            </a:r>
          </a:p>
          <a:p>
            <a:pPr>
              <a:defRPr/>
            </a:pPr>
            <a:r>
              <a:rPr lang="en-US" sz="1200" dirty="0">
                <a:solidFill>
                  <a:schemeClr val="tx2"/>
                </a:solidFill>
                <a:latin typeface="Franklin Gothic Book" panose="020B0503020102020204" pitchFamily="34" charset="0"/>
              </a:rPr>
              <a:t>Set targets for 2013 (60%), 2015 (70%), 2018 (75%), 2020 (80%), 2025 (90%) </a:t>
            </a:r>
          </a:p>
          <a:p>
            <a:pPr>
              <a:defRPr/>
            </a:pPr>
            <a:r>
              <a:rPr lang="en-US" sz="1200" dirty="0">
                <a:solidFill>
                  <a:schemeClr val="tx2"/>
                </a:solidFill>
                <a:latin typeface="Franklin Gothic Book" panose="020B0503020102020204" pitchFamily="34" charset="0"/>
              </a:rPr>
              <a:t>Achieved 78% by 2017 up from 12% in 2012</a:t>
            </a:r>
          </a:p>
          <a:p>
            <a:pPr>
              <a:defRPr/>
            </a:pPr>
            <a:r>
              <a:rPr lang="en-US" sz="1200" dirty="0">
                <a:solidFill>
                  <a:schemeClr val="tx2"/>
                </a:solidFill>
                <a:latin typeface="Franklin Gothic Book" panose="020B0503020102020204" pitchFamily="34" charset="0"/>
              </a:rPr>
              <a:t>Model for Decentralized Waste Management – MRFs in 33 of 35 villages </a:t>
            </a:r>
          </a:p>
          <a:p>
            <a:endParaRPr lang="en-US" dirty="0"/>
          </a:p>
        </p:txBody>
      </p:sp>
      <p:sp>
        <p:nvSpPr>
          <p:cNvPr id="4" name="Slide Number Placeholder 3"/>
          <p:cNvSpPr>
            <a:spLocks noGrp="1"/>
          </p:cNvSpPr>
          <p:nvPr>
            <p:ph type="sldNum" sz="quarter" idx="5"/>
          </p:nvPr>
        </p:nvSpPr>
        <p:spPr/>
        <p:txBody>
          <a:bodyPr/>
          <a:lstStyle/>
          <a:p>
            <a:fld id="{C90E05E9-FDFC-AA4A-B1B7-16F2FFA55B62}" type="slidenum">
              <a:rPr lang="en-US" smtClean="0"/>
              <a:t>15</a:t>
            </a:fld>
            <a:endParaRPr lang="en-US" dirty="0"/>
          </a:p>
        </p:txBody>
      </p:sp>
    </p:spTree>
    <p:extLst>
      <p:ext uri="{BB962C8B-B14F-4D97-AF65-F5344CB8AC3E}">
        <p14:creationId xmlns:p14="http://schemas.microsoft.com/office/powerpoint/2010/main" val="3905119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Franklin Gothic Book" panose="020B0503020102020204" pitchFamily="34" charset="0"/>
              </a:rPr>
              <a:t>Model for Decentralized Waste Management – MRFs in 33 of 35 villages </a:t>
            </a:r>
          </a:p>
          <a:p>
            <a:endParaRPr lang="en-US" dirty="0"/>
          </a:p>
        </p:txBody>
      </p:sp>
      <p:sp>
        <p:nvSpPr>
          <p:cNvPr id="4" name="Slide Number Placeholder 3"/>
          <p:cNvSpPr>
            <a:spLocks noGrp="1"/>
          </p:cNvSpPr>
          <p:nvPr>
            <p:ph type="sldNum" sz="quarter" idx="5"/>
          </p:nvPr>
        </p:nvSpPr>
        <p:spPr/>
        <p:txBody>
          <a:bodyPr/>
          <a:lstStyle/>
          <a:p>
            <a:fld id="{C90E05E9-FDFC-AA4A-B1B7-16F2FFA55B62}" type="slidenum">
              <a:rPr lang="en-US" smtClean="0"/>
              <a:t>16</a:t>
            </a:fld>
            <a:endParaRPr lang="en-US" dirty="0"/>
          </a:p>
        </p:txBody>
      </p:sp>
    </p:spTree>
    <p:extLst>
      <p:ext uri="{BB962C8B-B14F-4D97-AF65-F5344CB8AC3E}">
        <p14:creationId xmlns:p14="http://schemas.microsoft.com/office/powerpoint/2010/main" val="3951374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b="1" dirty="0">
                <a:solidFill>
                  <a:schemeClr val="tx2"/>
                </a:solidFill>
                <a:latin typeface="Franklin Gothic Book" panose="020B0503020102020204" pitchFamily="34" charset="0"/>
              </a:rPr>
              <a:t>Eco Friendly Schools </a:t>
            </a:r>
            <a:endParaRPr lang="en-US" dirty="0">
              <a:solidFill>
                <a:schemeClr val="tx2"/>
              </a:solidFill>
              <a:latin typeface="Franklin Gothic Book" panose="020B0503020102020204" pitchFamily="34" charset="0"/>
            </a:endParaRPr>
          </a:p>
          <a:p>
            <a:pPr>
              <a:defRPr/>
            </a:pPr>
            <a:r>
              <a:rPr lang="en-US" dirty="0">
                <a:solidFill>
                  <a:schemeClr val="tx2"/>
                </a:solidFill>
                <a:latin typeface="Franklin Gothic Book" panose="020B0503020102020204" pitchFamily="34" charset="0"/>
              </a:rPr>
              <a:t>Curriculum Integration </a:t>
            </a:r>
          </a:p>
          <a:p>
            <a:pPr>
              <a:defRPr/>
            </a:pPr>
            <a:r>
              <a:rPr lang="en-US" dirty="0">
                <a:solidFill>
                  <a:schemeClr val="tx2"/>
                </a:solidFill>
                <a:latin typeface="Franklin Gothic Book" panose="020B0503020102020204" pitchFamily="34" charset="0"/>
              </a:rPr>
              <a:t>Mother Earth Kids Club </a:t>
            </a:r>
          </a:p>
          <a:p>
            <a:pPr>
              <a:defRPr/>
            </a:pPr>
            <a:r>
              <a:rPr lang="en-US" dirty="0">
                <a:solidFill>
                  <a:schemeClr val="tx2"/>
                </a:solidFill>
                <a:latin typeface="Franklin Gothic Book" panose="020B0503020102020204" pitchFamily="34" charset="0"/>
              </a:rPr>
              <a:t>Zero Waste Monday </a:t>
            </a:r>
          </a:p>
          <a:p>
            <a:pPr>
              <a:defRPr/>
            </a:pPr>
            <a:r>
              <a:rPr lang="en-US" dirty="0">
                <a:solidFill>
                  <a:schemeClr val="tx2"/>
                </a:solidFill>
                <a:latin typeface="Franklin Gothic Book" panose="020B0503020102020204" pitchFamily="34" charset="0"/>
              </a:rPr>
              <a:t>Mother Earth Kids Time </a:t>
            </a:r>
          </a:p>
          <a:p>
            <a:pPr>
              <a:defRPr/>
            </a:pPr>
            <a:r>
              <a:rPr lang="en-US" dirty="0">
                <a:solidFill>
                  <a:schemeClr val="tx2"/>
                </a:solidFill>
                <a:latin typeface="Franklin Gothic Book" panose="020B0503020102020204" pitchFamily="34" charset="0"/>
              </a:rPr>
              <a:t>Trash for Points System </a:t>
            </a:r>
          </a:p>
          <a:p>
            <a:endParaRPr lang="en-US" dirty="0"/>
          </a:p>
        </p:txBody>
      </p:sp>
      <p:sp>
        <p:nvSpPr>
          <p:cNvPr id="4" name="Slide Number Placeholder 3"/>
          <p:cNvSpPr>
            <a:spLocks noGrp="1"/>
          </p:cNvSpPr>
          <p:nvPr>
            <p:ph type="sldNum" sz="quarter" idx="5"/>
          </p:nvPr>
        </p:nvSpPr>
        <p:spPr/>
        <p:txBody>
          <a:bodyPr/>
          <a:lstStyle/>
          <a:p>
            <a:fld id="{C90E05E9-FDFC-AA4A-B1B7-16F2FFA55B62}" type="slidenum">
              <a:rPr lang="en-US" smtClean="0"/>
              <a:t>17</a:t>
            </a:fld>
            <a:endParaRPr lang="en-US" dirty="0"/>
          </a:p>
        </p:txBody>
      </p:sp>
    </p:spTree>
    <p:extLst>
      <p:ext uri="{BB962C8B-B14F-4D97-AF65-F5344CB8AC3E}">
        <p14:creationId xmlns:p14="http://schemas.microsoft.com/office/powerpoint/2010/main" val="3795706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b="1" dirty="0">
                <a:solidFill>
                  <a:schemeClr val="tx2"/>
                </a:solidFill>
                <a:latin typeface="Franklin Gothic Book" panose="020B0503020102020204" pitchFamily="34" charset="0"/>
              </a:rPr>
              <a:t>Zero Waste Youth Festival </a:t>
            </a:r>
            <a:endParaRPr lang="en-US" dirty="0">
              <a:solidFill>
                <a:schemeClr val="tx2"/>
              </a:solidFill>
              <a:latin typeface="Franklin Gothic Book" panose="020B0503020102020204" pitchFamily="34" charset="0"/>
            </a:endParaRPr>
          </a:p>
          <a:p>
            <a:pPr>
              <a:defRPr/>
            </a:pPr>
            <a:r>
              <a:rPr lang="en-US" sz="1200" dirty="0">
                <a:solidFill>
                  <a:schemeClr val="tx2"/>
                </a:solidFill>
                <a:latin typeface="Franklin Gothic Book" panose="020B0503020102020204" pitchFamily="34" charset="0"/>
              </a:rPr>
              <a:t>Month-long Celebration</a:t>
            </a:r>
          </a:p>
          <a:p>
            <a:pPr>
              <a:defRPr/>
            </a:pPr>
            <a:r>
              <a:rPr lang="en-US" sz="1200" dirty="0">
                <a:solidFill>
                  <a:schemeClr val="tx2"/>
                </a:solidFill>
                <a:latin typeface="Franklin Gothic Book" panose="020B0503020102020204" pitchFamily="34" charset="0"/>
              </a:rPr>
              <a:t>Held in 4 cities, attended by more than 5,000 youth leaders </a:t>
            </a:r>
          </a:p>
          <a:p>
            <a:pPr>
              <a:defRPr/>
            </a:pPr>
            <a:r>
              <a:rPr lang="fr-FR" sz="1200" dirty="0">
                <a:solidFill>
                  <a:schemeClr val="tx2"/>
                </a:solidFill>
                <a:latin typeface="Franklin Gothic Book" panose="020B0503020102020204" pitchFamily="34" charset="0"/>
              </a:rPr>
              <a:t>Seminars, forums, concert, parade, etc</a:t>
            </a:r>
            <a:endParaRPr lang="en-US" dirty="0"/>
          </a:p>
        </p:txBody>
      </p:sp>
      <p:sp>
        <p:nvSpPr>
          <p:cNvPr id="4" name="Slide Number Placeholder 3"/>
          <p:cNvSpPr>
            <a:spLocks noGrp="1"/>
          </p:cNvSpPr>
          <p:nvPr>
            <p:ph type="sldNum" sz="quarter" idx="5"/>
          </p:nvPr>
        </p:nvSpPr>
        <p:spPr/>
        <p:txBody>
          <a:bodyPr/>
          <a:lstStyle/>
          <a:p>
            <a:fld id="{C90E05E9-FDFC-AA4A-B1B7-16F2FFA55B62}" type="slidenum">
              <a:rPr lang="en-US" smtClean="0"/>
              <a:t>18</a:t>
            </a:fld>
            <a:endParaRPr lang="en-US" dirty="0"/>
          </a:p>
        </p:txBody>
      </p:sp>
    </p:spTree>
    <p:extLst>
      <p:ext uri="{BB962C8B-B14F-4D97-AF65-F5344CB8AC3E}">
        <p14:creationId xmlns:p14="http://schemas.microsoft.com/office/powerpoint/2010/main" val="327801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E05E9-FDFC-AA4A-B1B7-16F2FFA55B62}" type="slidenum">
              <a:rPr lang="en-US" smtClean="0"/>
              <a:t>19</a:t>
            </a:fld>
            <a:endParaRPr lang="en-US" dirty="0"/>
          </a:p>
        </p:txBody>
      </p:sp>
    </p:spTree>
    <p:extLst>
      <p:ext uri="{BB962C8B-B14F-4D97-AF65-F5344CB8AC3E}">
        <p14:creationId xmlns:p14="http://schemas.microsoft.com/office/powerpoint/2010/main" val="3962933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solidFill>
                  <a:schemeClr val="tx2"/>
                </a:solidFill>
                <a:latin typeface="Franklin Gothic Book" panose="020B0503020102020204" pitchFamily="34" charset="0"/>
              </a:rPr>
              <a:t>First municipality in Europe to adopt Zero Waste as a goal (in 2007)</a:t>
            </a:r>
          </a:p>
          <a:p>
            <a:pPr>
              <a:defRPr/>
            </a:pPr>
            <a:r>
              <a:rPr lang="en-US" sz="1200" dirty="0">
                <a:solidFill>
                  <a:schemeClr val="tx2"/>
                </a:solidFill>
                <a:latin typeface="Franklin Gothic Book" panose="020B0503020102020204" pitchFamily="34" charset="0"/>
              </a:rPr>
              <a:t>75% by 2015 and Zero Waste by 2020</a:t>
            </a:r>
          </a:p>
          <a:p>
            <a:pPr>
              <a:defRPr/>
            </a:pPr>
            <a:r>
              <a:rPr lang="en-US" sz="1200" dirty="0">
                <a:solidFill>
                  <a:schemeClr val="tx2"/>
                </a:solidFill>
                <a:latin typeface="Franklin Gothic Book" panose="020B0503020102020204" pitchFamily="34" charset="0"/>
              </a:rPr>
              <a:t>Achieved 85% in 2014</a:t>
            </a:r>
          </a:p>
          <a:p>
            <a:pPr>
              <a:defRPr/>
            </a:pPr>
            <a:r>
              <a:rPr lang="en-US" sz="1200" dirty="0">
                <a:solidFill>
                  <a:schemeClr val="tx2"/>
                </a:solidFill>
                <a:latin typeface="Franklin Gothic Book" panose="020B0503020102020204" pitchFamily="34" charset="0"/>
              </a:rPr>
              <a:t>Focusing on the last 15%</a:t>
            </a:r>
          </a:p>
          <a:p>
            <a:endParaRPr lang="en-US" dirty="0"/>
          </a:p>
        </p:txBody>
      </p:sp>
      <p:sp>
        <p:nvSpPr>
          <p:cNvPr id="4" name="Slide Number Placeholder 3"/>
          <p:cNvSpPr>
            <a:spLocks noGrp="1"/>
          </p:cNvSpPr>
          <p:nvPr>
            <p:ph type="sldNum" sz="quarter" idx="5"/>
          </p:nvPr>
        </p:nvSpPr>
        <p:spPr/>
        <p:txBody>
          <a:bodyPr/>
          <a:lstStyle/>
          <a:p>
            <a:fld id="{C90E05E9-FDFC-AA4A-B1B7-16F2FFA55B62}" type="slidenum">
              <a:rPr lang="en-US" smtClean="0"/>
              <a:t>21</a:t>
            </a:fld>
            <a:endParaRPr lang="en-US" dirty="0"/>
          </a:p>
        </p:txBody>
      </p:sp>
    </p:spTree>
    <p:extLst>
      <p:ext uri="{BB962C8B-B14F-4D97-AF65-F5344CB8AC3E}">
        <p14:creationId xmlns:p14="http://schemas.microsoft.com/office/powerpoint/2010/main" val="1063037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chemeClr val="tx2"/>
                </a:solidFill>
                <a:latin typeface="Franklin Gothic Book" panose="020B0503020102020204" pitchFamily="34" charset="0"/>
              </a:rPr>
              <a:t>Formed Zero Waste Research Centre in 2010</a:t>
            </a:r>
          </a:p>
          <a:p>
            <a:r>
              <a:rPr lang="en-US" altLang="en-US" sz="1200" dirty="0">
                <a:solidFill>
                  <a:schemeClr val="tx2"/>
                </a:solidFill>
                <a:latin typeface="Franklin Gothic Book" panose="020B0503020102020204" pitchFamily="34" charset="0"/>
              </a:rPr>
              <a:t>Researching composition of residual discards</a:t>
            </a:r>
          </a:p>
          <a:p>
            <a:r>
              <a:rPr lang="en-US" altLang="en-US" sz="1200" dirty="0">
                <a:solidFill>
                  <a:schemeClr val="tx2"/>
                </a:solidFill>
                <a:latin typeface="Franklin Gothic Book" panose="020B0503020102020204" pitchFamily="34" charset="0"/>
              </a:rPr>
              <a:t>Proposing changes to the design of badly designed products</a:t>
            </a:r>
          </a:p>
          <a:p>
            <a:r>
              <a:rPr lang="en-US" altLang="en-US" sz="1200" dirty="0">
                <a:solidFill>
                  <a:schemeClr val="tx2"/>
                </a:solidFill>
                <a:latin typeface="Franklin Gothic Book" panose="020B0503020102020204" pitchFamily="34" charset="0"/>
              </a:rPr>
              <a:t>Asking companies to redesign products to make them more sustainable</a:t>
            </a:r>
          </a:p>
          <a:p>
            <a:endParaRPr lang="en-US" dirty="0"/>
          </a:p>
        </p:txBody>
      </p:sp>
      <p:sp>
        <p:nvSpPr>
          <p:cNvPr id="4" name="Slide Number Placeholder 3"/>
          <p:cNvSpPr>
            <a:spLocks noGrp="1"/>
          </p:cNvSpPr>
          <p:nvPr>
            <p:ph type="sldNum" sz="quarter" idx="5"/>
          </p:nvPr>
        </p:nvSpPr>
        <p:spPr/>
        <p:txBody>
          <a:bodyPr/>
          <a:lstStyle/>
          <a:p>
            <a:fld id="{C90E05E9-FDFC-AA4A-B1B7-16F2FFA55B62}" type="slidenum">
              <a:rPr lang="en-US" smtClean="0"/>
              <a:t>22</a:t>
            </a:fld>
            <a:endParaRPr lang="en-US" dirty="0"/>
          </a:p>
        </p:txBody>
      </p:sp>
    </p:spTree>
    <p:extLst>
      <p:ext uri="{BB962C8B-B14F-4D97-AF65-F5344CB8AC3E}">
        <p14:creationId xmlns:p14="http://schemas.microsoft.com/office/powerpoint/2010/main" val="1076237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dirty="0">
                <a:solidFill>
                  <a:schemeClr val="tx2"/>
                </a:solidFill>
                <a:latin typeface="Franklin Gothic Medium" panose="020B0603020102020204" pitchFamily="34" charset="0"/>
              </a:rPr>
              <a:t>Door-to-door cart collection program 1997</a:t>
            </a:r>
          </a:p>
          <a:p>
            <a:pPr>
              <a:lnSpc>
                <a:spcPct val="90000"/>
              </a:lnSpc>
            </a:pPr>
            <a:r>
              <a:rPr lang="en-US" altLang="en-US" dirty="0">
                <a:solidFill>
                  <a:schemeClr val="tx2"/>
                </a:solidFill>
                <a:latin typeface="Franklin Gothic Medium" panose="020B0603020102020204" pitchFamily="34" charset="0"/>
              </a:rPr>
              <a:t>Food scrap diversion 2002</a:t>
            </a:r>
          </a:p>
          <a:p>
            <a:pPr>
              <a:lnSpc>
                <a:spcPct val="90000"/>
              </a:lnSpc>
            </a:pPr>
            <a:r>
              <a:rPr lang="en-US" altLang="en-US" dirty="0">
                <a:solidFill>
                  <a:schemeClr val="tx2"/>
                </a:solidFill>
                <a:latin typeface="Franklin Gothic Medium" panose="020B0603020102020204" pitchFamily="34" charset="0"/>
              </a:rPr>
              <a:t>Comprehensive construction and demolition recycling requirements 2002</a:t>
            </a:r>
          </a:p>
          <a:p>
            <a:pPr>
              <a:lnSpc>
                <a:spcPct val="90000"/>
              </a:lnSpc>
            </a:pPr>
            <a:r>
              <a:rPr lang="en-US" altLang="en-US" dirty="0">
                <a:solidFill>
                  <a:schemeClr val="tx2"/>
                </a:solidFill>
                <a:latin typeface="Franklin Gothic Medium" panose="020B0603020102020204" pitchFamily="34" charset="0"/>
              </a:rPr>
              <a:t>Climate Protection Local Action Plan 2008</a:t>
            </a:r>
          </a:p>
          <a:p>
            <a:pPr>
              <a:lnSpc>
                <a:spcPct val="90000"/>
              </a:lnSpc>
            </a:pPr>
            <a:r>
              <a:rPr lang="en-US" altLang="en-US" dirty="0">
                <a:solidFill>
                  <a:schemeClr val="tx2"/>
                </a:solidFill>
                <a:latin typeface="Franklin Gothic Medium" panose="020B0603020102020204" pitchFamily="34" charset="0"/>
              </a:rPr>
              <a:t>Ban on polystyrene to-go containers 2008</a:t>
            </a:r>
          </a:p>
          <a:p>
            <a:pPr>
              <a:lnSpc>
                <a:spcPct val="90000"/>
              </a:lnSpc>
            </a:pPr>
            <a:r>
              <a:rPr lang="en-US" altLang="en-US" dirty="0">
                <a:solidFill>
                  <a:schemeClr val="tx2"/>
                </a:solidFill>
                <a:latin typeface="Franklin Gothic Medium" panose="020B0603020102020204" pitchFamily="34" charset="0"/>
              </a:rPr>
              <a:t>Zero Waste Implementation Plan 2010</a:t>
            </a:r>
          </a:p>
          <a:p>
            <a:pPr>
              <a:lnSpc>
                <a:spcPct val="90000"/>
              </a:lnSpc>
            </a:pPr>
            <a:r>
              <a:rPr lang="en-US" altLang="en-US" dirty="0">
                <a:solidFill>
                  <a:schemeClr val="tx2"/>
                </a:solidFill>
                <a:latin typeface="Franklin Gothic Medium" panose="020B0603020102020204" pitchFamily="34" charset="0"/>
              </a:rPr>
              <a:t>Ban on single-use plastic bags 2012</a:t>
            </a:r>
          </a:p>
          <a:p>
            <a:pPr>
              <a:lnSpc>
                <a:spcPct val="90000"/>
              </a:lnSpc>
            </a:pPr>
            <a:r>
              <a:rPr lang="en-US" altLang="en-US" dirty="0">
                <a:solidFill>
                  <a:schemeClr val="tx2"/>
                </a:solidFill>
                <a:latin typeface="Franklin Gothic Medium" panose="020B0603020102020204" pitchFamily="34" charset="0"/>
              </a:rPr>
              <a:t>Ban on single-use plastic foodware 2018</a:t>
            </a:r>
          </a:p>
          <a:p>
            <a:pPr lvl="1">
              <a:lnSpc>
                <a:spcPct val="90000"/>
              </a:lnSpc>
            </a:pPr>
            <a:r>
              <a:rPr lang="en-US" altLang="en-US" dirty="0">
                <a:solidFill>
                  <a:schemeClr val="tx2"/>
                </a:solidFill>
                <a:latin typeface="Franklin Gothic Medium" panose="020B0603020102020204" pitchFamily="34" charset="0"/>
              </a:rPr>
              <a:t>48% diversion 1995</a:t>
            </a:r>
          </a:p>
          <a:p>
            <a:pPr lvl="1">
              <a:lnSpc>
                <a:spcPct val="90000"/>
              </a:lnSpc>
            </a:pPr>
            <a:r>
              <a:rPr lang="en-US" altLang="en-US" dirty="0">
                <a:solidFill>
                  <a:schemeClr val="tx2"/>
                </a:solidFill>
                <a:latin typeface="Franklin Gothic Medium" panose="020B0603020102020204" pitchFamily="34" charset="0"/>
              </a:rPr>
              <a:t>65% diversion 2000</a:t>
            </a:r>
          </a:p>
          <a:p>
            <a:pPr lvl="1">
              <a:lnSpc>
                <a:spcPct val="90000"/>
              </a:lnSpc>
            </a:pPr>
            <a:r>
              <a:rPr lang="en-US" altLang="en-US" dirty="0">
                <a:solidFill>
                  <a:schemeClr val="tx2"/>
                </a:solidFill>
                <a:latin typeface="Franklin Gothic Medium" panose="020B0603020102020204" pitchFamily="34" charset="0"/>
              </a:rPr>
              <a:t>68% diversion 2005</a:t>
            </a:r>
          </a:p>
          <a:p>
            <a:pPr lvl="1">
              <a:lnSpc>
                <a:spcPct val="90000"/>
              </a:lnSpc>
            </a:pPr>
            <a:r>
              <a:rPr lang="en-US" altLang="en-US" dirty="0">
                <a:solidFill>
                  <a:schemeClr val="tx2"/>
                </a:solidFill>
                <a:latin typeface="Franklin Gothic Medium" panose="020B0603020102020204" pitchFamily="34" charset="0"/>
              </a:rPr>
              <a:t>72% diversion 2010</a:t>
            </a:r>
          </a:p>
          <a:p>
            <a:pPr lvl="1">
              <a:lnSpc>
                <a:spcPct val="90000"/>
              </a:lnSpc>
            </a:pPr>
            <a:r>
              <a:rPr lang="en-US" altLang="en-US" dirty="0">
                <a:solidFill>
                  <a:schemeClr val="tx2"/>
                </a:solidFill>
                <a:latin typeface="Franklin Gothic Medium" panose="020B0603020102020204" pitchFamily="34" charset="0"/>
              </a:rPr>
              <a:t>75% diversion 2012</a:t>
            </a:r>
          </a:p>
          <a:p>
            <a:pPr lvl="1">
              <a:lnSpc>
                <a:spcPct val="90000"/>
              </a:lnSpc>
            </a:pPr>
            <a:r>
              <a:rPr lang="en-US" altLang="en-US" dirty="0">
                <a:solidFill>
                  <a:schemeClr val="tx2"/>
                </a:solidFill>
                <a:latin typeface="Franklin Gothic Medium" panose="020B0603020102020204" pitchFamily="34" charset="0"/>
              </a:rPr>
              <a:t>79% diversion 2017</a:t>
            </a:r>
          </a:p>
          <a:p>
            <a:endParaRPr lang="en-US" dirty="0"/>
          </a:p>
        </p:txBody>
      </p:sp>
      <p:sp>
        <p:nvSpPr>
          <p:cNvPr id="4" name="Slide Number Placeholder 3"/>
          <p:cNvSpPr>
            <a:spLocks noGrp="1"/>
          </p:cNvSpPr>
          <p:nvPr>
            <p:ph type="sldNum" sz="quarter" idx="5"/>
          </p:nvPr>
        </p:nvSpPr>
        <p:spPr/>
        <p:txBody>
          <a:bodyPr/>
          <a:lstStyle/>
          <a:p>
            <a:fld id="{C90E05E9-FDFC-AA4A-B1B7-16F2FFA55B62}" type="slidenum">
              <a:rPr lang="en-US" smtClean="0"/>
              <a:t>29</a:t>
            </a:fld>
            <a:endParaRPr lang="en-US" dirty="0"/>
          </a:p>
        </p:txBody>
      </p:sp>
    </p:spTree>
    <p:extLst>
      <p:ext uri="{BB962C8B-B14F-4D97-AF65-F5344CB8AC3E}">
        <p14:creationId xmlns:p14="http://schemas.microsoft.com/office/powerpoint/2010/main" val="1737581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1800"/>
              </a:spcBef>
            </a:pPr>
            <a:r>
              <a:rPr lang="en-US" altLang="en-US" sz="1200" dirty="0">
                <a:solidFill>
                  <a:schemeClr val="tx2"/>
                </a:solidFill>
                <a:latin typeface="Franklin Gothic Medium" panose="020B0603020102020204" pitchFamily="34" charset="0"/>
              </a:rPr>
              <a:t>Targeting restaurants and faith-based organizations</a:t>
            </a:r>
          </a:p>
          <a:p>
            <a:pPr eaLnBrk="1" hangingPunct="1">
              <a:spcBef>
                <a:spcPts val="1800"/>
              </a:spcBef>
            </a:pPr>
            <a:r>
              <a:rPr lang="en-US" altLang="en-US" sz="1200" dirty="0">
                <a:solidFill>
                  <a:schemeClr val="tx2"/>
                </a:solidFill>
                <a:latin typeface="Franklin Gothic Medium" panose="020B0603020102020204" pitchFamily="34" charset="0"/>
              </a:rPr>
              <a:t>Increasing participation in the food scrap program to 75 percent within one year</a:t>
            </a:r>
          </a:p>
          <a:p>
            <a:pPr eaLnBrk="1" hangingPunct="1">
              <a:spcBef>
                <a:spcPts val="1800"/>
              </a:spcBef>
            </a:pPr>
            <a:r>
              <a:rPr lang="en-US" altLang="en-US" sz="1200" dirty="0">
                <a:solidFill>
                  <a:schemeClr val="tx2"/>
                </a:solidFill>
                <a:latin typeface="Franklin Gothic Medium" panose="020B0603020102020204" pitchFamily="34" charset="0"/>
              </a:rPr>
              <a:t>Collaborating with Sierra Student Coalition, City of Alameda, ACI, Stopwaste and Miss Alameda</a:t>
            </a:r>
          </a:p>
          <a:p>
            <a:pPr eaLnBrk="1" hangingPunct="1">
              <a:spcBef>
                <a:spcPts val="1800"/>
              </a:spcBef>
            </a:pPr>
            <a:r>
              <a:rPr lang="en-US" altLang="en-US" sz="1200" dirty="0">
                <a:solidFill>
                  <a:schemeClr val="tx2"/>
                </a:solidFill>
                <a:latin typeface="Franklin Gothic Medium" panose="020B0603020102020204" pitchFamily="34" charset="0"/>
              </a:rPr>
              <a:t>Diverting 1,000 tons from landfills an reducing greenhouse gas emissions by 1,300 metric tons per year </a:t>
            </a:r>
          </a:p>
          <a:p>
            <a:endParaRPr lang="en-US" dirty="0"/>
          </a:p>
        </p:txBody>
      </p:sp>
      <p:sp>
        <p:nvSpPr>
          <p:cNvPr id="4" name="Slide Number Placeholder 3"/>
          <p:cNvSpPr>
            <a:spLocks noGrp="1"/>
          </p:cNvSpPr>
          <p:nvPr>
            <p:ph type="sldNum" sz="quarter" idx="5"/>
          </p:nvPr>
        </p:nvSpPr>
        <p:spPr/>
        <p:txBody>
          <a:bodyPr/>
          <a:lstStyle/>
          <a:p>
            <a:fld id="{C90E05E9-FDFC-AA4A-B1B7-16F2FFA55B62}" type="slidenum">
              <a:rPr lang="en-US" smtClean="0"/>
              <a:t>30</a:t>
            </a:fld>
            <a:endParaRPr lang="en-US" dirty="0"/>
          </a:p>
        </p:txBody>
      </p:sp>
    </p:spTree>
    <p:extLst>
      <p:ext uri="{BB962C8B-B14F-4D97-AF65-F5344CB8AC3E}">
        <p14:creationId xmlns:p14="http://schemas.microsoft.com/office/powerpoint/2010/main" val="3505287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defRPr/>
            </a:pPr>
            <a:r>
              <a:rPr lang="en-US" sz="1200" b="1" dirty="0">
                <a:solidFill>
                  <a:schemeClr val="tx2"/>
                </a:solidFill>
                <a:latin typeface="Franklin Gothic Medium" panose="020B0603020102020204" pitchFamily="34" charset="0"/>
              </a:rPr>
              <a:t>Goals</a:t>
            </a:r>
          </a:p>
          <a:p>
            <a:pPr eaLnBrk="1" hangingPunct="1">
              <a:defRPr/>
            </a:pPr>
            <a:r>
              <a:rPr lang="en-US" sz="1200" dirty="0">
                <a:solidFill>
                  <a:schemeClr val="tx2"/>
                </a:solidFill>
                <a:latin typeface="Franklin Gothic Medium" panose="020B0603020102020204" pitchFamily="34" charset="0"/>
              </a:rPr>
              <a:t>Increase diversion from 41% to 75% in 3 years</a:t>
            </a:r>
          </a:p>
          <a:p>
            <a:pPr eaLnBrk="1" hangingPunct="1">
              <a:defRPr/>
            </a:pPr>
            <a:r>
              <a:rPr lang="en-US" sz="1200" dirty="0">
                <a:solidFill>
                  <a:schemeClr val="tx2"/>
                </a:solidFill>
                <a:latin typeface="Franklin Gothic Medium" panose="020B0603020102020204" pitchFamily="34" charset="0"/>
              </a:rPr>
              <a:t>Uniform recycling and composting programs at all schools and district facilities</a:t>
            </a:r>
          </a:p>
          <a:p>
            <a:pPr eaLnBrk="1" hangingPunct="1">
              <a:defRPr/>
            </a:pPr>
            <a:r>
              <a:rPr lang="en-US" sz="1200" dirty="0">
                <a:solidFill>
                  <a:schemeClr val="tx2"/>
                </a:solidFill>
                <a:latin typeface="Franklin Gothic Medium" panose="020B0603020102020204" pitchFamily="34" charset="0"/>
              </a:rPr>
              <a:t>Reduce greenhouse gas emissions</a:t>
            </a:r>
          </a:p>
          <a:p>
            <a:pPr eaLnBrk="1" hangingPunct="1">
              <a:defRPr/>
            </a:pPr>
            <a:r>
              <a:rPr lang="en-US" sz="1200" dirty="0">
                <a:solidFill>
                  <a:schemeClr val="tx2"/>
                </a:solidFill>
                <a:latin typeface="Franklin Gothic Medium" panose="020B0603020102020204" pitchFamily="34" charset="0"/>
              </a:rPr>
              <a:t>Create zero waste cultural change </a:t>
            </a:r>
          </a:p>
          <a:p>
            <a:pPr>
              <a:defRPr/>
            </a:pPr>
            <a:r>
              <a:rPr lang="en-US" sz="1200" b="1" dirty="0">
                <a:solidFill>
                  <a:schemeClr val="tx2"/>
                </a:solidFill>
                <a:latin typeface="Franklin Gothic Medium" panose="020B0603020102020204" pitchFamily="34" charset="0"/>
              </a:rPr>
              <a:t>Current Status</a:t>
            </a:r>
          </a:p>
          <a:p>
            <a:pPr marL="342900" indent="-342900">
              <a:buFont typeface="Arial" pitchFamily="34" charset="0"/>
              <a:buChar char="•"/>
              <a:defRPr/>
            </a:pPr>
            <a:r>
              <a:rPr lang="en-US" sz="1200" dirty="0">
                <a:solidFill>
                  <a:schemeClr val="tx2"/>
                </a:solidFill>
                <a:latin typeface="Franklin Gothic Medium" panose="020B0603020102020204" pitchFamily="34" charset="0"/>
              </a:rPr>
              <a:t>75% in 2017</a:t>
            </a:r>
          </a:p>
          <a:p>
            <a:pPr marL="342900" indent="-342900">
              <a:buFont typeface="Arial" pitchFamily="34" charset="0"/>
              <a:buChar char="•"/>
              <a:defRPr/>
            </a:pPr>
            <a:r>
              <a:rPr lang="en-US" sz="1200" dirty="0">
                <a:solidFill>
                  <a:schemeClr val="tx2"/>
                </a:solidFill>
                <a:latin typeface="Franklin Gothic Medium" panose="020B0603020102020204" pitchFamily="34" charset="0"/>
              </a:rPr>
              <a:t>Reducing greenhouse gas emissions by 3,000 metric tons per year</a:t>
            </a:r>
          </a:p>
          <a:p>
            <a:pPr marL="342900" indent="-342900">
              <a:buFont typeface="Arial" pitchFamily="34" charset="0"/>
              <a:buChar char="•"/>
              <a:defRPr/>
            </a:pPr>
            <a:r>
              <a:rPr lang="en-US" sz="1200" dirty="0">
                <a:solidFill>
                  <a:schemeClr val="tx2"/>
                </a:solidFill>
                <a:latin typeface="Franklin Gothic Medium" panose="020B0603020102020204" pitchFamily="34" charset="0"/>
              </a:rPr>
              <a:t>Comprehensive recycling and composting at all public schools</a:t>
            </a:r>
          </a:p>
          <a:p>
            <a:endParaRPr lang="en-US" dirty="0"/>
          </a:p>
        </p:txBody>
      </p:sp>
      <p:sp>
        <p:nvSpPr>
          <p:cNvPr id="4" name="Slide Number Placeholder 3"/>
          <p:cNvSpPr>
            <a:spLocks noGrp="1"/>
          </p:cNvSpPr>
          <p:nvPr>
            <p:ph type="sldNum" sz="quarter" idx="5"/>
          </p:nvPr>
        </p:nvSpPr>
        <p:spPr/>
        <p:txBody>
          <a:bodyPr/>
          <a:lstStyle/>
          <a:p>
            <a:fld id="{C90E05E9-FDFC-AA4A-B1B7-16F2FFA55B62}" type="slidenum">
              <a:rPr lang="en-US" smtClean="0"/>
              <a:t>31</a:t>
            </a:fld>
            <a:endParaRPr lang="en-US" dirty="0"/>
          </a:p>
        </p:txBody>
      </p:sp>
    </p:spTree>
    <p:extLst>
      <p:ext uri="{BB962C8B-B14F-4D97-AF65-F5344CB8AC3E}">
        <p14:creationId xmlns:p14="http://schemas.microsoft.com/office/powerpoint/2010/main" val="152465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f71e1e1503_0_9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dirty="0"/>
          </a:p>
        </p:txBody>
      </p:sp>
      <p:sp>
        <p:nvSpPr>
          <p:cNvPr id="112" name="Google Shape;112;gf71e1e1503_0_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7574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4251C-DD12-4E96-8D6F-B6E6539C1E71}" type="slidenum">
              <a:rPr lang="en-US" smtClean="0"/>
              <a:t>48</a:t>
            </a:fld>
            <a:endParaRPr lang="en-US" dirty="0"/>
          </a:p>
        </p:txBody>
      </p:sp>
    </p:spTree>
    <p:extLst>
      <p:ext uri="{BB962C8B-B14F-4D97-AF65-F5344CB8AC3E}">
        <p14:creationId xmlns:p14="http://schemas.microsoft.com/office/powerpoint/2010/main" val="599049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4251C-DD12-4E96-8D6F-B6E6539C1E71}" type="slidenum">
              <a:rPr lang="en-US" smtClean="0"/>
              <a:t>49</a:t>
            </a:fld>
            <a:endParaRPr lang="en-US" dirty="0"/>
          </a:p>
        </p:txBody>
      </p:sp>
    </p:spTree>
    <p:extLst>
      <p:ext uri="{BB962C8B-B14F-4D97-AF65-F5344CB8AC3E}">
        <p14:creationId xmlns:p14="http://schemas.microsoft.com/office/powerpoint/2010/main" val="4080743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4251C-DD12-4E96-8D6F-B6E6539C1E71}" type="slidenum">
              <a:rPr lang="en-US" smtClean="0"/>
              <a:t>50</a:t>
            </a:fld>
            <a:endParaRPr lang="en-US" dirty="0"/>
          </a:p>
        </p:txBody>
      </p:sp>
    </p:spTree>
    <p:extLst>
      <p:ext uri="{BB962C8B-B14F-4D97-AF65-F5344CB8AC3E}">
        <p14:creationId xmlns:p14="http://schemas.microsoft.com/office/powerpoint/2010/main" val="3881580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14bf1516f2_0_3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9" name="Google Shape;89;g114bf1516f2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6765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14bf1516f2_0_2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5" name="Google Shape;95;g114bf1516f2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1778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14df6ea14c_2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20" name="Google Shape;120;g114df6ea14c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2289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14df6ea14c_2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20" name="Google Shape;120;g114df6ea14c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3086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4df6ea14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g114df6ea1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051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71e1e1503_0_9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dirty="0"/>
          </a:p>
        </p:txBody>
      </p:sp>
      <p:sp>
        <p:nvSpPr>
          <p:cNvPr id="121" name="Google Shape;121;gf71e1e1503_0_9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3068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https://zwia.org/zwh/</a:t>
            </a:r>
          </a:p>
        </p:txBody>
      </p:sp>
      <p:sp>
        <p:nvSpPr>
          <p:cNvPr id="4" name="Slide Number Placeholder 3"/>
          <p:cNvSpPr>
            <a:spLocks noGrp="1"/>
          </p:cNvSpPr>
          <p:nvPr>
            <p:ph type="sldNum" sz="quarter" idx="5"/>
          </p:nvPr>
        </p:nvSpPr>
        <p:spPr/>
        <p:txBody>
          <a:bodyPr/>
          <a:lstStyle/>
          <a:p>
            <a:fld id="{FC64464D-33FA-4E4F-BDC0-52AA0FEDE0C7}" type="slidenum">
              <a:rPr lang="en-US" smtClean="0"/>
              <a:t>6</a:t>
            </a:fld>
            <a:endParaRPr lang="en-US" dirty="0"/>
          </a:p>
        </p:txBody>
      </p:sp>
    </p:spTree>
    <p:extLst>
      <p:ext uri="{BB962C8B-B14F-4D97-AF65-F5344CB8AC3E}">
        <p14:creationId xmlns:p14="http://schemas.microsoft.com/office/powerpoint/2010/main" val="195170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4251C-DD12-4E96-8D6F-B6E6539C1E71}" type="slidenum">
              <a:rPr lang="en-US" smtClean="0"/>
              <a:t>7</a:t>
            </a:fld>
            <a:endParaRPr lang="en-US" dirty="0"/>
          </a:p>
        </p:txBody>
      </p:sp>
    </p:spTree>
    <p:extLst>
      <p:ext uri="{BB962C8B-B14F-4D97-AF65-F5344CB8AC3E}">
        <p14:creationId xmlns:p14="http://schemas.microsoft.com/office/powerpoint/2010/main" val="680901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4251C-DD12-4E96-8D6F-B6E6539C1E71}" type="slidenum">
              <a:rPr lang="en-US" smtClean="0"/>
              <a:t>9</a:t>
            </a:fld>
            <a:endParaRPr lang="en-US" dirty="0"/>
          </a:p>
        </p:txBody>
      </p:sp>
    </p:spTree>
    <p:extLst>
      <p:ext uri="{BB962C8B-B14F-4D97-AF65-F5344CB8AC3E}">
        <p14:creationId xmlns:p14="http://schemas.microsoft.com/office/powerpoint/2010/main" val="2771375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Recycling saves energy</a:t>
            </a:r>
          </a:p>
          <a:p>
            <a:endParaRPr lang="en-US" dirty="0"/>
          </a:p>
        </p:txBody>
      </p:sp>
      <p:sp>
        <p:nvSpPr>
          <p:cNvPr id="4" name="Slide Number Placeholder 3"/>
          <p:cNvSpPr>
            <a:spLocks noGrp="1"/>
          </p:cNvSpPr>
          <p:nvPr>
            <p:ph type="sldNum" sz="quarter" idx="5"/>
          </p:nvPr>
        </p:nvSpPr>
        <p:spPr/>
        <p:txBody>
          <a:bodyPr/>
          <a:lstStyle/>
          <a:p>
            <a:fld id="{E554251C-DD12-4E96-8D6F-B6E6539C1E71}" type="slidenum">
              <a:rPr lang="en-US" smtClean="0"/>
              <a:t>10</a:t>
            </a:fld>
            <a:endParaRPr lang="en-US" dirty="0"/>
          </a:p>
        </p:txBody>
      </p:sp>
    </p:spTree>
    <p:extLst>
      <p:ext uri="{BB962C8B-B14F-4D97-AF65-F5344CB8AC3E}">
        <p14:creationId xmlns:p14="http://schemas.microsoft.com/office/powerpoint/2010/main" val="1317028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E05E9-FDFC-AA4A-B1B7-16F2FFA55B62}" type="slidenum">
              <a:rPr lang="en-US" smtClean="0"/>
              <a:t>12</a:t>
            </a:fld>
            <a:endParaRPr lang="en-US" dirty="0"/>
          </a:p>
        </p:txBody>
      </p:sp>
    </p:spTree>
    <p:extLst>
      <p:ext uri="{BB962C8B-B14F-4D97-AF65-F5344CB8AC3E}">
        <p14:creationId xmlns:p14="http://schemas.microsoft.com/office/powerpoint/2010/main" val="649204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chemeClr val="tx2"/>
                </a:solidFill>
                <a:latin typeface="Franklin Gothic Book" panose="020B0503020102020204" pitchFamily="34" charset="0"/>
              </a:rPr>
              <a:t>115,000 population</a:t>
            </a:r>
          </a:p>
          <a:p>
            <a:r>
              <a:rPr lang="en-US" altLang="en-US" dirty="0">
                <a:solidFill>
                  <a:schemeClr val="tx2"/>
                </a:solidFill>
                <a:latin typeface="Franklin Gothic Book" panose="020B0503020102020204" pitchFamily="34" charset="0"/>
              </a:rPr>
              <a:t>Divided into 59 barangays - the smallest administrative division in the Philippines</a:t>
            </a:r>
          </a:p>
          <a:p>
            <a:endParaRPr lang="en-US" dirty="0"/>
          </a:p>
        </p:txBody>
      </p:sp>
      <p:sp>
        <p:nvSpPr>
          <p:cNvPr id="4" name="Slide Number Placeholder 3"/>
          <p:cNvSpPr>
            <a:spLocks noGrp="1"/>
          </p:cNvSpPr>
          <p:nvPr>
            <p:ph type="sldNum" sz="quarter" idx="5"/>
          </p:nvPr>
        </p:nvSpPr>
        <p:spPr/>
        <p:txBody>
          <a:bodyPr/>
          <a:lstStyle/>
          <a:p>
            <a:fld id="{C90E05E9-FDFC-AA4A-B1B7-16F2FFA55B62}" type="slidenum">
              <a:rPr lang="en-US" smtClean="0"/>
              <a:t>14</a:t>
            </a:fld>
            <a:endParaRPr lang="en-US" dirty="0"/>
          </a:p>
        </p:txBody>
      </p:sp>
    </p:spTree>
    <p:extLst>
      <p:ext uri="{BB962C8B-B14F-4D97-AF65-F5344CB8AC3E}">
        <p14:creationId xmlns:p14="http://schemas.microsoft.com/office/powerpoint/2010/main" val="2831016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5A38-BBCE-435E-8FB4-0971D92780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CCD0DC-F316-4169-AF3F-77396FE3BC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6BFA50-00CB-4DE3-8A74-0F77F8FE3D30}"/>
              </a:ext>
            </a:extLst>
          </p:cNvPr>
          <p:cNvSpPr>
            <a:spLocks noGrp="1"/>
          </p:cNvSpPr>
          <p:nvPr>
            <p:ph type="dt" sz="half" idx="10"/>
          </p:nvPr>
        </p:nvSpPr>
        <p:spPr/>
        <p:txBody>
          <a:bodyPr/>
          <a:lstStyle/>
          <a:p>
            <a:fld id="{A3F116F1-038F-4F83-B374-124DBEA2F363}" type="datetimeFigureOut">
              <a:rPr lang="en-US" smtClean="0"/>
              <a:t>4/21/2022</a:t>
            </a:fld>
            <a:endParaRPr lang="en-US" dirty="0"/>
          </a:p>
        </p:txBody>
      </p:sp>
      <p:sp>
        <p:nvSpPr>
          <p:cNvPr id="5" name="Footer Placeholder 4">
            <a:extLst>
              <a:ext uri="{FF2B5EF4-FFF2-40B4-BE49-F238E27FC236}">
                <a16:creationId xmlns:a16="http://schemas.microsoft.com/office/drawing/2014/main" id="{89FEE897-692A-463B-9B5D-F3E9F986A0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BF3AD5-5909-4061-AF0B-F432350E5DF8}"/>
              </a:ext>
            </a:extLst>
          </p:cNvPr>
          <p:cNvSpPr>
            <a:spLocks noGrp="1"/>
          </p:cNvSpPr>
          <p:nvPr>
            <p:ph type="sldNum" sz="quarter" idx="12"/>
          </p:nvPr>
        </p:nvSpPr>
        <p:spPr/>
        <p:txBody>
          <a:bodyPr/>
          <a:lstStyle/>
          <a:p>
            <a:fld id="{78C8DFE2-8C4F-43AD-9A97-AA557F7732FB}" type="slidenum">
              <a:rPr lang="en-US" smtClean="0"/>
              <a:t>‹#›</a:t>
            </a:fld>
            <a:endParaRPr lang="en-US" dirty="0"/>
          </a:p>
        </p:txBody>
      </p:sp>
    </p:spTree>
    <p:extLst>
      <p:ext uri="{BB962C8B-B14F-4D97-AF65-F5344CB8AC3E}">
        <p14:creationId xmlns:p14="http://schemas.microsoft.com/office/powerpoint/2010/main" val="3586795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EE62-9176-4B1A-84F5-A46227F60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8F1CA2-9706-4C60-B63C-63DBD22ED7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41F7-58FD-4EBF-A769-A60CF6A83D4A}"/>
              </a:ext>
            </a:extLst>
          </p:cNvPr>
          <p:cNvSpPr>
            <a:spLocks noGrp="1"/>
          </p:cNvSpPr>
          <p:nvPr>
            <p:ph type="dt" sz="half" idx="10"/>
          </p:nvPr>
        </p:nvSpPr>
        <p:spPr/>
        <p:txBody>
          <a:bodyPr/>
          <a:lstStyle/>
          <a:p>
            <a:fld id="{A3F116F1-038F-4F83-B374-124DBEA2F363}" type="datetimeFigureOut">
              <a:rPr lang="en-US" smtClean="0"/>
              <a:t>4/21/2022</a:t>
            </a:fld>
            <a:endParaRPr lang="en-US" dirty="0"/>
          </a:p>
        </p:txBody>
      </p:sp>
      <p:sp>
        <p:nvSpPr>
          <p:cNvPr id="5" name="Footer Placeholder 4">
            <a:extLst>
              <a:ext uri="{FF2B5EF4-FFF2-40B4-BE49-F238E27FC236}">
                <a16:creationId xmlns:a16="http://schemas.microsoft.com/office/drawing/2014/main" id="{8B33A4E1-7EB9-4884-81F3-A3C132C18E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4866F1-8FE3-4133-B9A6-3A054A18C005}"/>
              </a:ext>
            </a:extLst>
          </p:cNvPr>
          <p:cNvSpPr>
            <a:spLocks noGrp="1"/>
          </p:cNvSpPr>
          <p:nvPr>
            <p:ph type="sldNum" sz="quarter" idx="12"/>
          </p:nvPr>
        </p:nvSpPr>
        <p:spPr/>
        <p:txBody>
          <a:bodyPr/>
          <a:lstStyle/>
          <a:p>
            <a:fld id="{78C8DFE2-8C4F-43AD-9A97-AA557F7732FB}" type="slidenum">
              <a:rPr lang="en-US" smtClean="0"/>
              <a:t>‹#›</a:t>
            </a:fld>
            <a:endParaRPr lang="en-US" dirty="0"/>
          </a:p>
        </p:txBody>
      </p:sp>
    </p:spTree>
    <p:extLst>
      <p:ext uri="{BB962C8B-B14F-4D97-AF65-F5344CB8AC3E}">
        <p14:creationId xmlns:p14="http://schemas.microsoft.com/office/powerpoint/2010/main" val="75548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C1851-BD93-4BF2-94A8-FCED8486E2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C6C645-6515-46EF-A170-C7A15D51DF6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138FE-9EFF-40A0-8C73-DF80606EFF1C}"/>
              </a:ext>
            </a:extLst>
          </p:cNvPr>
          <p:cNvSpPr>
            <a:spLocks noGrp="1"/>
          </p:cNvSpPr>
          <p:nvPr>
            <p:ph type="dt" sz="half" idx="10"/>
          </p:nvPr>
        </p:nvSpPr>
        <p:spPr/>
        <p:txBody>
          <a:bodyPr/>
          <a:lstStyle/>
          <a:p>
            <a:fld id="{A3F116F1-038F-4F83-B374-124DBEA2F363}" type="datetimeFigureOut">
              <a:rPr lang="en-US" smtClean="0"/>
              <a:t>4/21/2022</a:t>
            </a:fld>
            <a:endParaRPr lang="en-US" dirty="0"/>
          </a:p>
        </p:txBody>
      </p:sp>
      <p:sp>
        <p:nvSpPr>
          <p:cNvPr id="5" name="Footer Placeholder 4">
            <a:extLst>
              <a:ext uri="{FF2B5EF4-FFF2-40B4-BE49-F238E27FC236}">
                <a16:creationId xmlns:a16="http://schemas.microsoft.com/office/drawing/2014/main" id="{A73D867E-E9E3-4EA3-95A2-06B2483E82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0459AD-C8EE-467D-A7C4-1A189D39E107}"/>
              </a:ext>
            </a:extLst>
          </p:cNvPr>
          <p:cNvSpPr>
            <a:spLocks noGrp="1"/>
          </p:cNvSpPr>
          <p:nvPr>
            <p:ph type="sldNum" sz="quarter" idx="12"/>
          </p:nvPr>
        </p:nvSpPr>
        <p:spPr/>
        <p:txBody>
          <a:bodyPr/>
          <a:lstStyle/>
          <a:p>
            <a:fld id="{78C8DFE2-8C4F-43AD-9A97-AA557F7732FB}" type="slidenum">
              <a:rPr lang="en-US" smtClean="0"/>
              <a:t>‹#›</a:t>
            </a:fld>
            <a:endParaRPr lang="en-US" dirty="0"/>
          </a:p>
        </p:txBody>
      </p:sp>
    </p:spTree>
    <p:extLst>
      <p:ext uri="{BB962C8B-B14F-4D97-AF65-F5344CB8AC3E}">
        <p14:creationId xmlns:p14="http://schemas.microsoft.com/office/powerpoint/2010/main" val="199292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13FB-A420-407C-9D12-FC1E23197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4F213B-BD2A-4F3F-91CC-E4A94AA599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3FC32-40FE-4B60-8011-46DDEDD8DA8F}"/>
              </a:ext>
            </a:extLst>
          </p:cNvPr>
          <p:cNvSpPr>
            <a:spLocks noGrp="1"/>
          </p:cNvSpPr>
          <p:nvPr>
            <p:ph type="dt" sz="half" idx="10"/>
          </p:nvPr>
        </p:nvSpPr>
        <p:spPr/>
        <p:txBody>
          <a:bodyPr/>
          <a:lstStyle/>
          <a:p>
            <a:fld id="{A3F116F1-038F-4F83-B374-124DBEA2F363}" type="datetimeFigureOut">
              <a:rPr lang="en-US" smtClean="0"/>
              <a:t>4/21/2022</a:t>
            </a:fld>
            <a:endParaRPr lang="en-US" dirty="0"/>
          </a:p>
        </p:txBody>
      </p:sp>
      <p:sp>
        <p:nvSpPr>
          <p:cNvPr id="5" name="Footer Placeholder 4">
            <a:extLst>
              <a:ext uri="{FF2B5EF4-FFF2-40B4-BE49-F238E27FC236}">
                <a16:creationId xmlns:a16="http://schemas.microsoft.com/office/drawing/2014/main" id="{B628AD2F-C32F-49A2-BC46-BB1C294B5D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3F8CAC-4D67-4E99-9394-3089C80D0434}"/>
              </a:ext>
            </a:extLst>
          </p:cNvPr>
          <p:cNvSpPr>
            <a:spLocks noGrp="1"/>
          </p:cNvSpPr>
          <p:nvPr>
            <p:ph type="sldNum" sz="quarter" idx="12"/>
          </p:nvPr>
        </p:nvSpPr>
        <p:spPr/>
        <p:txBody>
          <a:bodyPr/>
          <a:lstStyle/>
          <a:p>
            <a:fld id="{78C8DFE2-8C4F-43AD-9A97-AA557F7732FB}" type="slidenum">
              <a:rPr lang="en-US" smtClean="0"/>
              <a:t>‹#›</a:t>
            </a:fld>
            <a:endParaRPr lang="en-US" dirty="0"/>
          </a:p>
        </p:txBody>
      </p:sp>
    </p:spTree>
    <p:extLst>
      <p:ext uri="{BB962C8B-B14F-4D97-AF65-F5344CB8AC3E}">
        <p14:creationId xmlns:p14="http://schemas.microsoft.com/office/powerpoint/2010/main" val="1098584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09C7-7359-46E3-AA07-44CDA780C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288D3E-E69D-4478-AD73-B199749237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A65D25-E430-435E-BE61-DFF34539C1D5}"/>
              </a:ext>
            </a:extLst>
          </p:cNvPr>
          <p:cNvSpPr>
            <a:spLocks noGrp="1"/>
          </p:cNvSpPr>
          <p:nvPr>
            <p:ph type="dt" sz="half" idx="10"/>
          </p:nvPr>
        </p:nvSpPr>
        <p:spPr/>
        <p:txBody>
          <a:bodyPr/>
          <a:lstStyle/>
          <a:p>
            <a:fld id="{A3F116F1-038F-4F83-B374-124DBEA2F363}" type="datetimeFigureOut">
              <a:rPr lang="en-US" smtClean="0"/>
              <a:t>4/21/2022</a:t>
            </a:fld>
            <a:endParaRPr lang="en-US" dirty="0"/>
          </a:p>
        </p:txBody>
      </p:sp>
      <p:sp>
        <p:nvSpPr>
          <p:cNvPr id="5" name="Footer Placeholder 4">
            <a:extLst>
              <a:ext uri="{FF2B5EF4-FFF2-40B4-BE49-F238E27FC236}">
                <a16:creationId xmlns:a16="http://schemas.microsoft.com/office/drawing/2014/main" id="{DF1585ED-6E23-4D6B-9EEB-14E9B4D60B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63BFFE-2CE5-4272-8016-574FEC003197}"/>
              </a:ext>
            </a:extLst>
          </p:cNvPr>
          <p:cNvSpPr>
            <a:spLocks noGrp="1"/>
          </p:cNvSpPr>
          <p:nvPr>
            <p:ph type="sldNum" sz="quarter" idx="12"/>
          </p:nvPr>
        </p:nvSpPr>
        <p:spPr/>
        <p:txBody>
          <a:bodyPr/>
          <a:lstStyle/>
          <a:p>
            <a:fld id="{78C8DFE2-8C4F-43AD-9A97-AA557F7732FB}" type="slidenum">
              <a:rPr lang="en-US" smtClean="0"/>
              <a:t>‹#›</a:t>
            </a:fld>
            <a:endParaRPr lang="en-US" dirty="0"/>
          </a:p>
        </p:txBody>
      </p:sp>
    </p:spTree>
    <p:extLst>
      <p:ext uri="{BB962C8B-B14F-4D97-AF65-F5344CB8AC3E}">
        <p14:creationId xmlns:p14="http://schemas.microsoft.com/office/powerpoint/2010/main" val="2580128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9BC4-25CA-4CC4-AD9F-97497F385D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A3FD1-8A86-4D76-9792-08943EF79DE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A2B6B3-0788-453C-B3EA-8AC95FAAF06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81D83-528B-49B8-9AFE-EF2A7D067E45}"/>
              </a:ext>
            </a:extLst>
          </p:cNvPr>
          <p:cNvSpPr>
            <a:spLocks noGrp="1"/>
          </p:cNvSpPr>
          <p:nvPr>
            <p:ph type="dt" sz="half" idx="10"/>
          </p:nvPr>
        </p:nvSpPr>
        <p:spPr/>
        <p:txBody>
          <a:bodyPr/>
          <a:lstStyle/>
          <a:p>
            <a:fld id="{A3F116F1-038F-4F83-B374-124DBEA2F363}" type="datetimeFigureOut">
              <a:rPr lang="en-US" smtClean="0"/>
              <a:t>4/21/2022</a:t>
            </a:fld>
            <a:endParaRPr lang="en-US" dirty="0"/>
          </a:p>
        </p:txBody>
      </p:sp>
      <p:sp>
        <p:nvSpPr>
          <p:cNvPr id="6" name="Footer Placeholder 5">
            <a:extLst>
              <a:ext uri="{FF2B5EF4-FFF2-40B4-BE49-F238E27FC236}">
                <a16:creationId xmlns:a16="http://schemas.microsoft.com/office/drawing/2014/main" id="{3A8DD70E-A5A1-4F3A-87D4-9B83F5CB4B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0C53E7-07AC-40F4-BD99-DACA31790D09}"/>
              </a:ext>
            </a:extLst>
          </p:cNvPr>
          <p:cNvSpPr>
            <a:spLocks noGrp="1"/>
          </p:cNvSpPr>
          <p:nvPr>
            <p:ph type="sldNum" sz="quarter" idx="12"/>
          </p:nvPr>
        </p:nvSpPr>
        <p:spPr/>
        <p:txBody>
          <a:bodyPr/>
          <a:lstStyle/>
          <a:p>
            <a:fld id="{78C8DFE2-8C4F-43AD-9A97-AA557F7732FB}" type="slidenum">
              <a:rPr lang="en-US" smtClean="0"/>
              <a:t>‹#›</a:t>
            </a:fld>
            <a:endParaRPr lang="en-US" dirty="0"/>
          </a:p>
        </p:txBody>
      </p:sp>
    </p:spTree>
    <p:extLst>
      <p:ext uri="{BB962C8B-B14F-4D97-AF65-F5344CB8AC3E}">
        <p14:creationId xmlns:p14="http://schemas.microsoft.com/office/powerpoint/2010/main" val="2660075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78FD-2B27-4D82-B628-1EEE2C53FE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67F631-F988-4B13-911E-EF28AC1592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0DACD1-63BC-4877-BDFB-A8A5042077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FD1104-92E5-4B6B-9453-45ED9DB077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CD2CD0-1BEB-4FE7-80C8-7A350E5B12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108773-A543-4F83-BE58-4A9B12EB6586}"/>
              </a:ext>
            </a:extLst>
          </p:cNvPr>
          <p:cNvSpPr>
            <a:spLocks noGrp="1"/>
          </p:cNvSpPr>
          <p:nvPr>
            <p:ph type="dt" sz="half" idx="10"/>
          </p:nvPr>
        </p:nvSpPr>
        <p:spPr/>
        <p:txBody>
          <a:bodyPr/>
          <a:lstStyle/>
          <a:p>
            <a:fld id="{A3F116F1-038F-4F83-B374-124DBEA2F363}" type="datetimeFigureOut">
              <a:rPr lang="en-US" smtClean="0"/>
              <a:t>4/21/2022</a:t>
            </a:fld>
            <a:endParaRPr lang="en-US" dirty="0"/>
          </a:p>
        </p:txBody>
      </p:sp>
      <p:sp>
        <p:nvSpPr>
          <p:cNvPr id="8" name="Footer Placeholder 7">
            <a:extLst>
              <a:ext uri="{FF2B5EF4-FFF2-40B4-BE49-F238E27FC236}">
                <a16:creationId xmlns:a16="http://schemas.microsoft.com/office/drawing/2014/main" id="{A4E2CCB0-3402-4C08-9C69-00E3C48228E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7DB073E-D86A-46CD-9AD6-4C62B7F2388B}"/>
              </a:ext>
            </a:extLst>
          </p:cNvPr>
          <p:cNvSpPr>
            <a:spLocks noGrp="1"/>
          </p:cNvSpPr>
          <p:nvPr>
            <p:ph type="sldNum" sz="quarter" idx="12"/>
          </p:nvPr>
        </p:nvSpPr>
        <p:spPr/>
        <p:txBody>
          <a:bodyPr/>
          <a:lstStyle/>
          <a:p>
            <a:fld id="{78C8DFE2-8C4F-43AD-9A97-AA557F7732FB}" type="slidenum">
              <a:rPr lang="en-US" smtClean="0"/>
              <a:t>‹#›</a:t>
            </a:fld>
            <a:endParaRPr lang="en-US" dirty="0"/>
          </a:p>
        </p:txBody>
      </p:sp>
    </p:spTree>
    <p:extLst>
      <p:ext uri="{BB962C8B-B14F-4D97-AF65-F5344CB8AC3E}">
        <p14:creationId xmlns:p14="http://schemas.microsoft.com/office/powerpoint/2010/main" val="250507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A7F4-F701-4276-8589-B22DC538F7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15B02B-629E-429C-9A21-80F137F6DEE9}"/>
              </a:ext>
            </a:extLst>
          </p:cNvPr>
          <p:cNvSpPr>
            <a:spLocks noGrp="1"/>
          </p:cNvSpPr>
          <p:nvPr>
            <p:ph type="dt" sz="half" idx="10"/>
          </p:nvPr>
        </p:nvSpPr>
        <p:spPr/>
        <p:txBody>
          <a:bodyPr/>
          <a:lstStyle/>
          <a:p>
            <a:fld id="{A3F116F1-038F-4F83-B374-124DBEA2F363}" type="datetimeFigureOut">
              <a:rPr lang="en-US" smtClean="0"/>
              <a:t>4/21/2022</a:t>
            </a:fld>
            <a:endParaRPr lang="en-US" dirty="0"/>
          </a:p>
        </p:txBody>
      </p:sp>
      <p:sp>
        <p:nvSpPr>
          <p:cNvPr id="4" name="Footer Placeholder 3">
            <a:extLst>
              <a:ext uri="{FF2B5EF4-FFF2-40B4-BE49-F238E27FC236}">
                <a16:creationId xmlns:a16="http://schemas.microsoft.com/office/drawing/2014/main" id="{9A6F818B-328A-4A40-8929-6041E37B4BD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78078F0-8925-4B42-9447-1D56E9C7A80F}"/>
              </a:ext>
            </a:extLst>
          </p:cNvPr>
          <p:cNvSpPr>
            <a:spLocks noGrp="1"/>
          </p:cNvSpPr>
          <p:nvPr>
            <p:ph type="sldNum" sz="quarter" idx="12"/>
          </p:nvPr>
        </p:nvSpPr>
        <p:spPr/>
        <p:txBody>
          <a:bodyPr/>
          <a:lstStyle/>
          <a:p>
            <a:fld id="{78C8DFE2-8C4F-43AD-9A97-AA557F7732FB}" type="slidenum">
              <a:rPr lang="en-US" smtClean="0"/>
              <a:t>‹#›</a:t>
            </a:fld>
            <a:endParaRPr lang="en-US" dirty="0"/>
          </a:p>
        </p:txBody>
      </p:sp>
    </p:spTree>
    <p:extLst>
      <p:ext uri="{BB962C8B-B14F-4D97-AF65-F5344CB8AC3E}">
        <p14:creationId xmlns:p14="http://schemas.microsoft.com/office/powerpoint/2010/main" val="74382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740FC-1F2D-41F4-8728-5FE8AF29DC24}"/>
              </a:ext>
            </a:extLst>
          </p:cNvPr>
          <p:cNvSpPr>
            <a:spLocks noGrp="1"/>
          </p:cNvSpPr>
          <p:nvPr>
            <p:ph type="dt" sz="half" idx="10"/>
          </p:nvPr>
        </p:nvSpPr>
        <p:spPr/>
        <p:txBody>
          <a:bodyPr/>
          <a:lstStyle/>
          <a:p>
            <a:fld id="{A3F116F1-038F-4F83-B374-124DBEA2F363}" type="datetimeFigureOut">
              <a:rPr lang="en-US" smtClean="0"/>
              <a:t>4/21/2022</a:t>
            </a:fld>
            <a:endParaRPr lang="en-US" dirty="0"/>
          </a:p>
        </p:txBody>
      </p:sp>
      <p:sp>
        <p:nvSpPr>
          <p:cNvPr id="3" name="Footer Placeholder 2">
            <a:extLst>
              <a:ext uri="{FF2B5EF4-FFF2-40B4-BE49-F238E27FC236}">
                <a16:creationId xmlns:a16="http://schemas.microsoft.com/office/drawing/2014/main" id="{F49FFD15-50E4-43B0-8C5E-F373EE0021E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0FFEE5A-7855-45DB-8572-39C102A826E9}"/>
              </a:ext>
            </a:extLst>
          </p:cNvPr>
          <p:cNvSpPr>
            <a:spLocks noGrp="1"/>
          </p:cNvSpPr>
          <p:nvPr>
            <p:ph type="sldNum" sz="quarter" idx="12"/>
          </p:nvPr>
        </p:nvSpPr>
        <p:spPr/>
        <p:txBody>
          <a:bodyPr/>
          <a:lstStyle/>
          <a:p>
            <a:fld id="{78C8DFE2-8C4F-43AD-9A97-AA557F7732FB}" type="slidenum">
              <a:rPr lang="en-US" smtClean="0"/>
              <a:t>‹#›</a:t>
            </a:fld>
            <a:endParaRPr lang="en-US" dirty="0"/>
          </a:p>
        </p:txBody>
      </p:sp>
    </p:spTree>
    <p:extLst>
      <p:ext uri="{BB962C8B-B14F-4D97-AF65-F5344CB8AC3E}">
        <p14:creationId xmlns:p14="http://schemas.microsoft.com/office/powerpoint/2010/main" val="946571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8E9-E4E8-4D64-A7CB-F05E01DEE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691521-2E61-450D-B364-2AC934E87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1AFF25-C5D6-48CC-AB48-B0ECB4592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B892B7-FD72-451C-AB30-AB3D50F4723E}"/>
              </a:ext>
            </a:extLst>
          </p:cNvPr>
          <p:cNvSpPr>
            <a:spLocks noGrp="1"/>
          </p:cNvSpPr>
          <p:nvPr>
            <p:ph type="dt" sz="half" idx="10"/>
          </p:nvPr>
        </p:nvSpPr>
        <p:spPr/>
        <p:txBody>
          <a:bodyPr/>
          <a:lstStyle/>
          <a:p>
            <a:fld id="{A3F116F1-038F-4F83-B374-124DBEA2F363}" type="datetimeFigureOut">
              <a:rPr lang="en-US" smtClean="0"/>
              <a:t>4/21/2022</a:t>
            </a:fld>
            <a:endParaRPr lang="en-US" dirty="0"/>
          </a:p>
        </p:txBody>
      </p:sp>
      <p:sp>
        <p:nvSpPr>
          <p:cNvPr id="6" name="Footer Placeholder 5">
            <a:extLst>
              <a:ext uri="{FF2B5EF4-FFF2-40B4-BE49-F238E27FC236}">
                <a16:creationId xmlns:a16="http://schemas.microsoft.com/office/drawing/2014/main" id="{04B62379-CB76-4799-B4EF-9424510FC6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ED00D7-FB5E-4966-9A13-853CD94EFD0A}"/>
              </a:ext>
            </a:extLst>
          </p:cNvPr>
          <p:cNvSpPr>
            <a:spLocks noGrp="1"/>
          </p:cNvSpPr>
          <p:nvPr>
            <p:ph type="sldNum" sz="quarter" idx="12"/>
          </p:nvPr>
        </p:nvSpPr>
        <p:spPr/>
        <p:txBody>
          <a:bodyPr/>
          <a:lstStyle/>
          <a:p>
            <a:fld id="{78C8DFE2-8C4F-43AD-9A97-AA557F7732FB}" type="slidenum">
              <a:rPr lang="en-US" smtClean="0"/>
              <a:t>‹#›</a:t>
            </a:fld>
            <a:endParaRPr lang="en-US" dirty="0"/>
          </a:p>
        </p:txBody>
      </p:sp>
    </p:spTree>
    <p:extLst>
      <p:ext uri="{BB962C8B-B14F-4D97-AF65-F5344CB8AC3E}">
        <p14:creationId xmlns:p14="http://schemas.microsoft.com/office/powerpoint/2010/main" val="291230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86506-669E-487A-9EE9-6AD70892C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3706A-48B0-4D57-A417-1C93240B10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C1A4EE9-80C7-4824-BAAC-525CFAEEB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037CDE-0CFC-4F67-9AD0-4D18DC09498D}"/>
              </a:ext>
            </a:extLst>
          </p:cNvPr>
          <p:cNvSpPr>
            <a:spLocks noGrp="1"/>
          </p:cNvSpPr>
          <p:nvPr>
            <p:ph type="dt" sz="half" idx="10"/>
          </p:nvPr>
        </p:nvSpPr>
        <p:spPr/>
        <p:txBody>
          <a:bodyPr/>
          <a:lstStyle/>
          <a:p>
            <a:fld id="{A3F116F1-038F-4F83-B374-124DBEA2F363}" type="datetimeFigureOut">
              <a:rPr lang="en-US" smtClean="0"/>
              <a:t>4/21/2022</a:t>
            </a:fld>
            <a:endParaRPr lang="en-US" dirty="0"/>
          </a:p>
        </p:txBody>
      </p:sp>
      <p:sp>
        <p:nvSpPr>
          <p:cNvPr id="6" name="Footer Placeholder 5">
            <a:extLst>
              <a:ext uri="{FF2B5EF4-FFF2-40B4-BE49-F238E27FC236}">
                <a16:creationId xmlns:a16="http://schemas.microsoft.com/office/drawing/2014/main" id="{61D9345E-4D86-44CF-8E08-D47C7694B7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A0E1CA-A99A-4008-8B47-0DE2768DC286}"/>
              </a:ext>
            </a:extLst>
          </p:cNvPr>
          <p:cNvSpPr>
            <a:spLocks noGrp="1"/>
          </p:cNvSpPr>
          <p:nvPr>
            <p:ph type="sldNum" sz="quarter" idx="12"/>
          </p:nvPr>
        </p:nvSpPr>
        <p:spPr/>
        <p:txBody>
          <a:bodyPr/>
          <a:lstStyle/>
          <a:p>
            <a:fld id="{78C8DFE2-8C4F-43AD-9A97-AA557F7732FB}" type="slidenum">
              <a:rPr lang="en-US" smtClean="0"/>
              <a:t>‹#›</a:t>
            </a:fld>
            <a:endParaRPr lang="en-US" dirty="0"/>
          </a:p>
        </p:txBody>
      </p:sp>
    </p:spTree>
    <p:extLst>
      <p:ext uri="{BB962C8B-B14F-4D97-AF65-F5344CB8AC3E}">
        <p14:creationId xmlns:p14="http://schemas.microsoft.com/office/powerpoint/2010/main" val="1691435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9CA9-0551-41B8-BC57-F24E4DC90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E4B625-9E8D-482F-A2A4-5F091EF0E7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09531-B166-4D6C-A5A5-9038FF4E0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116F1-038F-4F83-B374-124DBEA2F363}" type="datetimeFigureOut">
              <a:rPr lang="en-US" smtClean="0"/>
              <a:t>4/21/2022</a:t>
            </a:fld>
            <a:endParaRPr lang="en-US" dirty="0"/>
          </a:p>
        </p:txBody>
      </p:sp>
      <p:sp>
        <p:nvSpPr>
          <p:cNvPr id="5" name="Footer Placeholder 4">
            <a:extLst>
              <a:ext uri="{FF2B5EF4-FFF2-40B4-BE49-F238E27FC236}">
                <a16:creationId xmlns:a16="http://schemas.microsoft.com/office/drawing/2014/main" id="{1AD19E14-2595-4C5F-8DE6-1F535635E5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2B21F1A-A39A-4CCF-813D-1FD6D7D29B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8DFE2-8C4F-43AD-9A97-AA557F7732FB}" type="slidenum">
              <a:rPr lang="en-US" smtClean="0"/>
              <a:t>‹#›</a:t>
            </a:fld>
            <a:endParaRPr lang="en-US" dirty="0"/>
          </a:p>
        </p:txBody>
      </p:sp>
    </p:spTree>
    <p:extLst>
      <p:ext uri="{BB962C8B-B14F-4D97-AF65-F5344CB8AC3E}">
        <p14:creationId xmlns:p14="http://schemas.microsoft.com/office/powerpoint/2010/main" val="606329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sri.org/docs/default-source/commodities/overall-industry-fact-sheet_2018.pdf?sfvrsn=2971a413_1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JPG"/><Relationship Id="rId7"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tiff"/><Relationship Id="rId4" Type="http://schemas.openxmlformats.org/officeDocument/2006/relationships/image" Target="../media/image4.jpg"/><Relationship Id="rId9" Type="http://schemas.openxmlformats.org/officeDocument/2006/relationships/image" Target="../media/image9.tiff"/></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facebook.com/photo.php?pid=4274574&amp;id=29456752894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ilsr.org/stop-trashing-the-climat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4015D06-DE94-0946-BDC9-3063ECE69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44486"/>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Delaware County’s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Path to Zero Waste</a:t>
            </a:r>
          </a:p>
        </p:txBody>
      </p:sp>
    </p:spTree>
    <p:extLst>
      <p:ext uri="{BB962C8B-B14F-4D97-AF65-F5344CB8AC3E}">
        <p14:creationId xmlns:p14="http://schemas.microsoft.com/office/powerpoint/2010/main" val="687565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BF52-1B13-41E0-82B2-BA4C4988A101}"/>
              </a:ext>
            </a:extLst>
          </p:cNvPr>
          <p:cNvSpPr>
            <a:spLocks noGrp="1"/>
          </p:cNvSpPr>
          <p:nvPr>
            <p:ph type="title"/>
          </p:nvPr>
        </p:nvSpPr>
        <p:spPr>
          <a:xfrm>
            <a:off x="0" y="0"/>
            <a:ext cx="12192000" cy="1350059"/>
          </a:xfrm>
          <a:solidFill>
            <a:srgbClr val="229750"/>
          </a:solidFill>
        </p:spPr>
        <p:txBody>
          <a:bodyPr>
            <a:normAutofit fontScale="90000"/>
          </a:bodyPr>
          <a:lstStyle/>
          <a:p>
            <a:pPr algn="ctr"/>
            <a:br>
              <a:rPr lang="en-US" sz="3600" b="1" dirty="0">
                <a:solidFill>
                  <a:schemeClr val="accent1">
                    <a:lumMod val="50000"/>
                  </a:schemeClr>
                </a:solidFill>
                <a:latin typeface="Arial" panose="020B0604020202020204" pitchFamily="34" charset="0"/>
                <a:cs typeface="Arial" panose="020B0604020202020204" pitchFamily="34" charset="0"/>
              </a:rPr>
            </a:br>
            <a:r>
              <a:rPr lang="en-US" sz="6700" dirty="0">
                <a:solidFill>
                  <a:schemeClr val="bg1"/>
                </a:solidFill>
                <a:latin typeface="Open Sans" panose="020B0606030504020204" pitchFamily="34" charset="0"/>
                <a:ea typeface="Open Sans" panose="020B0606030504020204" pitchFamily="34" charset="0"/>
                <a:cs typeface="Open Sans" panose="020B0606030504020204" pitchFamily="34" charset="0"/>
              </a:rPr>
              <a:t>Zero Waste Saves Energy</a:t>
            </a:r>
            <a:br>
              <a:rPr lang="en-US" sz="4400"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A3C86A0B-41B3-DE4C-9D52-1CF586FA371A}"/>
              </a:ext>
            </a:extLst>
          </p:cNvPr>
          <p:cNvGraphicFramePr>
            <a:graphicFrameLocks noGrp="1"/>
          </p:cNvGraphicFramePr>
          <p:nvPr/>
        </p:nvGraphicFramePr>
        <p:xfrm>
          <a:off x="2003427" y="1342972"/>
          <a:ext cx="8240708" cy="5029200"/>
        </p:xfrm>
        <a:graphic>
          <a:graphicData uri="http://schemas.openxmlformats.org/drawingml/2006/table">
            <a:tbl>
              <a:tblPr firstRow="1" bandRow="1">
                <a:tableStyleId>{5C22544A-7EE6-4342-B048-85BDC9FD1C3A}</a:tableStyleId>
              </a:tblPr>
              <a:tblGrid>
                <a:gridCol w="5592443">
                  <a:extLst>
                    <a:ext uri="{9D8B030D-6E8A-4147-A177-3AD203B41FA5}">
                      <a16:colId xmlns:a16="http://schemas.microsoft.com/office/drawing/2014/main" val="1979168597"/>
                    </a:ext>
                  </a:extLst>
                </a:gridCol>
                <a:gridCol w="2648265">
                  <a:extLst>
                    <a:ext uri="{9D8B030D-6E8A-4147-A177-3AD203B41FA5}">
                      <a16:colId xmlns:a16="http://schemas.microsoft.com/office/drawing/2014/main" val="475749050"/>
                    </a:ext>
                  </a:extLst>
                </a:gridCol>
              </a:tblGrid>
              <a:tr h="370840">
                <a:tc gridSpan="2">
                  <a:txBody>
                    <a:bodyPr/>
                    <a:lstStyle/>
                    <a:p>
                      <a:r>
                        <a:rPr lang="en-US" sz="4000" b="0" dirty="0">
                          <a:solidFill>
                            <a:srgbClr val="28607B"/>
                          </a:solidFill>
                          <a:latin typeface="Arial" panose="020B0604020202020204" pitchFamily="34" charset="0"/>
                          <a:cs typeface="Arial" panose="020B0604020202020204" pitchFamily="34" charset="0"/>
                        </a:rPr>
                        <a:t>Energy Saved</a:t>
                      </a:r>
                    </a:p>
                    <a:p>
                      <a:r>
                        <a:rPr lang="en-US" sz="2400" b="0" dirty="0">
                          <a:latin typeface="Arial" panose="020B0604020202020204" pitchFamily="34" charset="0"/>
                          <a:cs typeface="Arial" panose="020B0604020202020204" pitchFamily="34" charset="0"/>
                        </a:rPr>
                        <a:t>Recycled vs Virgin Material</a:t>
                      </a:r>
                    </a:p>
                  </a:txBody>
                  <a:tcP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C1C9"/>
                    </a:solidFill>
                  </a:tcPr>
                </a:tc>
                <a:tc hMerge="1">
                  <a:txBody>
                    <a:bodyPr/>
                    <a:lstStyle/>
                    <a:p>
                      <a:endParaRPr lang="en-US" dirty="0"/>
                    </a:p>
                  </a:txBody>
                  <a:tcPr>
                    <a:solidFill>
                      <a:srgbClr val="A5C1C9"/>
                    </a:solidFill>
                  </a:tcPr>
                </a:tc>
                <a:extLst>
                  <a:ext uri="{0D108BD9-81ED-4DB2-BD59-A6C34878D82A}">
                    <a16:rowId xmlns:a16="http://schemas.microsoft.com/office/drawing/2014/main" val="3466230639"/>
                  </a:ext>
                </a:extLst>
              </a:tr>
              <a:tr h="370840">
                <a:tc>
                  <a:txBody>
                    <a:bodyPr/>
                    <a:lstStyle/>
                    <a:p>
                      <a:endParaRPr lang="en-US" sz="3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0"/>
                        </a:spcBef>
                      </a:pPr>
                      <a:r>
                        <a:rPr lang="en-US" sz="2800" dirty="0">
                          <a:solidFill>
                            <a:srgbClr val="28607B"/>
                          </a:solidFill>
                          <a:latin typeface="Arial" panose="020B0604020202020204" pitchFamily="34" charset="0"/>
                          <a:cs typeface="Arial" panose="020B0604020202020204" pitchFamily="34" charset="0"/>
                        </a:rPr>
                        <a:t>95% Aluminum</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6353909"/>
                  </a:ext>
                </a:extLst>
              </a:tr>
              <a:tr h="370840">
                <a:tc>
                  <a:txBody>
                    <a:bodyPr/>
                    <a:lstStyle/>
                    <a:p>
                      <a:endParaRPr lang="en-US" sz="3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0"/>
                        </a:spcBef>
                      </a:pPr>
                      <a:r>
                        <a:rPr lang="en-US" sz="2800" dirty="0">
                          <a:solidFill>
                            <a:srgbClr val="28607B"/>
                          </a:solidFill>
                          <a:latin typeface="Arial" panose="020B0604020202020204" pitchFamily="34" charset="0"/>
                          <a:cs typeface="Arial" panose="020B0604020202020204" pitchFamily="34" charset="0"/>
                        </a:rPr>
                        <a:t>88% Plastic</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5061886"/>
                  </a:ext>
                </a:extLst>
              </a:tr>
              <a:tr h="370840">
                <a:tc>
                  <a:txBody>
                    <a:bodyPr/>
                    <a:lstStyle/>
                    <a:p>
                      <a:endParaRPr lang="en-US" sz="3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28607B"/>
                          </a:solidFill>
                          <a:latin typeface="Arial" panose="020B0604020202020204" pitchFamily="34" charset="0"/>
                          <a:cs typeface="Arial" panose="020B0604020202020204" pitchFamily="34" charset="0"/>
                        </a:rPr>
                        <a:t>75% Copper</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4863788"/>
                  </a:ext>
                </a:extLst>
              </a:tr>
              <a:tr h="370840">
                <a:tc>
                  <a:txBody>
                    <a:bodyPr/>
                    <a:lstStyle/>
                    <a:p>
                      <a:endParaRPr lang="en-US" sz="3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0"/>
                        </a:spcBef>
                      </a:pPr>
                      <a:r>
                        <a:rPr lang="en-US" sz="2800" dirty="0">
                          <a:solidFill>
                            <a:srgbClr val="28607B"/>
                          </a:solidFill>
                          <a:latin typeface="Arial" panose="020B0604020202020204" pitchFamily="34" charset="0"/>
                          <a:cs typeface="Arial" panose="020B0604020202020204" pitchFamily="34" charset="0"/>
                        </a:rPr>
                        <a:t>60% Paper</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0500483"/>
                  </a:ext>
                </a:extLst>
              </a:tr>
              <a:tr h="370840">
                <a:tc>
                  <a:txBody>
                    <a:bodyPr/>
                    <a:lstStyle/>
                    <a:p>
                      <a:endParaRPr lang="en-US" sz="3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0"/>
                        </a:spcBef>
                      </a:pPr>
                      <a:r>
                        <a:rPr lang="en-US" sz="2800" dirty="0">
                          <a:solidFill>
                            <a:srgbClr val="28607B"/>
                          </a:solidFill>
                          <a:latin typeface="Arial" panose="020B0604020202020204" pitchFamily="34" charset="0"/>
                          <a:cs typeface="Arial" panose="020B0604020202020204" pitchFamily="34" charset="0"/>
                        </a:rPr>
                        <a:t>60% Steel</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9767834"/>
                  </a:ext>
                </a:extLst>
              </a:tr>
              <a:tr h="370840">
                <a:tc>
                  <a:txBody>
                    <a:bodyPr/>
                    <a:lstStyle/>
                    <a:p>
                      <a:endParaRPr lang="en-US" sz="3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0"/>
                        </a:spcBef>
                      </a:pPr>
                      <a:r>
                        <a:rPr lang="en-US" sz="2800" dirty="0">
                          <a:solidFill>
                            <a:srgbClr val="28607B"/>
                          </a:solidFill>
                          <a:latin typeface="Arial" panose="020B0604020202020204" pitchFamily="34" charset="0"/>
                          <a:cs typeface="Arial" panose="020B0604020202020204" pitchFamily="34" charset="0"/>
                        </a:rPr>
                        <a:t>34% Glass</a:t>
                      </a:r>
                    </a:p>
                    <a:p>
                      <a:pPr>
                        <a:spcBef>
                          <a:spcPts val="0"/>
                        </a:spcBef>
                      </a:pPr>
                      <a:endParaRPr lang="en-US" sz="1600" dirty="0">
                        <a:solidFill>
                          <a:srgbClr val="28607B"/>
                        </a:solidFill>
                        <a:latin typeface="Arial" panose="020B0604020202020204" pitchFamily="34" charset="0"/>
                        <a:cs typeface="Arial" panose="020B0604020202020204" pitchFamily="34"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4494135"/>
                  </a:ext>
                </a:extLst>
              </a:tr>
            </a:tbl>
          </a:graphicData>
        </a:graphic>
      </p:graphicFrame>
      <p:sp>
        <p:nvSpPr>
          <p:cNvPr id="12" name="TextBox 11">
            <a:extLst>
              <a:ext uri="{FF2B5EF4-FFF2-40B4-BE49-F238E27FC236}">
                <a16:creationId xmlns:a16="http://schemas.microsoft.com/office/drawing/2014/main" id="{073D02E4-C87B-5A4A-A27B-F04B755AE4F8}"/>
              </a:ext>
            </a:extLst>
          </p:cNvPr>
          <p:cNvSpPr txBox="1"/>
          <p:nvPr/>
        </p:nvSpPr>
        <p:spPr>
          <a:xfrm>
            <a:off x="8658226" y="6527778"/>
            <a:ext cx="3429000" cy="276999"/>
          </a:xfrm>
          <a:prstGeom prst="rect">
            <a:avLst/>
          </a:prstGeom>
          <a:noFill/>
        </p:spPr>
        <p:txBody>
          <a:bodyPr wrap="square" rtlCol="0">
            <a:spAutoFit/>
          </a:bodyPr>
          <a:lstStyle/>
          <a:p>
            <a:r>
              <a:rPr lang="en-US" sz="1200" dirty="0">
                <a:solidFill>
                  <a:schemeClr val="accent1">
                    <a:lumMod val="50000"/>
                  </a:schemeClr>
                </a:solidFill>
                <a:latin typeface="Arial" panose="020B0604020202020204" pitchFamily="34" charset="0"/>
                <a:cs typeface="Arial" panose="020B0604020202020204" pitchFamily="34" charset="0"/>
              </a:rPr>
              <a:t>Source: EcoCycle - ISRI </a:t>
            </a:r>
            <a:r>
              <a:rPr lang="en-US" sz="1200" dirty="0">
                <a:solidFill>
                  <a:schemeClr val="accent1">
                    <a:lumMod val="50000"/>
                  </a:schemeClr>
                </a:solidFill>
                <a:latin typeface="Arial" panose="020B0604020202020204" pitchFamily="34" charset="0"/>
                <a:cs typeface="Arial" panose="020B0604020202020204" pitchFamily="34" charset="0"/>
                <a:hlinkClick r:id="rId3"/>
              </a:rPr>
              <a:t>Facts &amp; Figures 2018</a:t>
            </a:r>
            <a:endParaRPr lang="en-US" sz="1200" dirty="0">
              <a:solidFill>
                <a:schemeClr val="accent1">
                  <a:lumMod val="50000"/>
                </a:schemeClr>
              </a:solidFill>
              <a:latin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C1E11828-0020-B748-A517-99097B8A7948}"/>
              </a:ext>
            </a:extLst>
          </p:cNvPr>
          <p:cNvGrpSpPr/>
          <p:nvPr/>
        </p:nvGrpSpPr>
        <p:grpSpPr>
          <a:xfrm>
            <a:off x="2126014" y="2383313"/>
            <a:ext cx="5477351" cy="3889654"/>
            <a:chOff x="2211742" y="2383313"/>
            <a:chExt cx="5477351" cy="3889654"/>
          </a:xfrm>
        </p:grpSpPr>
        <p:grpSp>
          <p:nvGrpSpPr>
            <p:cNvPr id="68" name="Group 67">
              <a:extLst>
                <a:ext uri="{FF2B5EF4-FFF2-40B4-BE49-F238E27FC236}">
                  <a16:creationId xmlns:a16="http://schemas.microsoft.com/office/drawing/2014/main" id="{916557C0-8112-6440-B67E-4554DC19494F}"/>
                </a:ext>
              </a:extLst>
            </p:cNvPr>
            <p:cNvGrpSpPr/>
            <p:nvPr/>
          </p:nvGrpSpPr>
          <p:grpSpPr>
            <a:xfrm>
              <a:off x="2211742" y="2388078"/>
              <a:ext cx="4967757" cy="3884889"/>
              <a:chOff x="2040286" y="2445230"/>
              <a:chExt cx="4967757" cy="3884889"/>
            </a:xfrm>
          </p:grpSpPr>
          <p:pic>
            <p:nvPicPr>
              <p:cNvPr id="14" name="Picture 13">
                <a:extLst>
                  <a:ext uri="{FF2B5EF4-FFF2-40B4-BE49-F238E27FC236}">
                    <a16:creationId xmlns:a16="http://schemas.microsoft.com/office/drawing/2014/main" id="{DA7224C8-6ECB-9A42-809F-B8447E42C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0286" y="2461191"/>
                <a:ext cx="404868" cy="645539"/>
              </a:xfrm>
              <a:prstGeom prst="rect">
                <a:avLst/>
              </a:prstGeom>
            </p:spPr>
          </p:pic>
          <p:pic>
            <p:nvPicPr>
              <p:cNvPr id="15" name="Picture 14">
                <a:extLst>
                  <a:ext uri="{FF2B5EF4-FFF2-40B4-BE49-F238E27FC236}">
                    <a16:creationId xmlns:a16="http://schemas.microsoft.com/office/drawing/2014/main" id="{C6A9B931-E0BD-674A-8A83-F3958DB59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0090" y="2461191"/>
                <a:ext cx="404868" cy="645539"/>
              </a:xfrm>
              <a:prstGeom prst="rect">
                <a:avLst/>
              </a:prstGeom>
            </p:spPr>
          </p:pic>
          <p:pic>
            <p:nvPicPr>
              <p:cNvPr id="16" name="Picture 15">
                <a:extLst>
                  <a:ext uri="{FF2B5EF4-FFF2-40B4-BE49-F238E27FC236}">
                    <a16:creationId xmlns:a16="http://schemas.microsoft.com/office/drawing/2014/main" id="{A121B50E-04D8-254F-B175-6B9F272D6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0037" y="2450341"/>
                <a:ext cx="404868" cy="645539"/>
              </a:xfrm>
              <a:prstGeom prst="rect">
                <a:avLst/>
              </a:prstGeom>
            </p:spPr>
          </p:pic>
          <p:pic>
            <p:nvPicPr>
              <p:cNvPr id="17" name="Picture 16">
                <a:extLst>
                  <a:ext uri="{FF2B5EF4-FFF2-40B4-BE49-F238E27FC236}">
                    <a16:creationId xmlns:a16="http://schemas.microsoft.com/office/drawing/2014/main" id="{7AC26FA2-4F02-D444-B2EB-59C39059B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731" y="2445230"/>
                <a:ext cx="404868" cy="645539"/>
              </a:xfrm>
              <a:prstGeom prst="rect">
                <a:avLst/>
              </a:prstGeom>
            </p:spPr>
          </p:pic>
          <p:pic>
            <p:nvPicPr>
              <p:cNvPr id="18" name="Picture 17">
                <a:extLst>
                  <a:ext uri="{FF2B5EF4-FFF2-40B4-BE49-F238E27FC236}">
                    <a16:creationId xmlns:a16="http://schemas.microsoft.com/office/drawing/2014/main" id="{ADC335B6-90F5-1743-92A0-0C5147550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8984" y="2445230"/>
                <a:ext cx="404868" cy="645539"/>
              </a:xfrm>
              <a:prstGeom prst="rect">
                <a:avLst/>
              </a:prstGeom>
            </p:spPr>
          </p:pic>
          <p:pic>
            <p:nvPicPr>
              <p:cNvPr id="19" name="Picture 18">
                <a:extLst>
                  <a:ext uri="{FF2B5EF4-FFF2-40B4-BE49-F238E27FC236}">
                    <a16:creationId xmlns:a16="http://schemas.microsoft.com/office/drawing/2014/main" id="{B3F83DA9-1E61-E04F-91D0-8EFAF005D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179" y="2448912"/>
                <a:ext cx="404868" cy="645539"/>
              </a:xfrm>
              <a:prstGeom prst="rect">
                <a:avLst/>
              </a:prstGeom>
            </p:spPr>
          </p:pic>
          <p:pic>
            <p:nvPicPr>
              <p:cNvPr id="20" name="Picture 19">
                <a:extLst>
                  <a:ext uri="{FF2B5EF4-FFF2-40B4-BE49-F238E27FC236}">
                    <a16:creationId xmlns:a16="http://schemas.microsoft.com/office/drawing/2014/main" id="{155FD15B-1D46-A749-B24C-676C0AE04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6855" y="2445231"/>
                <a:ext cx="404868" cy="645539"/>
              </a:xfrm>
              <a:prstGeom prst="rect">
                <a:avLst/>
              </a:prstGeom>
            </p:spPr>
          </p:pic>
          <p:pic>
            <p:nvPicPr>
              <p:cNvPr id="21" name="Picture 20">
                <a:extLst>
                  <a:ext uri="{FF2B5EF4-FFF2-40B4-BE49-F238E27FC236}">
                    <a16:creationId xmlns:a16="http://schemas.microsoft.com/office/drawing/2014/main" id="{45E69319-70AD-5847-AA44-0339D66EE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015" y="2445231"/>
                <a:ext cx="404868" cy="645539"/>
              </a:xfrm>
              <a:prstGeom prst="rect">
                <a:avLst/>
              </a:prstGeom>
            </p:spPr>
          </p:pic>
          <p:pic>
            <p:nvPicPr>
              <p:cNvPr id="22" name="Picture 21">
                <a:extLst>
                  <a:ext uri="{FF2B5EF4-FFF2-40B4-BE49-F238E27FC236}">
                    <a16:creationId xmlns:a16="http://schemas.microsoft.com/office/drawing/2014/main" id="{EA4BAA07-3A58-9D4D-92B8-1A53AEA31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175" y="2445231"/>
                <a:ext cx="404868" cy="645539"/>
              </a:xfrm>
              <a:prstGeom prst="rect">
                <a:avLst/>
              </a:prstGeom>
            </p:spPr>
          </p:pic>
          <p:pic>
            <p:nvPicPr>
              <p:cNvPr id="23" name="Picture 22">
                <a:extLst>
                  <a:ext uri="{FF2B5EF4-FFF2-40B4-BE49-F238E27FC236}">
                    <a16:creationId xmlns:a16="http://schemas.microsoft.com/office/drawing/2014/main" id="{B13C5B0A-F7C2-7846-ABC1-23BAD61BA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0286" y="3108820"/>
                <a:ext cx="404868" cy="645539"/>
              </a:xfrm>
              <a:prstGeom prst="rect">
                <a:avLst/>
              </a:prstGeom>
            </p:spPr>
          </p:pic>
          <p:pic>
            <p:nvPicPr>
              <p:cNvPr id="24" name="Picture 23">
                <a:extLst>
                  <a:ext uri="{FF2B5EF4-FFF2-40B4-BE49-F238E27FC236}">
                    <a16:creationId xmlns:a16="http://schemas.microsoft.com/office/drawing/2014/main" id="{709028F7-C7D0-914F-B128-4860CD527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0090" y="3108820"/>
                <a:ext cx="404868" cy="645539"/>
              </a:xfrm>
              <a:prstGeom prst="rect">
                <a:avLst/>
              </a:prstGeom>
            </p:spPr>
          </p:pic>
          <p:pic>
            <p:nvPicPr>
              <p:cNvPr id="25" name="Picture 24">
                <a:extLst>
                  <a:ext uri="{FF2B5EF4-FFF2-40B4-BE49-F238E27FC236}">
                    <a16:creationId xmlns:a16="http://schemas.microsoft.com/office/drawing/2014/main" id="{1E083A23-631A-D043-953E-6A46CAFC5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0037" y="3097970"/>
                <a:ext cx="404868" cy="645539"/>
              </a:xfrm>
              <a:prstGeom prst="rect">
                <a:avLst/>
              </a:prstGeom>
            </p:spPr>
          </p:pic>
          <p:pic>
            <p:nvPicPr>
              <p:cNvPr id="26" name="Picture 25">
                <a:extLst>
                  <a:ext uri="{FF2B5EF4-FFF2-40B4-BE49-F238E27FC236}">
                    <a16:creationId xmlns:a16="http://schemas.microsoft.com/office/drawing/2014/main" id="{73620333-A08B-9149-A7B9-4F563B4A9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731" y="3092859"/>
                <a:ext cx="404868" cy="645539"/>
              </a:xfrm>
              <a:prstGeom prst="rect">
                <a:avLst/>
              </a:prstGeom>
            </p:spPr>
          </p:pic>
          <p:pic>
            <p:nvPicPr>
              <p:cNvPr id="27" name="Picture 26">
                <a:extLst>
                  <a:ext uri="{FF2B5EF4-FFF2-40B4-BE49-F238E27FC236}">
                    <a16:creationId xmlns:a16="http://schemas.microsoft.com/office/drawing/2014/main" id="{36666ADA-0D76-BA44-AC5D-E200209FB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8984" y="3092859"/>
                <a:ext cx="404868" cy="645539"/>
              </a:xfrm>
              <a:prstGeom prst="rect">
                <a:avLst/>
              </a:prstGeom>
            </p:spPr>
          </p:pic>
          <p:pic>
            <p:nvPicPr>
              <p:cNvPr id="28" name="Picture 27">
                <a:extLst>
                  <a:ext uri="{FF2B5EF4-FFF2-40B4-BE49-F238E27FC236}">
                    <a16:creationId xmlns:a16="http://schemas.microsoft.com/office/drawing/2014/main" id="{F2A87E5A-616B-8448-B78B-A0BC59431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179" y="3096541"/>
                <a:ext cx="404868" cy="645539"/>
              </a:xfrm>
              <a:prstGeom prst="rect">
                <a:avLst/>
              </a:prstGeom>
            </p:spPr>
          </p:pic>
          <p:pic>
            <p:nvPicPr>
              <p:cNvPr id="29" name="Picture 28">
                <a:extLst>
                  <a:ext uri="{FF2B5EF4-FFF2-40B4-BE49-F238E27FC236}">
                    <a16:creationId xmlns:a16="http://schemas.microsoft.com/office/drawing/2014/main" id="{A87CB578-B887-E04A-BA0B-4A8243831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6855" y="3092860"/>
                <a:ext cx="404868" cy="645539"/>
              </a:xfrm>
              <a:prstGeom prst="rect">
                <a:avLst/>
              </a:prstGeom>
            </p:spPr>
          </p:pic>
          <p:pic>
            <p:nvPicPr>
              <p:cNvPr id="30" name="Picture 29">
                <a:extLst>
                  <a:ext uri="{FF2B5EF4-FFF2-40B4-BE49-F238E27FC236}">
                    <a16:creationId xmlns:a16="http://schemas.microsoft.com/office/drawing/2014/main" id="{CA3C2502-6318-3F46-BF15-467677F66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015" y="3092860"/>
                <a:ext cx="404868" cy="645539"/>
              </a:xfrm>
              <a:prstGeom prst="rect">
                <a:avLst/>
              </a:prstGeom>
            </p:spPr>
          </p:pic>
          <p:pic>
            <p:nvPicPr>
              <p:cNvPr id="31" name="Picture 30">
                <a:extLst>
                  <a:ext uri="{FF2B5EF4-FFF2-40B4-BE49-F238E27FC236}">
                    <a16:creationId xmlns:a16="http://schemas.microsoft.com/office/drawing/2014/main" id="{C33A641B-16C8-4044-A064-ED810161B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175" y="3092860"/>
                <a:ext cx="404868" cy="645539"/>
              </a:xfrm>
              <a:prstGeom prst="rect">
                <a:avLst/>
              </a:prstGeom>
            </p:spPr>
          </p:pic>
          <p:pic>
            <p:nvPicPr>
              <p:cNvPr id="32" name="Picture 31">
                <a:extLst>
                  <a:ext uri="{FF2B5EF4-FFF2-40B4-BE49-F238E27FC236}">
                    <a16:creationId xmlns:a16="http://schemas.microsoft.com/office/drawing/2014/main" id="{0531EE44-9930-1046-AA67-F16EBF04D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166" y="3755861"/>
                <a:ext cx="404868" cy="645539"/>
              </a:xfrm>
              <a:prstGeom prst="rect">
                <a:avLst/>
              </a:prstGeom>
            </p:spPr>
          </p:pic>
          <p:pic>
            <p:nvPicPr>
              <p:cNvPr id="33" name="Picture 32">
                <a:extLst>
                  <a:ext uri="{FF2B5EF4-FFF2-40B4-BE49-F238E27FC236}">
                    <a16:creationId xmlns:a16="http://schemas.microsoft.com/office/drawing/2014/main" id="{96CA2B8E-4CE3-9446-905F-4CC5988B9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5970" y="3755861"/>
                <a:ext cx="404868" cy="645539"/>
              </a:xfrm>
              <a:prstGeom prst="rect">
                <a:avLst/>
              </a:prstGeom>
            </p:spPr>
          </p:pic>
          <p:pic>
            <p:nvPicPr>
              <p:cNvPr id="34" name="Picture 33">
                <a:extLst>
                  <a:ext uri="{FF2B5EF4-FFF2-40B4-BE49-F238E27FC236}">
                    <a16:creationId xmlns:a16="http://schemas.microsoft.com/office/drawing/2014/main" id="{321B845D-18BC-A44C-B220-A66EF8DA8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917" y="3745011"/>
                <a:ext cx="404868" cy="645539"/>
              </a:xfrm>
              <a:prstGeom prst="rect">
                <a:avLst/>
              </a:prstGeom>
            </p:spPr>
          </p:pic>
          <p:pic>
            <p:nvPicPr>
              <p:cNvPr id="35" name="Picture 34">
                <a:extLst>
                  <a:ext uri="{FF2B5EF4-FFF2-40B4-BE49-F238E27FC236}">
                    <a16:creationId xmlns:a16="http://schemas.microsoft.com/office/drawing/2014/main" id="{E29C7B40-F319-1D45-BFF7-E591E3603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3611" y="3739900"/>
                <a:ext cx="404868" cy="645539"/>
              </a:xfrm>
              <a:prstGeom prst="rect">
                <a:avLst/>
              </a:prstGeom>
            </p:spPr>
          </p:pic>
          <p:pic>
            <p:nvPicPr>
              <p:cNvPr id="36" name="Picture 35">
                <a:extLst>
                  <a:ext uri="{FF2B5EF4-FFF2-40B4-BE49-F238E27FC236}">
                    <a16:creationId xmlns:a16="http://schemas.microsoft.com/office/drawing/2014/main" id="{CC83CFD3-B4E4-CD4A-905F-DD5361CF4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864" y="3739900"/>
                <a:ext cx="404868" cy="645539"/>
              </a:xfrm>
              <a:prstGeom prst="rect">
                <a:avLst/>
              </a:prstGeom>
            </p:spPr>
          </p:pic>
          <p:pic>
            <p:nvPicPr>
              <p:cNvPr id="37" name="Picture 36">
                <a:extLst>
                  <a:ext uri="{FF2B5EF4-FFF2-40B4-BE49-F238E27FC236}">
                    <a16:creationId xmlns:a16="http://schemas.microsoft.com/office/drawing/2014/main" id="{4F6FECFF-8AF9-C448-BDA8-0A6CC5C19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059" y="3743582"/>
                <a:ext cx="404868" cy="645539"/>
              </a:xfrm>
              <a:prstGeom prst="rect">
                <a:avLst/>
              </a:prstGeom>
            </p:spPr>
          </p:pic>
          <p:pic>
            <p:nvPicPr>
              <p:cNvPr id="38" name="Picture 37">
                <a:extLst>
                  <a:ext uri="{FF2B5EF4-FFF2-40B4-BE49-F238E27FC236}">
                    <a16:creationId xmlns:a16="http://schemas.microsoft.com/office/drawing/2014/main" id="{2E38B853-5506-DF48-8CEC-6434CC860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735" y="3739901"/>
                <a:ext cx="404868" cy="645539"/>
              </a:xfrm>
              <a:prstGeom prst="rect">
                <a:avLst/>
              </a:prstGeom>
            </p:spPr>
          </p:pic>
          <p:pic>
            <p:nvPicPr>
              <p:cNvPr id="41" name="Picture 40">
                <a:extLst>
                  <a:ext uri="{FF2B5EF4-FFF2-40B4-BE49-F238E27FC236}">
                    <a16:creationId xmlns:a16="http://schemas.microsoft.com/office/drawing/2014/main" id="{0227BE1F-B471-434B-8AEB-78605BD57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166" y="4367713"/>
                <a:ext cx="404868" cy="645539"/>
              </a:xfrm>
              <a:prstGeom prst="rect">
                <a:avLst/>
              </a:prstGeom>
            </p:spPr>
          </p:pic>
          <p:pic>
            <p:nvPicPr>
              <p:cNvPr id="42" name="Picture 41">
                <a:extLst>
                  <a:ext uri="{FF2B5EF4-FFF2-40B4-BE49-F238E27FC236}">
                    <a16:creationId xmlns:a16="http://schemas.microsoft.com/office/drawing/2014/main" id="{F2544734-AAED-5747-80E9-603E16E21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5970" y="4367713"/>
                <a:ext cx="404868" cy="645539"/>
              </a:xfrm>
              <a:prstGeom prst="rect">
                <a:avLst/>
              </a:prstGeom>
            </p:spPr>
          </p:pic>
          <p:pic>
            <p:nvPicPr>
              <p:cNvPr id="43" name="Picture 42">
                <a:extLst>
                  <a:ext uri="{FF2B5EF4-FFF2-40B4-BE49-F238E27FC236}">
                    <a16:creationId xmlns:a16="http://schemas.microsoft.com/office/drawing/2014/main" id="{C51319E8-99AD-484B-9FF9-840155A9D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917" y="4356863"/>
                <a:ext cx="404868" cy="645539"/>
              </a:xfrm>
              <a:prstGeom prst="rect">
                <a:avLst/>
              </a:prstGeom>
            </p:spPr>
          </p:pic>
          <p:pic>
            <p:nvPicPr>
              <p:cNvPr id="44" name="Picture 43">
                <a:extLst>
                  <a:ext uri="{FF2B5EF4-FFF2-40B4-BE49-F238E27FC236}">
                    <a16:creationId xmlns:a16="http://schemas.microsoft.com/office/drawing/2014/main" id="{305D621E-7D28-8842-B08C-6B546EDF6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3611" y="4351752"/>
                <a:ext cx="404868" cy="645539"/>
              </a:xfrm>
              <a:prstGeom prst="rect">
                <a:avLst/>
              </a:prstGeom>
            </p:spPr>
          </p:pic>
          <p:pic>
            <p:nvPicPr>
              <p:cNvPr id="45" name="Picture 44">
                <a:extLst>
                  <a:ext uri="{FF2B5EF4-FFF2-40B4-BE49-F238E27FC236}">
                    <a16:creationId xmlns:a16="http://schemas.microsoft.com/office/drawing/2014/main" id="{879E3213-8A33-CC4D-86B7-773BE2E43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864" y="4351752"/>
                <a:ext cx="404868" cy="645539"/>
              </a:xfrm>
              <a:prstGeom prst="rect">
                <a:avLst/>
              </a:prstGeom>
            </p:spPr>
          </p:pic>
          <p:pic>
            <p:nvPicPr>
              <p:cNvPr id="46" name="Picture 45">
                <a:extLst>
                  <a:ext uri="{FF2B5EF4-FFF2-40B4-BE49-F238E27FC236}">
                    <a16:creationId xmlns:a16="http://schemas.microsoft.com/office/drawing/2014/main" id="{E112AA0E-867B-BF41-A523-D75F4D56B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059" y="4355434"/>
                <a:ext cx="404868" cy="645539"/>
              </a:xfrm>
              <a:prstGeom prst="rect">
                <a:avLst/>
              </a:prstGeom>
            </p:spPr>
          </p:pic>
          <p:pic>
            <p:nvPicPr>
              <p:cNvPr id="50" name="Picture 49">
                <a:extLst>
                  <a:ext uri="{FF2B5EF4-FFF2-40B4-BE49-F238E27FC236}">
                    <a16:creationId xmlns:a16="http://schemas.microsoft.com/office/drawing/2014/main" id="{B955E142-AC55-7C47-8670-A5CFEAC0B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166" y="5013252"/>
                <a:ext cx="404868" cy="645539"/>
              </a:xfrm>
              <a:prstGeom prst="rect">
                <a:avLst/>
              </a:prstGeom>
            </p:spPr>
          </p:pic>
          <p:pic>
            <p:nvPicPr>
              <p:cNvPr id="51" name="Picture 50">
                <a:extLst>
                  <a:ext uri="{FF2B5EF4-FFF2-40B4-BE49-F238E27FC236}">
                    <a16:creationId xmlns:a16="http://schemas.microsoft.com/office/drawing/2014/main" id="{5195E0B4-6C31-FC4D-A369-30EB5F536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5970" y="5013252"/>
                <a:ext cx="404868" cy="645539"/>
              </a:xfrm>
              <a:prstGeom prst="rect">
                <a:avLst/>
              </a:prstGeom>
            </p:spPr>
          </p:pic>
          <p:pic>
            <p:nvPicPr>
              <p:cNvPr id="52" name="Picture 51">
                <a:extLst>
                  <a:ext uri="{FF2B5EF4-FFF2-40B4-BE49-F238E27FC236}">
                    <a16:creationId xmlns:a16="http://schemas.microsoft.com/office/drawing/2014/main" id="{72F20362-5CE2-D246-8F4B-E865AC1E3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917" y="5002402"/>
                <a:ext cx="404868" cy="645539"/>
              </a:xfrm>
              <a:prstGeom prst="rect">
                <a:avLst/>
              </a:prstGeom>
            </p:spPr>
          </p:pic>
          <p:pic>
            <p:nvPicPr>
              <p:cNvPr id="53" name="Picture 52">
                <a:extLst>
                  <a:ext uri="{FF2B5EF4-FFF2-40B4-BE49-F238E27FC236}">
                    <a16:creationId xmlns:a16="http://schemas.microsoft.com/office/drawing/2014/main" id="{7C05C95F-5703-7E48-8001-29473CE29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3611" y="4997291"/>
                <a:ext cx="404868" cy="645539"/>
              </a:xfrm>
              <a:prstGeom prst="rect">
                <a:avLst/>
              </a:prstGeom>
            </p:spPr>
          </p:pic>
          <p:pic>
            <p:nvPicPr>
              <p:cNvPr id="54" name="Picture 53">
                <a:extLst>
                  <a:ext uri="{FF2B5EF4-FFF2-40B4-BE49-F238E27FC236}">
                    <a16:creationId xmlns:a16="http://schemas.microsoft.com/office/drawing/2014/main" id="{B975E364-E0A0-6B44-81D4-F291452C6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864" y="4997291"/>
                <a:ext cx="404868" cy="645539"/>
              </a:xfrm>
              <a:prstGeom prst="rect">
                <a:avLst/>
              </a:prstGeom>
            </p:spPr>
          </p:pic>
          <p:pic>
            <p:nvPicPr>
              <p:cNvPr id="55" name="Picture 54">
                <a:extLst>
                  <a:ext uri="{FF2B5EF4-FFF2-40B4-BE49-F238E27FC236}">
                    <a16:creationId xmlns:a16="http://schemas.microsoft.com/office/drawing/2014/main" id="{A978A0E9-D2D0-A44F-A1A3-425C229C9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059" y="5000973"/>
                <a:ext cx="404868" cy="645539"/>
              </a:xfrm>
              <a:prstGeom prst="rect">
                <a:avLst/>
              </a:prstGeom>
            </p:spPr>
          </p:pic>
          <p:pic>
            <p:nvPicPr>
              <p:cNvPr id="59" name="Picture 58">
                <a:extLst>
                  <a:ext uri="{FF2B5EF4-FFF2-40B4-BE49-F238E27FC236}">
                    <a16:creationId xmlns:a16="http://schemas.microsoft.com/office/drawing/2014/main" id="{A4ED7440-CB79-6E41-917B-DD39753AD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166" y="5684580"/>
                <a:ext cx="404868" cy="645539"/>
              </a:xfrm>
              <a:prstGeom prst="rect">
                <a:avLst/>
              </a:prstGeom>
            </p:spPr>
          </p:pic>
          <p:pic>
            <p:nvPicPr>
              <p:cNvPr id="60" name="Picture 59">
                <a:extLst>
                  <a:ext uri="{FF2B5EF4-FFF2-40B4-BE49-F238E27FC236}">
                    <a16:creationId xmlns:a16="http://schemas.microsoft.com/office/drawing/2014/main" id="{E80F5CE7-75E6-7448-B9EF-F2AF81FA7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5970" y="5684580"/>
                <a:ext cx="404868" cy="645539"/>
              </a:xfrm>
              <a:prstGeom prst="rect">
                <a:avLst/>
              </a:prstGeom>
            </p:spPr>
          </p:pic>
          <p:pic>
            <p:nvPicPr>
              <p:cNvPr id="61" name="Picture 60">
                <a:extLst>
                  <a:ext uri="{FF2B5EF4-FFF2-40B4-BE49-F238E27FC236}">
                    <a16:creationId xmlns:a16="http://schemas.microsoft.com/office/drawing/2014/main" id="{71A09AFE-6D67-6743-B3E2-C75A34BA4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917" y="5673730"/>
                <a:ext cx="404868" cy="645539"/>
              </a:xfrm>
              <a:prstGeom prst="rect">
                <a:avLst/>
              </a:prstGeom>
            </p:spPr>
          </p:pic>
        </p:grpSp>
        <p:pic>
          <p:nvPicPr>
            <p:cNvPr id="69" name="Picture 68">
              <a:extLst>
                <a:ext uri="{FF2B5EF4-FFF2-40B4-BE49-F238E27FC236}">
                  <a16:creationId xmlns:a16="http://schemas.microsoft.com/office/drawing/2014/main" id="{86CCD04D-CADF-9241-AE55-BDD6ECA08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4225" y="2383313"/>
              <a:ext cx="404868" cy="645539"/>
            </a:xfrm>
            <a:prstGeom prst="rect">
              <a:avLst/>
            </a:prstGeom>
          </p:spPr>
        </p:pic>
      </p:grpSp>
    </p:spTree>
    <p:extLst>
      <p:ext uri="{BB962C8B-B14F-4D97-AF65-F5344CB8AC3E}">
        <p14:creationId xmlns:p14="http://schemas.microsoft.com/office/powerpoint/2010/main" val="730923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D00A8C-7483-9E4A-80AF-41A62627A666}"/>
              </a:ext>
            </a:extLst>
          </p:cNvPr>
          <p:cNvSpPr/>
          <p:nvPr/>
        </p:nvSpPr>
        <p:spPr>
          <a:xfrm>
            <a:off x="0" y="0"/>
            <a:ext cx="12192000" cy="6861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5" descr="methearth_giss">
            <a:extLst>
              <a:ext uri="{FF2B5EF4-FFF2-40B4-BE49-F238E27FC236}">
                <a16:creationId xmlns:a16="http://schemas.microsoft.com/office/drawing/2014/main" id="{09E89774-B4B1-EA49-8A53-4C9EEA59D4B0}"/>
              </a:ext>
            </a:extLst>
          </p:cNvPr>
          <p:cNvPicPr>
            <a:picLocks noChangeAspect="1" noChangeArrowheads="1"/>
          </p:cNvPicPr>
          <p:nvPr/>
        </p:nvPicPr>
        <p:blipFill>
          <a:blip r:embed="rId2" cstate="print"/>
          <a:srcRect/>
          <a:stretch>
            <a:fillRect/>
          </a:stretch>
        </p:blipFill>
        <p:spPr bwMode="auto">
          <a:xfrm>
            <a:off x="2829812" y="625370"/>
            <a:ext cx="6891866" cy="5834277"/>
          </a:xfrm>
          <a:prstGeom prst="rect">
            <a:avLst/>
          </a:prstGeom>
          <a:ln>
            <a:noFill/>
          </a:ln>
          <a:effectLst>
            <a:softEdge rad="31750"/>
          </a:effectLst>
        </p:spPr>
      </p:pic>
      <p:sp>
        <p:nvSpPr>
          <p:cNvPr id="6" name="TextBox 5">
            <a:extLst>
              <a:ext uri="{FF2B5EF4-FFF2-40B4-BE49-F238E27FC236}">
                <a16:creationId xmlns:a16="http://schemas.microsoft.com/office/drawing/2014/main" id="{48A0FA76-D6C2-2149-81EC-C48715323913}"/>
              </a:ext>
            </a:extLst>
          </p:cNvPr>
          <p:cNvSpPr txBox="1"/>
          <p:nvPr/>
        </p:nvSpPr>
        <p:spPr>
          <a:xfrm>
            <a:off x="0" y="0"/>
            <a:ext cx="7630263" cy="1323439"/>
          </a:xfrm>
          <a:prstGeom prst="rect">
            <a:avLst/>
          </a:prstGeom>
          <a:noFill/>
        </p:spPr>
        <p:txBody>
          <a:bodyPr wrap="square" rtlCol="0">
            <a:spAutoFit/>
          </a:bodyPr>
          <a:lstStyle/>
          <a:p>
            <a:r>
              <a:rPr lang="en-US" sz="8000" b="1" dirty="0">
                <a:solidFill>
                  <a:schemeClr val="bg1"/>
                </a:solidFill>
                <a:latin typeface="Franklin Gothic Book"/>
                <a:cs typeface="Franklin Gothic Book"/>
              </a:rPr>
              <a:t>Methane</a:t>
            </a:r>
          </a:p>
        </p:txBody>
      </p:sp>
      <p:sp>
        <p:nvSpPr>
          <p:cNvPr id="7" name="TextBox 6">
            <a:extLst>
              <a:ext uri="{FF2B5EF4-FFF2-40B4-BE49-F238E27FC236}">
                <a16:creationId xmlns:a16="http://schemas.microsoft.com/office/drawing/2014/main" id="{C688B803-3FE0-8C4B-BCD4-1FE590F6A00F}"/>
              </a:ext>
            </a:extLst>
          </p:cNvPr>
          <p:cNvSpPr txBox="1"/>
          <p:nvPr/>
        </p:nvSpPr>
        <p:spPr>
          <a:xfrm>
            <a:off x="10076430" y="-44970"/>
            <a:ext cx="7044266" cy="2554545"/>
          </a:xfrm>
          <a:prstGeom prst="rect">
            <a:avLst/>
          </a:prstGeom>
          <a:noFill/>
        </p:spPr>
        <p:txBody>
          <a:bodyPr wrap="square" rtlCol="0">
            <a:spAutoFit/>
          </a:bodyPr>
          <a:lstStyle/>
          <a:p>
            <a:r>
              <a:rPr lang="en-US" sz="8000" b="1" dirty="0">
                <a:solidFill>
                  <a:schemeClr val="bg1"/>
                </a:solidFill>
                <a:latin typeface="Franklin Gothic Book"/>
                <a:cs typeface="Franklin Gothic Book"/>
              </a:rPr>
              <a:t>23x</a:t>
            </a:r>
          </a:p>
          <a:p>
            <a:r>
              <a:rPr lang="en-US" sz="8000" b="1" dirty="0">
                <a:solidFill>
                  <a:schemeClr val="bg1"/>
                </a:solidFill>
                <a:latin typeface="Franklin Gothic Book"/>
                <a:cs typeface="Franklin Gothic Book"/>
              </a:rPr>
              <a:t>CO</a:t>
            </a:r>
            <a:r>
              <a:rPr lang="en-US" sz="8000" b="1" baseline="30000" dirty="0">
                <a:solidFill>
                  <a:schemeClr val="bg1"/>
                </a:solidFill>
                <a:latin typeface="Franklin Gothic Book"/>
                <a:cs typeface="Franklin Gothic Book"/>
              </a:rPr>
              <a:t>2</a:t>
            </a:r>
            <a:endParaRPr lang="en-US" sz="8000" b="1" dirty="0">
              <a:solidFill>
                <a:schemeClr val="bg1"/>
              </a:solidFill>
              <a:latin typeface="Franklin Gothic Book"/>
              <a:cs typeface="Franklin Gothic Book"/>
            </a:endParaRPr>
          </a:p>
        </p:txBody>
      </p:sp>
      <p:sp>
        <p:nvSpPr>
          <p:cNvPr id="8" name="TextBox 7">
            <a:extLst>
              <a:ext uri="{FF2B5EF4-FFF2-40B4-BE49-F238E27FC236}">
                <a16:creationId xmlns:a16="http://schemas.microsoft.com/office/drawing/2014/main" id="{6936A10F-7321-6D41-A3C5-04448AB59FE2}"/>
              </a:ext>
            </a:extLst>
          </p:cNvPr>
          <p:cNvSpPr txBox="1"/>
          <p:nvPr/>
        </p:nvSpPr>
        <p:spPr>
          <a:xfrm>
            <a:off x="122126" y="6353198"/>
            <a:ext cx="1422400" cy="276999"/>
          </a:xfrm>
          <a:prstGeom prst="rect">
            <a:avLst/>
          </a:prstGeom>
          <a:noFill/>
        </p:spPr>
        <p:txBody>
          <a:bodyPr wrap="square" rtlCol="0">
            <a:spAutoFit/>
          </a:bodyPr>
          <a:lstStyle/>
          <a:p>
            <a:r>
              <a:rPr lang="en-US" sz="1200" dirty="0">
                <a:solidFill>
                  <a:schemeClr val="bg1"/>
                </a:solidFill>
              </a:rPr>
              <a:t>Photo: Nasa</a:t>
            </a:r>
          </a:p>
        </p:txBody>
      </p:sp>
    </p:spTree>
    <p:extLst>
      <p:ext uri="{BB962C8B-B14F-4D97-AF65-F5344CB8AC3E}">
        <p14:creationId xmlns:p14="http://schemas.microsoft.com/office/powerpoint/2010/main" val="887145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D7E200FB-8D99-D946-8B07-CCF7EB0A927A}"/>
              </a:ext>
            </a:extLst>
          </p:cNvPr>
          <p:cNvSpPr>
            <a:spLocks noChangeArrowheads="1"/>
          </p:cNvSpPr>
          <p:nvPr/>
        </p:nvSpPr>
        <p:spPr bwMode="auto">
          <a:xfrm>
            <a:off x="0" y="0"/>
            <a:ext cx="12192000" cy="1325880"/>
          </a:xfrm>
          <a:prstGeom prst="rect">
            <a:avLst/>
          </a:prstGeom>
          <a:solidFill>
            <a:srgbClr val="229750"/>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Zero Waste Around the World</a:t>
            </a:r>
          </a:p>
        </p:txBody>
      </p:sp>
      <p:graphicFrame>
        <p:nvGraphicFramePr>
          <p:cNvPr id="3" name="Content Placeholder 2">
            <a:extLst>
              <a:ext uri="{FF2B5EF4-FFF2-40B4-BE49-F238E27FC236}">
                <a16:creationId xmlns:a16="http://schemas.microsoft.com/office/drawing/2014/main" id="{0097B6AB-37D0-A84D-8A71-15A64C4E1B35}"/>
              </a:ext>
            </a:extLst>
          </p:cNvPr>
          <p:cNvGraphicFramePr>
            <a:graphicFrameLocks noGrp="1"/>
          </p:cNvGraphicFramePr>
          <p:nvPr>
            <p:ph idx="1"/>
            <p:extLst>
              <p:ext uri="{D42A27DB-BD31-4B8C-83A1-F6EECF244321}">
                <p14:modId xmlns:p14="http://schemas.microsoft.com/office/powerpoint/2010/main" val="3743638808"/>
              </p:ext>
            </p:extLst>
          </p:nvPr>
        </p:nvGraphicFramePr>
        <p:xfrm>
          <a:off x="228600" y="1537262"/>
          <a:ext cx="117348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Oval 12">
            <a:extLst>
              <a:ext uri="{FF2B5EF4-FFF2-40B4-BE49-F238E27FC236}">
                <a16:creationId xmlns:a16="http://schemas.microsoft.com/office/drawing/2014/main" id="{3AFB7142-F884-B346-B60F-6B35D1AA091C}"/>
              </a:ext>
            </a:extLst>
          </p:cNvPr>
          <p:cNvSpPr>
            <a:spLocks noChangeAspect="1"/>
          </p:cNvSpPr>
          <p:nvPr/>
        </p:nvSpPr>
        <p:spPr>
          <a:xfrm>
            <a:off x="1898324" y="3647282"/>
            <a:ext cx="822960" cy="822960"/>
          </a:xfrm>
          <a:prstGeom prst="ellipse">
            <a:avLst/>
          </a:prstGeom>
          <a:blipFill rotWithShape="1">
            <a:blip r:embed="rId8"/>
            <a:srcRect/>
            <a:stretch>
              <a:fillRect l="-6000" r="-6000"/>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pic>
        <p:nvPicPr>
          <p:cNvPr id="4" name="Picture 3">
            <a:extLst>
              <a:ext uri="{FF2B5EF4-FFF2-40B4-BE49-F238E27FC236}">
                <a16:creationId xmlns:a16="http://schemas.microsoft.com/office/drawing/2014/main" id="{DE8ACFE1-4FE5-BA44-A56B-49AC8910F193}"/>
              </a:ext>
            </a:extLst>
          </p:cNvPr>
          <p:cNvPicPr>
            <a:picLocks noChangeAspect="1"/>
          </p:cNvPicPr>
          <p:nvPr/>
        </p:nvPicPr>
        <p:blipFill>
          <a:blip r:embed="rId9"/>
          <a:stretch>
            <a:fillRect/>
          </a:stretch>
        </p:blipFill>
        <p:spPr>
          <a:xfrm>
            <a:off x="1891124" y="5696658"/>
            <a:ext cx="881905" cy="822960"/>
          </a:xfrm>
          <a:prstGeom prst="ellipse">
            <a:avLst/>
          </a:prstGeom>
        </p:spPr>
      </p:pic>
    </p:spTree>
    <p:extLst>
      <p:ext uri="{BB962C8B-B14F-4D97-AF65-F5344CB8AC3E}">
        <p14:creationId xmlns:p14="http://schemas.microsoft.com/office/powerpoint/2010/main" val="3387921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96358-D1D3-D246-BC7E-AE2A145D383D}"/>
              </a:ext>
            </a:extLst>
          </p:cNvPr>
          <p:cNvPicPr>
            <a:picLocks noChangeAspect="1"/>
          </p:cNvPicPr>
          <p:nvPr/>
        </p:nvPicPr>
        <p:blipFill rotWithShape="1">
          <a:blip r:embed="rId2">
            <a:extLst>
              <a:ext uri="{28A0092B-C50C-407E-A947-70E740481C1C}">
                <a14:useLocalDpi xmlns:a14="http://schemas.microsoft.com/office/drawing/2010/main" val="0"/>
              </a:ext>
            </a:extLst>
          </a:blip>
          <a:srcRect t="23498" b="20762"/>
          <a:stretch/>
        </p:blipFill>
        <p:spPr>
          <a:xfrm>
            <a:off x="4338638" y="-1"/>
            <a:ext cx="11036719" cy="6858001"/>
          </a:xfrm>
          <a:prstGeom prst="rect">
            <a:avLst/>
          </a:prstGeom>
        </p:spPr>
      </p:pic>
      <p:sp>
        <p:nvSpPr>
          <p:cNvPr id="7171" name="Content Placeholder 1">
            <a:extLst>
              <a:ext uri="{FF2B5EF4-FFF2-40B4-BE49-F238E27FC236}">
                <a16:creationId xmlns:a16="http://schemas.microsoft.com/office/drawing/2014/main" id="{D1CD5FEA-92FB-4941-90F2-6CA3B4F96B0E}"/>
              </a:ext>
            </a:extLst>
          </p:cNvPr>
          <p:cNvSpPr>
            <a:spLocks noGrp="1"/>
          </p:cNvSpPr>
          <p:nvPr>
            <p:ph idx="1"/>
          </p:nvPr>
        </p:nvSpPr>
        <p:spPr>
          <a:xfrm>
            <a:off x="300038" y="1847460"/>
            <a:ext cx="4038600" cy="4130949"/>
          </a:xfrm>
        </p:spPr>
        <p:txBody>
          <a:bodyPr/>
          <a:lstStyle/>
          <a:p>
            <a:pPr marL="0" indent="0">
              <a:buNone/>
            </a:pPr>
            <a:endParaRPr lang="en-US" altLang="en-US" dirty="0"/>
          </a:p>
          <a:p>
            <a:r>
              <a:rPr lang="en-US" alt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t>7,107 islands </a:t>
            </a:r>
          </a:p>
          <a:p>
            <a:r>
              <a:rPr lang="en-US" alt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t>95 million population</a:t>
            </a:r>
          </a:p>
          <a:p>
            <a:r>
              <a:rPr lang="en-US" alt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t>National ban on incineration </a:t>
            </a:r>
          </a:p>
          <a:p>
            <a:endParaRPr lang="en-US" altLang="en-US" dirty="0"/>
          </a:p>
        </p:txBody>
      </p:sp>
      <p:sp>
        <p:nvSpPr>
          <p:cNvPr id="7170" name="Title 1">
            <a:extLst>
              <a:ext uri="{FF2B5EF4-FFF2-40B4-BE49-F238E27FC236}">
                <a16:creationId xmlns:a16="http://schemas.microsoft.com/office/drawing/2014/main" id="{B1F8F37E-FFA9-C743-B03F-0FFE790F826A}"/>
              </a:ext>
            </a:extLst>
          </p:cNvPr>
          <p:cNvSpPr>
            <a:spLocks noGrp="1"/>
          </p:cNvSpPr>
          <p:nvPr>
            <p:ph type="title"/>
          </p:nvPr>
        </p:nvSpPr>
        <p:spPr>
          <a:xfrm>
            <a:off x="0" y="0"/>
            <a:ext cx="12192000" cy="1325880"/>
          </a:xfrm>
          <a:solidFill>
            <a:srgbClr val="229750"/>
          </a:solidFill>
        </p:spPr>
        <p:txBody>
          <a:bodyPr>
            <a:normAutofit/>
          </a:bodyPr>
          <a:lstStyle/>
          <a:p>
            <a:pPr algn="ctr"/>
            <a:r>
              <a:rPr lang="en-US" alt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Philippines</a:t>
            </a:r>
          </a:p>
        </p:txBody>
      </p:sp>
    </p:spTree>
    <p:extLst>
      <p:ext uri="{BB962C8B-B14F-4D97-AF65-F5344CB8AC3E}">
        <p14:creationId xmlns:p14="http://schemas.microsoft.com/office/powerpoint/2010/main" val="606613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8F89B3-CAAE-244A-962D-6A85F9F1C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5323"/>
            <a:ext cx="7632864" cy="4286514"/>
          </a:xfrm>
          <a:prstGeom prst="rect">
            <a:avLst/>
          </a:prstGeom>
        </p:spPr>
      </p:pic>
      <p:pic>
        <p:nvPicPr>
          <p:cNvPr id="12293" name="Picture 5" descr="http://upload.wikimedia.org/wikipedia/en/thumb/0/0c/Red_pog.svg/6px-Red_pog.svg.png">
            <a:extLst>
              <a:ext uri="{FF2B5EF4-FFF2-40B4-BE49-F238E27FC236}">
                <a16:creationId xmlns:a16="http://schemas.microsoft.com/office/drawing/2014/main" id="{DACE2E53-971E-5A4D-B31C-60D14330FD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36525"/>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36B5B91-C132-C941-958D-B7D3D27E1BE9}"/>
              </a:ext>
            </a:extLst>
          </p:cNvPr>
          <p:cNvSpPr txBox="1"/>
          <p:nvPr/>
        </p:nvSpPr>
        <p:spPr>
          <a:xfrm>
            <a:off x="1043699" y="5354014"/>
            <a:ext cx="5879615" cy="1077218"/>
          </a:xfrm>
          <a:prstGeom prst="rect">
            <a:avLst/>
          </a:prstGeom>
          <a:noFill/>
        </p:spPr>
        <p:txBody>
          <a:bodyPr wrap="square" rtlCol="0">
            <a:spAutoFit/>
          </a:bodyPr>
          <a:lstStyle/>
          <a:p>
            <a:r>
              <a:rPr lang="en-US" alt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t>115,000 population</a:t>
            </a:r>
          </a:p>
          <a:p>
            <a:r>
              <a:rPr lang="en-US" alt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t>Divided into 59 barangays</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2290" name="Title 1">
            <a:extLst>
              <a:ext uri="{FF2B5EF4-FFF2-40B4-BE49-F238E27FC236}">
                <a16:creationId xmlns:a16="http://schemas.microsoft.com/office/drawing/2014/main" id="{C3186CAD-63A6-7C44-8766-1BE3F6597804}"/>
              </a:ext>
            </a:extLst>
          </p:cNvPr>
          <p:cNvSpPr>
            <a:spLocks noGrp="1"/>
          </p:cNvSpPr>
          <p:nvPr>
            <p:ph type="title"/>
          </p:nvPr>
        </p:nvSpPr>
        <p:spPr>
          <a:xfrm>
            <a:off x="1" y="0"/>
            <a:ext cx="12192000" cy="1325880"/>
          </a:xfrm>
          <a:solidFill>
            <a:srgbClr val="229750"/>
          </a:solidFill>
        </p:spPr>
        <p:txBody>
          <a:bodyPr>
            <a:normAutofit/>
          </a:bodyPr>
          <a:lstStyle/>
          <a:p>
            <a:pPr algn="ctr"/>
            <a:r>
              <a:rPr lang="en-US" alt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San Fernando City, Philippines</a:t>
            </a:r>
          </a:p>
        </p:txBody>
      </p:sp>
      <p:pic>
        <p:nvPicPr>
          <p:cNvPr id="4" name="Picture 3">
            <a:extLst>
              <a:ext uri="{FF2B5EF4-FFF2-40B4-BE49-F238E27FC236}">
                <a16:creationId xmlns:a16="http://schemas.microsoft.com/office/drawing/2014/main" id="{0092EDC3-CE7E-1648-B90A-8CB889DA42A6}"/>
              </a:ext>
            </a:extLst>
          </p:cNvPr>
          <p:cNvPicPr>
            <a:picLocks noChangeAspect="1"/>
          </p:cNvPicPr>
          <p:nvPr/>
        </p:nvPicPr>
        <p:blipFill rotWithShape="1">
          <a:blip r:embed="rId5">
            <a:extLst>
              <a:ext uri="{28A0092B-C50C-407E-A947-70E740481C1C}">
                <a14:useLocalDpi xmlns:a14="http://schemas.microsoft.com/office/drawing/2010/main" val="0"/>
              </a:ext>
            </a:extLst>
          </a:blip>
          <a:srcRect l="22258" b="17029"/>
          <a:stretch/>
        </p:blipFill>
        <p:spPr>
          <a:xfrm>
            <a:off x="7539135" y="1322203"/>
            <a:ext cx="4652865" cy="5535797"/>
          </a:xfrm>
          <a:prstGeom prst="rect">
            <a:avLst/>
          </a:prstGeom>
        </p:spPr>
      </p:pic>
    </p:spTree>
    <p:extLst>
      <p:ext uri="{BB962C8B-B14F-4D97-AF65-F5344CB8AC3E}">
        <p14:creationId xmlns:p14="http://schemas.microsoft.com/office/powerpoint/2010/main" val="1347000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80A724-8DF5-8A4B-8F9D-FA4C9B2E9FE8}"/>
              </a:ext>
            </a:extLst>
          </p:cNvPr>
          <p:cNvPicPr>
            <a:picLocks noChangeAspect="1"/>
          </p:cNvPicPr>
          <p:nvPr/>
        </p:nvPicPr>
        <p:blipFill rotWithShape="1">
          <a:blip r:embed="rId3">
            <a:extLst>
              <a:ext uri="{28A0092B-C50C-407E-A947-70E740481C1C}">
                <a14:useLocalDpi xmlns:a14="http://schemas.microsoft.com/office/drawing/2010/main" val="0"/>
              </a:ext>
            </a:extLst>
          </a:blip>
          <a:srcRect t="7739"/>
          <a:stretch/>
        </p:blipFill>
        <p:spPr>
          <a:xfrm>
            <a:off x="-1" y="-1"/>
            <a:ext cx="12192001" cy="7498915"/>
          </a:xfrm>
          <a:prstGeom prst="rect">
            <a:avLst/>
          </a:prstGeom>
        </p:spPr>
      </p:pic>
      <p:sp>
        <p:nvSpPr>
          <p:cNvPr id="13314" name="Title 1">
            <a:extLst>
              <a:ext uri="{FF2B5EF4-FFF2-40B4-BE49-F238E27FC236}">
                <a16:creationId xmlns:a16="http://schemas.microsoft.com/office/drawing/2014/main" id="{AF01760E-913E-B04E-B076-670DF395D0CC}"/>
              </a:ext>
            </a:extLst>
          </p:cNvPr>
          <p:cNvSpPr>
            <a:spLocks noGrp="1"/>
          </p:cNvSpPr>
          <p:nvPr>
            <p:ph type="title"/>
          </p:nvPr>
        </p:nvSpPr>
        <p:spPr>
          <a:xfrm>
            <a:off x="0" y="0"/>
            <a:ext cx="12192000" cy="1325563"/>
          </a:xfrm>
          <a:solidFill>
            <a:srgbClr val="229750"/>
          </a:solidFill>
        </p:spPr>
        <p:txBody>
          <a:bodyPr>
            <a:normAutofit/>
          </a:bodyPr>
          <a:lstStyle/>
          <a:p>
            <a:pPr algn="ctr"/>
            <a:r>
              <a:rPr lang="en-US" alt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Working Toward Zero Waste</a:t>
            </a:r>
          </a:p>
        </p:txBody>
      </p:sp>
      <p:sp>
        <p:nvSpPr>
          <p:cNvPr id="6" name="TextBox 5">
            <a:extLst>
              <a:ext uri="{FF2B5EF4-FFF2-40B4-BE49-F238E27FC236}">
                <a16:creationId xmlns:a16="http://schemas.microsoft.com/office/drawing/2014/main" id="{A010929E-68E0-9040-B72D-682562F27E9C}"/>
              </a:ext>
            </a:extLst>
          </p:cNvPr>
          <p:cNvSpPr txBox="1"/>
          <p:nvPr/>
        </p:nvSpPr>
        <p:spPr>
          <a:xfrm>
            <a:off x="783771" y="1866123"/>
            <a:ext cx="5859625" cy="707886"/>
          </a:xfrm>
          <a:prstGeom prst="rect">
            <a:avLst/>
          </a:prstGeom>
          <a:solidFill>
            <a:schemeClr val="tx1"/>
          </a:solidFill>
        </p:spPr>
        <p:txBody>
          <a:bodyPr wrap="square" rtlCol="0">
            <a:spAutoFit/>
          </a:bodyPr>
          <a:lstStyle/>
          <a:p>
            <a:pPr algn="ct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Achieved 80% in 2018</a:t>
            </a:r>
          </a:p>
        </p:txBody>
      </p:sp>
    </p:spTree>
    <p:extLst>
      <p:ext uri="{BB962C8B-B14F-4D97-AF65-F5344CB8AC3E}">
        <p14:creationId xmlns:p14="http://schemas.microsoft.com/office/powerpoint/2010/main" val="1165121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7FE1EB5-7A7C-E44F-8366-361B68327A95}"/>
              </a:ext>
            </a:extLst>
          </p:cNvPr>
          <p:cNvSpPr txBox="1">
            <a:spLocks/>
          </p:cNvSpPr>
          <p:nvPr/>
        </p:nvSpPr>
        <p:spPr>
          <a:xfrm>
            <a:off x="-1" y="0"/>
            <a:ext cx="12191999" cy="1143000"/>
          </a:xfrm>
          <a:prstGeom prst="rect">
            <a:avLst/>
          </a:prstGeom>
          <a:solidFill>
            <a:srgbClr val="22975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Helvetica Neue"/>
                <a:ea typeface="+mj-ea"/>
                <a:cs typeface="Helvetica Neue"/>
              </a:defRPr>
            </a:lvl1pPr>
          </a:lstStyle>
          <a:p>
            <a:r>
              <a:rPr lang="en-US" alt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t>Model for Decentralized Collection</a:t>
            </a:r>
          </a:p>
        </p:txBody>
      </p:sp>
      <p:pic>
        <p:nvPicPr>
          <p:cNvPr id="10" name="Picture 9">
            <a:extLst>
              <a:ext uri="{FF2B5EF4-FFF2-40B4-BE49-F238E27FC236}">
                <a16:creationId xmlns:a16="http://schemas.microsoft.com/office/drawing/2014/main" id="{46FA825D-E2D4-0048-B2FC-1F107898EB5D}"/>
              </a:ext>
            </a:extLst>
          </p:cNvPr>
          <p:cNvPicPr>
            <a:picLocks noChangeAspect="1"/>
          </p:cNvPicPr>
          <p:nvPr/>
        </p:nvPicPr>
        <p:blipFill>
          <a:blip r:embed="rId3"/>
          <a:stretch>
            <a:fillRect/>
          </a:stretch>
        </p:blipFill>
        <p:spPr>
          <a:xfrm>
            <a:off x="2083833" y="1161661"/>
            <a:ext cx="7619999" cy="5715000"/>
          </a:xfrm>
          <a:prstGeom prst="rect">
            <a:avLst/>
          </a:prstGeom>
        </p:spPr>
      </p:pic>
    </p:spTree>
    <p:extLst>
      <p:ext uri="{BB962C8B-B14F-4D97-AF65-F5344CB8AC3E}">
        <p14:creationId xmlns:p14="http://schemas.microsoft.com/office/powerpoint/2010/main" val="524383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6F3F87-4183-C444-8D83-CE9D35398E21}"/>
              </a:ext>
            </a:extLst>
          </p:cNvPr>
          <p:cNvPicPr>
            <a:picLocks noChangeAspect="1"/>
          </p:cNvPicPr>
          <p:nvPr/>
        </p:nvPicPr>
        <p:blipFill rotWithShape="1">
          <a:blip r:embed="rId3">
            <a:extLst>
              <a:ext uri="{28A0092B-C50C-407E-A947-70E740481C1C}">
                <a14:useLocalDpi xmlns:a14="http://schemas.microsoft.com/office/drawing/2010/main" val="0"/>
              </a:ext>
            </a:extLst>
          </a:blip>
          <a:srcRect l="49794" t="11830" r="4488" b="12787"/>
          <a:stretch/>
        </p:blipFill>
        <p:spPr>
          <a:xfrm>
            <a:off x="1869232" y="1269580"/>
            <a:ext cx="8473019" cy="5588420"/>
          </a:xfrm>
          <a:prstGeom prst="rect">
            <a:avLst/>
          </a:prstGeom>
        </p:spPr>
      </p:pic>
      <p:sp>
        <p:nvSpPr>
          <p:cNvPr id="14338" name="Title 1">
            <a:extLst>
              <a:ext uri="{FF2B5EF4-FFF2-40B4-BE49-F238E27FC236}">
                <a16:creationId xmlns:a16="http://schemas.microsoft.com/office/drawing/2014/main" id="{0A01A268-F1E4-554B-B1C4-AB97F734E9F7}"/>
              </a:ext>
            </a:extLst>
          </p:cNvPr>
          <p:cNvSpPr>
            <a:spLocks noGrp="1"/>
          </p:cNvSpPr>
          <p:nvPr>
            <p:ph type="title"/>
          </p:nvPr>
        </p:nvSpPr>
        <p:spPr>
          <a:xfrm>
            <a:off x="0" y="0"/>
            <a:ext cx="12192000" cy="1325563"/>
          </a:xfrm>
          <a:solidFill>
            <a:srgbClr val="229750"/>
          </a:solidFill>
        </p:spPr>
        <p:txBody>
          <a:bodyPr>
            <a:normAutofit/>
          </a:bodyPr>
          <a:lstStyle/>
          <a:p>
            <a:pPr algn="ctr"/>
            <a:r>
              <a:rPr lang="en-US" alt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Eco Friendly Schools</a:t>
            </a:r>
          </a:p>
        </p:txBody>
      </p:sp>
    </p:spTree>
    <p:extLst>
      <p:ext uri="{BB962C8B-B14F-4D97-AF65-F5344CB8AC3E}">
        <p14:creationId xmlns:p14="http://schemas.microsoft.com/office/powerpoint/2010/main" val="2707346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256145E-8976-9945-AD35-26F37A876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603" y="802433"/>
            <a:ext cx="9703282" cy="6055567"/>
          </a:xfrm>
          <a:prstGeom prst="rect">
            <a:avLst/>
          </a:prstGeom>
        </p:spPr>
      </p:pic>
      <p:sp>
        <p:nvSpPr>
          <p:cNvPr id="15362" name="Title 1">
            <a:extLst>
              <a:ext uri="{FF2B5EF4-FFF2-40B4-BE49-F238E27FC236}">
                <a16:creationId xmlns:a16="http://schemas.microsoft.com/office/drawing/2014/main" id="{ACCE5A81-C99C-7E4C-B851-21868D5CEC3D}"/>
              </a:ext>
            </a:extLst>
          </p:cNvPr>
          <p:cNvSpPr>
            <a:spLocks noGrp="1"/>
          </p:cNvSpPr>
          <p:nvPr>
            <p:ph type="title"/>
          </p:nvPr>
        </p:nvSpPr>
        <p:spPr>
          <a:xfrm>
            <a:off x="0" y="0"/>
            <a:ext cx="12192000" cy="1325563"/>
          </a:xfrm>
          <a:solidFill>
            <a:srgbClr val="229750"/>
          </a:solidFill>
        </p:spPr>
        <p:txBody>
          <a:bodyPr>
            <a:normAutofit/>
          </a:bodyPr>
          <a:lstStyle/>
          <a:p>
            <a:pPr algn="ctr"/>
            <a:r>
              <a:rPr lang="en-US" alt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Zero Waste Youth</a:t>
            </a:r>
          </a:p>
        </p:txBody>
      </p:sp>
      <p:sp>
        <p:nvSpPr>
          <p:cNvPr id="3" name="Content Placeholder 2">
            <a:extLst>
              <a:ext uri="{FF2B5EF4-FFF2-40B4-BE49-F238E27FC236}">
                <a16:creationId xmlns:a16="http://schemas.microsoft.com/office/drawing/2014/main" id="{CC8EE182-ABC4-D345-82B3-6DF78ADC0125}"/>
              </a:ext>
            </a:extLst>
          </p:cNvPr>
          <p:cNvSpPr>
            <a:spLocks noGrp="1"/>
          </p:cNvSpPr>
          <p:nvPr>
            <p:ph idx="1"/>
          </p:nvPr>
        </p:nvSpPr>
        <p:spPr>
          <a:xfrm>
            <a:off x="1981201" y="1039318"/>
            <a:ext cx="3981451" cy="5181600"/>
          </a:xfrm>
        </p:spPr>
        <p:txBody>
          <a:bodyPr>
            <a:normAutofit/>
          </a:bodyPr>
          <a:lstStyle/>
          <a:p>
            <a:pPr>
              <a:defRPr/>
            </a:pPr>
            <a:endParaRPr lang="en-US" dirty="0"/>
          </a:p>
          <a:p>
            <a:pPr marL="0" indent="0">
              <a:buNone/>
              <a:defRPr/>
            </a:pPr>
            <a:r>
              <a:rPr lang="fr-FR" sz="3000" dirty="0">
                <a:solidFill>
                  <a:schemeClr val="tx2"/>
                </a:solidFill>
                <a:latin typeface="Franklin Gothic Book" panose="020B0503020102020204" pitchFamily="34" charset="0"/>
              </a:rPr>
              <a:t>. </a:t>
            </a:r>
          </a:p>
          <a:p>
            <a:pPr>
              <a:defRPr/>
            </a:pPr>
            <a:endParaRPr lang="en-US" dirty="0"/>
          </a:p>
        </p:txBody>
      </p:sp>
    </p:spTree>
    <p:extLst>
      <p:ext uri="{BB962C8B-B14F-4D97-AF65-F5344CB8AC3E}">
        <p14:creationId xmlns:p14="http://schemas.microsoft.com/office/powerpoint/2010/main" val="230445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871270D-92F8-0643-8419-9C36C9D3076D}"/>
              </a:ext>
            </a:extLst>
          </p:cNvPr>
          <p:cNvSpPr>
            <a:spLocks noGrp="1"/>
          </p:cNvSpPr>
          <p:nvPr>
            <p:ph type="title"/>
          </p:nvPr>
        </p:nvSpPr>
        <p:spPr>
          <a:xfrm>
            <a:off x="0" y="0"/>
            <a:ext cx="12192000" cy="1325880"/>
          </a:xfrm>
          <a:solidFill>
            <a:srgbClr val="229750"/>
          </a:solidFill>
        </p:spPr>
        <p:txBody>
          <a:bodyPr>
            <a:normAutofit/>
          </a:bodyPr>
          <a:lstStyle/>
          <a:p>
            <a:pPr algn="ctr"/>
            <a:r>
              <a:rPr lang="en-US" alt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Zero Waste Italy</a:t>
            </a:r>
          </a:p>
        </p:txBody>
      </p:sp>
      <p:pic>
        <p:nvPicPr>
          <p:cNvPr id="3" name="Picture 2">
            <a:extLst>
              <a:ext uri="{FF2B5EF4-FFF2-40B4-BE49-F238E27FC236}">
                <a16:creationId xmlns:a16="http://schemas.microsoft.com/office/drawing/2014/main" id="{1D93C9A2-6753-E647-A3E8-F8C9E315DB04}"/>
              </a:ext>
            </a:extLst>
          </p:cNvPr>
          <p:cNvPicPr>
            <a:picLocks noChangeAspect="1"/>
          </p:cNvPicPr>
          <p:nvPr/>
        </p:nvPicPr>
        <p:blipFill>
          <a:blip r:embed="rId3"/>
          <a:stretch>
            <a:fillRect/>
          </a:stretch>
        </p:blipFill>
        <p:spPr>
          <a:xfrm>
            <a:off x="6396447" y="1325880"/>
            <a:ext cx="5795554" cy="5532120"/>
          </a:xfrm>
          <a:prstGeom prst="rect">
            <a:avLst/>
          </a:prstGeom>
        </p:spPr>
      </p:pic>
      <p:sp>
        <p:nvSpPr>
          <p:cNvPr id="5" name="TextBox 4">
            <a:extLst>
              <a:ext uri="{FF2B5EF4-FFF2-40B4-BE49-F238E27FC236}">
                <a16:creationId xmlns:a16="http://schemas.microsoft.com/office/drawing/2014/main" id="{B0F50B7C-3677-D242-B5AC-911BB9652F13}"/>
              </a:ext>
            </a:extLst>
          </p:cNvPr>
          <p:cNvSpPr txBox="1"/>
          <p:nvPr/>
        </p:nvSpPr>
        <p:spPr>
          <a:xfrm>
            <a:off x="354564" y="2527683"/>
            <a:ext cx="5971592" cy="2308324"/>
          </a:xfrm>
          <a:prstGeom prst="rect">
            <a:avLst/>
          </a:prstGeom>
          <a:noFill/>
        </p:spPr>
        <p:txBody>
          <a:bodyPr wrap="square" rtlCol="0">
            <a:spAutoFit/>
          </a:bodyPr>
          <a:lstStyle/>
          <a:p>
            <a:r>
              <a:rPr lang="en-US" sz="3600" dirty="0">
                <a:solidFill>
                  <a:schemeClr val="tx2"/>
                </a:solidFill>
                <a:latin typeface="Open Sans" panose="020B0606030504020204" pitchFamily="34" charset="0"/>
                <a:ea typeface="Open Sans" panose="020B0606030504020204" pitchFamily="34" charset="0"/>
                <a:cs typeface="Open Sans" panose="020B0606030504020204" pitchFamily="34" charset="0"/>
              </a:rPr>
              <a:t>300 municipalities in Italy—over six million inhabitants—are working toward Zero Waste</a:t>
            </a:r>
          </a:p>
        </p:txBody>
      </p:sp>
    </p:spTree>
    <p:extLst>
      <p:ext uri="{BB962C8B-B14F-4D97-AF65-F5344CB8AC3E}">
        <p14:creationId xmlns:p14="http://schemas.microsoft.com/office/powerpoint/2010/main" val="3283119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ZWIA logo.JPG">
            <a:extLst>
              <a:ext uri="{FF2B5EF4-FFF2-40B4-BE49-F238E27FC236}">
                <a16:creationId xmlns:a16="http://schemas.microsoft.com/office/drawing/2014/main" id="{8C755115-1F20-1A40-9ECA-8A0084AAE9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3657" y="381292"/>
            <a:ext cx="5962421" cy="1626999"/>
          </a:xfrm>
          <a:prstGeom prst="rect">
            <a:avLst/>
          </a:prstGeom>
        </p:spPr>
      </p:pic>
      <p:pic>
        <p:nvPicPr>
          <p:cNvPr id="18" name="Picture 17">
            <a:extLst>
              <a:ext uri="{FF2B5EF4-FFF2-40B4-BE49-F238E27FC236}">
                <a16:creationId xmlns:a16="http://schemas.microsoft.com/office/drawing/2014/main" id="{39BFEF60-5B50-0A44-9926-C763EFBC655C}"/>
              </a:ext>
            </a:extLst>
          </p:cNvPr>
          <p:cNvPicPr>
            <a:picLocks noChangeAspect="1"/>
          </p:cNvPicPr>
          <p:nvPr/>
        </p:nvPicPr>
        <p:blipFill>
          <a:blip r:embed="rId4"/>
          <a:stretch>
            <a:fillRect/>
          </a:stretch>
        </p:blipFill>
        <p:spPr>
          <a:xfrm>
            <a:off x="1189966" y="2292081"/>
            <a:ext cx="2500705" cy="1615500"/>
          </a:xfrm>
          <a:prstGeom prst="rect">
            <a:avLst/>
          </a:prstGeom>
        </p:spPr>
      </p:pic>
      <p:pic>
        <p:nvPicPr>
          <p:cNvPr id="19" name="Picture 18" descr="Zero Waste Canada Logo.jpg">
            <a:extLst>
              <a:ext uri="{FF2B5EF4-FFF2-40B4-BE49-F238E27FC236}">
                <a16:creationId xmlns:a16="http://schemas.microsoft.com/office/drawing/2014/main" id="{2ECCE83A-FF6A-3A45-98D1-612D64D22F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2866" y="2143194"/>
            <a:ext cx="1913275" cy="1913275"/>
          </a:xfrm>
          <a:prstGeom prst="rect">
            <a:avLst/>
          </a:prstGeom>
        </p:spPr>
      </p:pic>
      <p:pic>
        <p:nvPicPr>
          <p:cNvPr id="20" name="Picture 19">
            <a:extLst>
              <a:ext uri="{FF2B5EF4-FFF2-40B4-BE49-F238E27FC236}">
                <a16:creationId xmlns:a16="http://schemas.microsoft.com/office/drawing/2014/main" id="{DCFE7AFE-0C77-E042-83E1-8938DA305557}"/>
              </a:ext>
            </a:extLst>
          </p:cNvPr>
          <p:cNvPicPr>
            <a:picLocks noChangeAspect="1"/>
          </p:cNvPicPr>
          <p:nvPr/>
        </p:nvPicPr>
        <p:blipFill>
          <a:blip r:embed="rId6"/>
          <a:stretch>
            <a:fillRect/>
          </a:stretch>
        </p:blipFill>
        <p:spPr>
          <a:xfrm>
            <a:off x="7014747" y="2197829"/>
            <a:ext cx="1836512" cy="1804007"/>
          </a:xfrm>
          <a:prstGeom prst="rect">
            <a:avLst/>
          </a:prstGeom>
        </p:spPr>
      </p:pic>
      <p:pic>
        <p:nvPicPr>
          <p:cNvPr id="21" name="Picture 20">
            <a:extLst>
              <a:ext uri="{FF2B5EF4-FFF2-40B4-BE49-F238E27FC236}">
                <a16:creationId xmlns:a16="http://schemas.microsoft.com/office/drawing/2014/main" id="{02F99D1F-C56C-CA4A-AFB9-769186159C7B}"/>
              </a:ext>
            </a:extLst>
          </p:cNvPr>
          <p:cNvPicPr>
            <a:picLocks noChangeAspect="1"/>
          </p:cNvPicPr>
          <p:nvPr/>
        </p:nvPicPr>
        <p:blipFill>
          <a:blip r:embed="rId7"/>
          <a:stretch>
            <a:fillRect/>
          </a:stretch>
        </p:blipFill>
        <p:spPr>
          <a:xfrm>
            <a:off x="906174" y="4148422"/>
            <a:ext cx="1819073" cy="2098931"/>
          </a:xfrm>
          <a:prstGeom prst="rect">
            <a:avLst/>
          </a:prstGeom>
        </p:spPr>
      </p:pic>
      <p:pic>
        <p:nvPicPr>
          <p:cNvPr id="22" name="Picture 21">
            <a:extLst>
              <a:ext uri="{FF2B5EF4-FFF2-40B4-BE49-F238E27FC236}">
                <a16:creationId xmlns:a16="http://schemas.microsoft.com/office/drawing/2014/main" id="{EB2CBD98-DA4D-C444-9921-678D5FE741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53657" y="4447673"/>
            <a:ext cx="2538901" cy="1793099"/>
          </a:xfrm>
          <a:prstGeom prst="rect">
            <a:avLst/>
          </a:prstGeom>
        </p:spPr>
      </p:pic>
      <p:pic>
        <p:nvPicPr>
          <p:cNvPr id="23" name="Picture 22">
            <a:extLst>
              <a:ext uri="{FF2B5EF4-FFF2-40B4-BE49-F238E27FC236}">
                <a16:creationId xmlns:a16="http://schemas.microsoft.com/office/drawing/2014/main" id="{8752434E-5A0E-594A-9147-9E004B5FE118}"/>
              </a:ext>
            </a:extLst>
          </p:cNvPr>
          <p:cNvPicPr>
            <a:picLocks noChangeAspect="1"/>
          </p:cNvPicPr>
          <p:nvPr/>
        </p:nvPicPr>
        <p:blipFill>
          <a:blip r:embed="rId9"/>
          <a:stretch>
            <a:fillRect/>
          </a:stretch>
        </p:blipFill>
        <p:spPr>
          <a:xfrm>
            <a:off x="9373398" y="2111642"/>
            <a:ext cx="2114864" cy="2077433"/>
          </a:xfrm>
          <a:prstGeom prst="rect">
            <a:avLst/>
          </a:prstGeom>
        </p:spPr>
      </p:pic>
      <p:pic>
        <p:nvPicPr>
          <p:cNvPr id="24" name="Picture 23">
            <a:extLst>
              <a:ext uri="{FF2B5EF4-FFF2-40B4-BE49-F238E27FC236}">
                <a16:creationId xmlns:a16="http://schemas.microsoft.com/office/drawing/2014/main" id="{811A3F61-B8B7-E049-BD5C-FD9C2B458B90}"/>
              </a:ext>
            </a:extLst>
          </p:cNvPr>
          <p:cNvPicPr>
            <a:picLocks noChangeAspect="1"/>
          </p:cNvPicPr>
          <p:nvPr/>
        </p:nvPicPr>
        <p:blipFill>
          <a:blip r:embed="rId10"/>
          <a:stretch>
            <a:fillRect/>
          </a:stretch>
        </p:blipFill>
        <p:spPr>
          <a:xfrm>
            <a:off x="6166141" y="4523286"/>
            <a:ext cx="3233411" cy="1658159"/>
          </a:xfrm>
          <a:prstGeom prst="rect">
            <a:avLst/>
          </a:prstGeom>
        </p:spPr>
      </p:pic>
      <p:pic>
        <p:nvPicPr>
          <p:cNvPr id="3" name="Picture 2">
            <a:extLst>
              <a:ext uri="{FF2B5EF4-FFF2-40B4-BE49-F238E27FC236}">
                <a16:creationId xmlns:a16="http://schemas.microsoft.com/office/drawing/2014/main" id="{89CF9A12-4A3E-4E8E-B5AB-4B8A5C39D04B}"/>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792535" y="4442841"/>
            <a:ext cx="1981302" cy="1663786"/>
          </a:xfrm>
          <a:prstGeom prst="rect">
            <a:avLst/>
          </a:prstGeom>
        </p:spPr>
      </p:pic>
    </p:spTree>
    <p:extLst>
      <p:ext uri="{BB962C8B-B14F-4D97-AF65-F5344CB8AC3E}">
        <p14:creationId xmlns:p14="http://schemas.microsoft.com/office/powerpoint/2010/main" val="3835316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DD1B8EB5-460C-F842-9B5C-19B59D0C43D5}"/>
              </a:ext>
            </a:extLst>
          </p:cNvPr>
          <p:cNvSpPr>
            <a:spLocks noGrp="1"/>
          </p:cNvSpPr>
          <p:nvPr>
            <p:ph type="title"/>
          </p:nvPr>
        </p:nvSpPr>
        <p:spPr>
          <a:xfrm>
            <a:off x="0" y="-3985"/>
            <a:ext cx="12192000" cy="1325563"/>
          </a:xfrm>
          <a:solidFill>
            <a:srgbClr val="229750"/>
          </a:solidFill>
        </p:spPr>
        <p:txBody>
          <a:bodyPr>
            <a:normAutofit/>
          </a:bodyPr>
          <a:lstStyle/>
          <a:p>
            <a:pPr algn="ctr"/>
            <a:r>
              <a:rPr lang="en-US" alt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Capannori, Italy</a:t>
            </a:r>
          </a:p>
        </p:txBody>
      </p:sp>
      <p:sp>
        <p:nvSpPr>
          <p:cNvPr id="19459" name="Content Placeholder 2">
            <a:extLst>
              <a:ext uri="{FF2B5EF4-FFF2-40B4-BE49-F238E27FC236}">
                <a16:creationId xmlns:a16="http://schemas.microsoft.com/office/drawing/2014/main" id="{C5D50298-99B1-C943-BCC2-83D3C09CF0ED}"/>
              </a:ext>
            </a:extLst>
          </p:cNvPr>
          <p:cNvSpPr>
            <a:spLocks noGrp="1"/>
          </p:cNvSpPr>
          <p:nvPr>
            <p:ph idx="1"/>
          </p:nvPr>
        </p:nvSpPr>
        <p:spPr>
          <a:xfrm>
            <a:off x="533399" y="1803190"/>
            <a:ext cx="6277947" cy="4584700"/>
          </a:xfrm>
        </p:spPr>
        <p:txBody>
          <a:bodyPr/>
          <a:lstStyle/>
          <a:p>
            <a:r>
              <a:rPr lang="en-US" alt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t>46,000 population</a:t>
            </a:r>
          </a:p>
          <a:p>
            <a:r>
              <a:rPr lang="en-US" alt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t>Province of Lucca in the Region of Tuscany</a:t>
            </a:r>
          </a:p>
          <a:p>
            <a:endParaRPr lang="en-US" altLang="en-US" dirty="0"/>
          </a:p>
          <a:p>
            <a:endParaRPr lang="en-US" altLang="en-US" dirty="0"/>
          </a:p>
        </p:txBody>
      </p:sp>
      <p:pic>
        <p:nvPicPr>
          <p:cNvPr id="19462" name="Picture 4">
            <a:extLst>
              <a:ext uri="{FF2B5EF4-FFF2-40B4-BE49-F238E27FC236}">
                <a16:creationId xmlns:a16="http://schemas.microsoft.com/office/drawing/2014/main" id="{1ACC6F28-BDF9-1246-B940-0C68391E02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69244"/>
            <a:ext cx="7440828" cy="298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638A831-8015-DA4E-B885-57C66B0B4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5938" y="1333081"/>
            <a:ext cx="4956062" cy="5524919"/>
          </a:xfrm>
          <a:prstGeom prst="rect">
            <a:avLst/>
          </a:prstGeom>
        </p:spPr>
      </p:pic>
    </p:spTree>
    <p:extLst>
      <p:ext uri="{BB962C8B-B14F-4D97-AF65-F5344CB8AC3E}">
        <p14:creationId xmlns:p14="http://schemas.microsoft.com/office/powerpoint/2010/main" val="962379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47462F-4AC5-904A-89D5-AE5DD2B00BA6}"/>
              </a:ext>
            </a:extLst>
          </p:cNvPr>
          <p:cNvSpPr>
            <a:spLocks noGrp="1"/>
          </p:cNvSpPr>
          <p:nvPr>
            <p:ph idx="1"/>
          </p:nvPr>
        </p:nvSpPr>
        <p:spPr>
          <a:xfrm>
            <a:off x="1981200" y="1417639"/>
            <a:ext cx="4956748" cy="3869791"/>
          </a:xfrm>
        </p:spPr>
        <p:txBody>
          <a:bodyPr>
            <a:normAutofit/>
          </a:bodyPr>
          <a:lstStyle/>
          <a:p>
            <a:pPr marL="0" indent="0">
              <a:buNone/>
              <a:defRPr/>
            </a:pPr>
            <a:endParaRPr lang="en-US" dirty="0"/>
          </a:p>
          <a:p>
            <a:pPr marL="0" indent="0">
              <a:buNone/>
              <a:defRPr/>
            </a:pPr>
            <a:endParaRPr lang="en-US" dirty="0"/>
          </a:p>
        </p:txBody>
      </p:sp>
      <p:pic>
        <p:nvPicPr>
          <p:cNvPr id="4" name="Picture 3">
            <a:extLst>
              <a:ext uri="{FF2B5EF4-FFF2-40B4-BE49-F238E27FC236}">
                <a16:creationId xmlns:a16="http://schemas.microsoft.com/office/drawing/2014/main" id="{7C389259-10C1-7043-8823-4551992C3EEA}"/>
              </a:ext>
            </a:extLst>
          </p:cNvPr>
          <p:cNvPicPr>
            <a:picLocks noChangeAspect="1"/>
          </p:cNvPicPr>
          <p:nvPr/>
        </p:nvPicPr>
        <p:blipFill>
          <a:blip r:embed="rId3"/>
          <a:stretch>
            <a:fillRect/>
          </a:stretch>
        </p:blipFill>
        <p:spPr>
          <a:xfrm>
            <a:off x="2015415" y="1124339"/>
            <a:ext cx="8304243" cy="5724102"/>
          </a:xfrm>
          <a:prstGeom prst="rect">
            <a:avLst/>
          </a:prstGeom>
        </p:spPr>
      </p:pic>
      <p:sp>
        <p:nvSpPr>
          <p:cNvPr id="20482" name="Title 1">
            <a:extLst>
              <a:ext uri="{FF2B5EF4-FFF2-40B4-BE49-F238E27FC236}">
                <a16:creationId xmlns:a16="http://schemas.microsoft.com/office/drawing/2014/main" id="{FCA8A2EA-601F-424A-A1B2-BAE3672E8670}"/>
              </a:ext>
            </a:extLst>
          </p:cNvPr>
          <p:cNvSpPr>
            <a:spLocks noGrp="1"/>
          </p:cNvSpPr>
          <p:nvPr>
            <p:ph type="title"/>
          </p:nvPr>
        </p:nvSpPr>
        <p:spPr>
          <a:xfrm>
            <a:off x="0" y="0"/>
            <a:ext cx="12192000" cy="1143000"/>
          </a:xfrm>
          <a:solidFill>
            <a:srgbClr val="229750"/>
          </a:solidFill>
        </p:spPr>
        <p:txBody>
          <a:bodyPr>
            <a:normAutofit/>
          </a:bodyPr>
          <a:lstStyle/>
          <a:p>
            <a:pPr algn="ctr"/>
            <a:r>
              <a:rPr lang="en-US" alt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City in Europe to Declare Zero Waste</a:t>
            </a:r>
            <a:br>
              <a:rPr lang="en-US" alt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alt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Achieved 85% diversion in 2014</a:t>
            </a:r>
            <a:endParaRPr lang="en-US" alt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43253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9C211D6D-C5E0-F449-B2DA-307B85591713}"/>
              </a:ext>
            </a:extLst>
          </p:cNvPr>
          <p:cNvSpPr>
            <a:spLocks noGrp="1"/>
          </p:cNvSpPr>
          <p:nvPr>
            <p:ph type="title"/>
          </p:nvPr>
        </p:nvSpPr>
        <p:spPr>
          <a:xfrm>
            <a:off x="0" y="0"/>
            <a:ext cx="12192000" cy="1143000"/>
          </a:xfrm>
          <a:solidFill>
            <a:srgbClr val="229750"/>
          </a:solidFill>
        </p:spPr>
        <p:txBody>
          <a:bodyPr>
            <a:normAutofit/>
          </a:bodyPr>
          <a:lstStyle/>
          <a:p>
            <a:pPr algn="ctr"/>
            <a:r>
              <a:rPr lang="en-US" alt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Zero Waste Research Centre</a:t>
            </a:r>
          </a:p>
        </p:txBody>
      </p:sp>
      <p:pic>
        <p:nvPicPr>
          <p:cNvPr id="3" name="Picture 2">
            <a:extLst>
              <a:ext uri="{FF2B5EF4-FFF2-40B4-BE49-F238E27FC236}">
                <a16:creationId xmlns:a16="http://schemas.microsoft.com/office/drawing/2014/main" id="{58878825-450D-3D48-BDC5-2C85BD96FBFF}"/>
              </a:ext>
            </a:extLst>
          </p:cNvPr>
          <p:cNvPicPr>
            <a:picLocks noChangeAspect="1"/>
          </p:cNvPicPr>
          <p:nvPr/>
        </p:nvPicPr>
        <p:blipFill>
          <a:blip r:embed="rId3"/>
          <a:stretch>
            <a:fillRect/>
          </a:stretch>
        </p:blipFill>
        <p:spPr>
          <a:xfrm>
            <a:off x="23459" y="1143000"/>
            <a:ext cx="12168541" cy="6844804"/>
          </a:xfrm>
          <a:prstGeom prst="rect">
            <a:avLst/>
          </a:prstGeom>
        </p:spPr>
      </p:pic>
    </p:spTree>
    <p:extLst>
      <p:ext uri="{BB962C8B-B14F-4D97-AF65-F5344CB8AC3E}">
        <p14:creationId xmlns:p14="http://schemas.microsoft.com/office/powerpoint/2010/main" val="2762265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140DF62E-B881-7D4E-BEEC-A63489FDE23B}"/>
              </a:ext>
            </a:extLst>
          </p:cNvPr>
          <p:cNvSpPr>
            <a:spLocks noGrp="1"/>
          </p:cNvSpPr>
          <p:nvPr>
            <p:ph type="title"/>
          </p:nvPr>
        </p:nvSpPr>
        <p:spPr>
          <a:xfrm>
            <a:off x="0" y="0"/>
            <a:ext cx="12192000" cy="1325880"/>
          </a:xfrm>
          <a:solidFill>
            <a:srgbClr val="229750"/>
          </a:solidFill>
        </p:spPr>
        <p:txBody>
          <a:bodyPr>
            <a:noAutofit/>
          </a:bodyPr>
          <a:lstStyle/>
          <a:p>
            <a:pPr algn="ctr"/>
            <a:r>
              <a:rPr lang="en-US" alt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t>Companies Respond to Capannori</a:t>
            </a:r>
          </a:p>
        </p:txBody>
      </p:sp>
      <p:pic>
        <p:nvPicPr>
          <p:cNvPr id="22534" name="Picture 2">
            <a:extLst>
              <a:ext uri="{FF2B5EF4-FFF2-40B4-BE49-F238E27FC236}">
                <a16:creationId xmlns:a16="http://schemas.microsoft.com/office/drawing/2014/main" id="{06B69C37-8E90-364C-9A3D-CC887AE0D1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8106" y="1325880"/>
            <a:ext cx="8296729" cy="553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p1060244.jpg">
            <a:extLst>
              <a:ext uri="{FF2B5EF4-FFF2-40B4-BE49-F238E27FC236}">
                <a16:creationId xmlns:a16="http://schemas.microsoft.com/office/drawing/2014/main" id="{115C0417-8C78-8A4A-AF1C-8A0C8833A6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836" y="1325880"/>
            <a:ext cx="7372296" cy="553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618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1AFAD98-8A66-7E4D-9464-080AEA694D84}"/>
              </a:ext>
            </a:extLst>
          </p:cNvPr>
          <p:cNvSpPr>
            <a:spLocks noGrp="1"/>
          </p:cNvSpPr>
          <p:nvPr>
            <p:ph type="title"/>
          </p:nvPr>
        </p:nvSpPr>
        <p:spPr>
          <a:xfrm>
            <a:off x="0" y="0"/>
            <a:ext cx="12192000" cy="1325563"/>
          </a:xfrm>
          <a:solidFill>
            <a:srgbClr val="229750"/>
          </a:solidFill>
        </p:spPr>
        <p:txBody>
          <a:bodyPr>
            <a:normAutofit/>
          </a:bodyPr>
          <a:lstStyle/>
          <a:p>
            <a:pPr algn="ctr"/>
            <a:r>
              <a:rPr lang="en-US" alt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Alameda, California, USA </a:t>
            </a:r>
          </a:p>
        </p:txBody>
      </p:sp>
      <p:sp>
        <p:nvSpPr>
          <p:cNvPr id="37891" name="Content Placeholder 2">
            <a:extLst>
              <a:ext uri="{FF2B5EF4-FFF2-40B4-BE49-F238E27FC236}">
                <a16:creationId xmlns:a16="http://schemas.microsoft.com/office/drawing/2014/main" id="{3C982898-350D-AE42-B884-4447A6FEB8AB}"/>
              </a:ext>
            </a:extLst>
          </p:cNvPr>
          <p:cNvSpPr>
            <a:spLocks noGrp="1"/>
          </p:cNvSpPr>
          <p:nvPr>
            <p:ph idx="1"/>
          </p:nvPr>
        </p:nvSpPr>
        <p:spPr>
          <a:xfrm>
            <a:off x="307652" y="1511236"/>
            <a:ext cx="7740650" cy="1524000"/>
          </a:xfrm>
        </p:spPr>
        <p:txBody>
          <a:bodyPr>
            <a:noAutofit/>
          </a:bodyPr>
          <a:lstStyle/>
          <a:p>
            <a:r>
              <a:rPr lang="en-US" alt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t>75,000 population</a:t>
            </a:r>
          </a:p>
          <a:p>
            <a:r>
              <a:rPr lang="en-US" alt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t>“The Island City” on the coast of Oakland across the Bay from </a:t>
            </a:r>
            <a:br>
              <a:rPr lang="en-US" alt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en-US" alt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t>San Francisco </a:t>
            </a:r>
          </a:p>
        </p:txBody>
      </p:sp>
      <p:pic>
        <p:nvPicPr>
          <p:cNvPr id="3" name="Picture 2">
            <a:extLst>
              <a:ext uri="{FF2B5EF4-FFF2-40B4-BE49-F238E27FC236}">
                <a16:creationId xmlns:a16="http://schemas.microsoft.com/office/drawing/2014/main" id="{F4B5458E-C266-9541-B9E7-A6E5B7681B24}"/>
              </a:ext>
            </a:extLst>
          </p:cNvPr>
          <p:cNvPicPr>
            <a:picLocks noChangeAspect="1"/>
          </p:cNvPicPr>
          <p:nvPr/>
        </p:nvPicPr>
        <p:blipFill rotWithShape="1">
          <a:blip r:embed="rId2">
            <a:extLst>
              <a:ext uri="{28A0092B-C50C-407E-A947-70E740481C1C}">
                <a14:useLocalDpi xmlns:a14="http://schemas.microsoft.com/office/drawing/2010/main" val="0"/>
              </a:ext>
            </a:extLst>
          </a:blip>
          <a:srcRect l="24098" r="12101" b="40482"/>
          <a:stretch/>
        </p:blipFill>
        <p:spPr>
          <a:xfrm>
            <a:off x="6738143" y="1325563"/>
            <a:ext cx="5453857" cy="5532437"/>
          </a:xfrm>
          <a:prstGeom prst="rect">
            <a:avLst/>
          </a:prstGeom>
        </p:spPr>
      </p:pic>
      <p:pic>
        <p:nvPicPr>
          <p:cNvPr id="11" name="Picture 6">
            <a:extLst>
              <a:ext uri="{FF2B5EF4-FFF2-40B4-BE49-F238E27FC236}">
                <a16:creationId xmlns:a16="http://schemas.microsoft.com/office/drawing/2014/main" id="{FED205D5-21ED-B545-989B-9B33C32743CA}"/>
              </a:ext>
            </a:extLst>
          </p:cNvPr>
          <p:cNvPicPr>
            <a:picLocks noChangeAspect="1"/>
          </p:cNvPicPr>
          <p:nvPr/>
        </p:nvPicPr>
        <p:blipFill rotWithShape="1">
          <a:blip r:embed="rId3">
            <a:extLst>
              <a:ext uri="{28A0092B-C50C-407E-A947-70E740481C1C}">
                <a14:useLocalDpi xmlns:a14="http://schemas.microsoft.com/office/drawing/2010/main" val="0"/>
              </a:ext>
            </a:extLst>
          </a:blip>
          <a:srcRect t="15444"/>
          <a:stretch/>
        </p:blipFill>
        <p:spPr bwMode="auto">
          <a:xfrm>
            <a:off x="0" y="3583635"/>
            <a:ext cx="6738143" cy="364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117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5">
            <a:extLst>
              <a:ext uri="{FF2B5EF4-FFF2-40B4-BE49-F238E27FC236}">
                <a16:creationId xmlns:a16="http://schemas.microsoft.com/office/drawing/2014/main" id="{D34DB64C-D733-B74F-9511-07D5B55705C2}"/>
              </a:ext>
            </a:extLst>
          </p:cNvPr>
          <p:cNvSpPr>
            <a:spLocks noChangeArrowheads="1"/>
          </p:cNvSpPr>
          <p:nvPr/>
        </p:nvSpPr>
        <p:spPr bwMode="auto">
          <a:xfrm>
            <a:off x="1524000" y="0"/>
            <a:ext cx="9144000" cy="6858000"/>
          </a:xfrm>
          <a:prstGeom prst="rect">
            <a:avLst/>
          </a:prstGeom>
          <a:solidFill>
            <a:schemeClr val="tx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pic>
        <p:nvPicPr>
          <p:cNvPr id="38915" name="Picture 7" descr="seal level rise 0.tiff">
            <a:extLst>
              <a:ext uri="{FF2B5EF4-FFF2-40B4-BE49-F238E27FC236}">
                <a16:creationId xmlns:a16="http://schemas.microsoft.com/office/drawing/2014/main" id="{231628F6-E774-084A-B5BB-8C5AAE61E2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19201"/>
            <a:ext cx="868045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10">
            <a:extLst>
              <a:ext uri="{FF2B5EF4-FFF2-40B4-BE49-F238E27FC236}">
                <a16:creationId xmlns:a16="http://schemas.microsoft.com/office/drawing/2014/main" id="{75CC9754-E260-B44C-9BEB-07C41DFC9E11}"/>
              </a:ext>
            </a:extLst>
          </p:cNvPr>
          <p:cNvSpPr>
            <a:spLocks noChangeArrowheads="1"/>
          </p:cNvSpPr>
          <p:nvPr/>
        </p:nvSpPr>
        <p:spPr bwMode="auto">
          <a:xfrm>
            <a:off x="2286000" y="5257801"/>
            <a:ext cx="449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dirty="0">
                <a:solidFill>
                  <a:srgbClr val="FFDA3B"/>
                </a:solidFill>
              </a:rPr>
              <a:t>Alameda Today</a:t>
            </a:r>
            <a:endParaRPr lang="en-US" altLang="en-US" sz="4800" dirty="0"/>
          </a:p>
        </p:txBody>
      </p:sp>
      <p:sp>
        <p:nvSpPr>
          <p:cNvPr id="38917" name="Rectangle 3">
            <a:extLst>
              <a:ext uri="{FF2B5EF4-FFF2-40B4-BE49-F238E27FC236}">
                <a16:creationId xmlns:a16="http://schemas.microsoft.com/office/drawing/2014/main" id="{3E773ABE-FB0F-F64C-868C-B402CD6D0323}"/>
              </a:ext>
            </a:extLst>
          </p:cNvPr>
          <p:cNvSpPr>
            <a:spLocks noChangeArrowheads="1"/>
          </p:cNvSpPr>
          <p:nvPr/>
        </p:nvSpPr>
        <p:spPr bwMode="auto">
          <a:xfrm>
            <a:off x="1905000" y="228600"/>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solidFill>
                  <a:srgbClr val="FAE33C"/>
                </a:solidFill>
              </a:rPr>
              <a:t> </a:t>
            </a:r>
            <a:r>
              <a:rPr lang="en-US" altLang="en-US" sz="3200" b="1" dirty="0">
                <a:solidFill>
                  <a:srgbClr val="FAE33C"/>
                </a:solidFill>
                <a:latin typeface="Century Gothic" panose="020B0502020202020204" pitchFamily="34" charset="0"/>
              </a:rPr>
              <a:t>Possible Climate Change Impacts </a:t>
            </a:r>
          </a:p>
        </p:txBody>
      </p:sp>
    </p:spTree>
    <p:extLst>
      <p:ext uri="{BB962C8B-B14F-4D97-AF65-F5344CB8AC3E}">
        <p14:creationId xmlns:p14="http://schemas.microsoft.com/office/powerpoint/2010/main" val="37727307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6">
            <a:extLst>
              <a:ext uri="{FF2B5EF4-FFF2-40B4-BE49-F238E27FC236}">
                <a16:creationId xmlns:a16="http://schemas.microsoft.com/office/drawing/2014/main" id="{4D5CB000-EC0D-4644-A780-00DFEE64365B}"/>
              </a:ext>
            </a:extLst>
          </p:cNvPr>
          <p:cNvSpPr>
            <a:spLocks noChangeArrowheads="1"/>
          </p:cNvSpPr>
          <p:nvPr/>
        </p:nvSpPr>
        <p:spPr bwMode="auto">
          <a:xfrm>
            <a:off x="1524000" y="0"/>
            <a:ext cx="9144000" cy="6858000"/>
          </a:xfrm>
          <a:prstGeom prst="rect">
            <a:avLst/>
          </a:prstGeom>
          <a:solidFill>
            <a:schemeClr val="tx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grpSp>
        <p:nvGrpSpPr>
          <p:cNvPr id="39939" name="Group 34">
            <a:extLst>
              <a:ext uri="{FF2B5EF4-FFF2-40B4-BE49-F238E27FC236}">
                <a16:creationId xmlns:a16="http://schemas.microsoft.com/office/drawing/2014/main" id="{F51EB7E7-879B-1B4A-B592-0F98692838C0}"/>
              </a:ext>
            </a:extLst>
          </p:cNvPr>
          <p:cNvGrpSpPr>
            <a:grpSpLocks/>
          </p:cNvGrpSpPr>
          <p:nvPr/>
        </p:nvGrpSpPr>
        <p:grpSpPr bwMode="auto">
          <a:xfrm>
            <a:off x="1604964" y="1262063"/>
            <a:ext cx="9063037" cy="5446712"/>
            <a:chOff x="-838200" y="0"/>
            <a:chExt cx="8680724" cy="5217403"/>
          </a:xfrm>
        </p:grpSpPr>
        <p:pic>
          <p:nvPicPr>
            <p:cNvPr id="39962" name="Picture 7" descr="seal level rise 0.tiff">
              <a:extLst>
                <a:ext uri="{FF2B5EF4-FFF2-40B4-BE49-F238E27FC236}">
                  <a16:creationId xmlns:a16="http://schemas.microsoft.com/office/drawing/2014/main" id="{076BF4F1-256D-9F48-A48A-5C6D8FAE79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8680724" cy="521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3" name="Rectangle 33">
              <a:extLst>
                <a:ext uri="{FF2B5EF4-FFF2-40B4-BE49-F238E27FC236}">
                  <a16:creationId xmlns:a16="http://schemas.microsoft.com/office/drawing/2014/main" id="{5D8F7880-DBD3-A947-8EB2-5EEC181E69FE}"/>
                </a:ext>
              </a:extLst>
            </p:cNvPr>
            <p:cNvSpPr>
              <a:spLocks noChangeArrowheads="1"/>
            </p:cNvSpPr>
            <p:nvPr/>
          </p:nvSpPr>
          <p:spPr bwMode="auto">
            <a:xfrm>
              <a:off x="0" y="3810000"/>
              <a:ext cx="2590800" cy="79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dirty="0">
                  <a:solidFill>
                    <a:srgbClr val="FFDA3B"/>
                  </a:solidFill>
                </a:rPr>
                <a:t>0 Meter</a:t>
              </a:r>
              <a:endParaRPr lang="en-US" altLang="en-US" sz="4800" dirty="0"/>
            </a:p>
          </p:txBody>
        </p:sp>
      </p:grpSp>
      <p:grpSp>
        <p:nvGrpSpPr>
          <p:cNvPr id="3" name="Group 32">
            <a:extLst>
              <a:ext uri="{FF2B5EF4-FFF2-40B4-BE49-F238E27FC236}">
                <a16:creationId xmlns:a16="http://schemas.microsoft.com/office/drawing/2014/main" id="{D19F6F4C-B4A2-864C-9988-937F635F36FF}"/>
              </a:ext>
            </a:extLst>
          </p:cNvPr>
          <p:cNvGrpSpPr>
            <a:grpSpLocks/>
          </p:cNvGrpSpPr>
          <p:nvPr/>
        </p:nvGrpSpPr>
        <p:grpSpPr bwMode="auto">
          <a:xfrm>
            <a:off x="1649414" y="1338264"/>
            <a:ext cx="9018587" cy="5443537"/>
            <a:chOff x="228600" y="1643212"/>
            <a:chExt cx="8638113" cy="5214788"/>
          </a:xfrm>
        </p:grpSpPr>
        <p:pic>
          <p:nvPicPr>
            <p:cNvPr id="39960" name="Picture 12" descr="sea level rise 1.tiff">
              <a:extLst>
                <a:ext uri="{FF2B5EF4-FFF2-40B4-BE49-F238E27FC236}">
                  <a16:creationId xmlns:a16="http://schemas.microsoft.com/office/drawing/2014/main" id="{A4F2C12B-C8DA-8242-A75D-9F21A5FE73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43212"/>
              <a:ext cx="8638113" cy="52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1" name="Rectangle 13">
              <a:extLst>
                <a:ext uri="{FF2B5EF4-FFF2-40B4-BE49-F238E27FC236}">
                  <a16:creationId xmlns:a16="http://schemas.microsoft.com/office/drawing/2014/main" id="{083CD8B9-64C3-4241-A6E8-7D465128C13A}"/>
                </a:ext>
              </a:extLst>
            </p:cNvPr>
            <p:cNvSpPr>
              <a:spLocks noChangeArrowheads="1"/>
            </p:cNvSpPr>
            <p:nvPr/>
          </p:nvSpPr>
          <p:spPr bwMode="auto">
            <a:xfrm>
              <a:off x="762000" y="5257800"/>
              <a:ext cx="2590800" cy="79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dirty="0">
                  <a:solidFill>
                    <a:srgbClr val="FFDA3B"/>
                  </a:solidFill>
                </a:rPr>
                <a:t>1 Meter</a:t>
              </a:r>
              <a:endParaRPr lang="en-US" altLang="en-US" sz="4800" dirty="0"/>
            </a:p>
          </p:txBody>
        </p:sp>
      </p:grpSp>
      <p:grpSp>
        <p:nvGrpSpPr>
          <p:cNvPr id="4" name="Group 31">
            <a:extLst>
              <a:ext uri="{FF2B5EF4-FFF2-40B4-BE49-F238E27FC236}">
                <a16:creationId xmlns:a16="http://schemas.microsoft.com/office/drawing/2014/main" id="{EA5D3792-2370-B64E-831E-4A7A2487DECF}"/>
              </a:ext>
            </a:extLst>
          </p:cNvPr>
          <p:cNvGrpSpPr>
            <a:grpSpLocks/>
          </p:cNvGrpSpPr>
          <p:nvPr/>
        </p:nvGrpSpPr>
        <p:grpSpPr bwMode="auto">
          <a:xfrm>
            <a:off x="1677988" y="1262063"/>
            <a:ext cx="9009062" cy="5440362"/>
            <a:chOff x="-1295400" y="2636520"/>
            <a:chExt cx="8629650" cy="5212080"/>
          </a:xfrm>
        </p:grpSpPr>
        <p:pic>
          <p:nvPicPr>
            <p:cNvPr id="39958" name="Picture 15" descr="sea level rise 2.tiff">
              <a:extLst>
                <a:ext uri="{FF2B5EF4-FFF2-40B4-BE49-F238E27FC236}">
                  <a16:creationId xmlns:a16="http://schemas.microsoft.com/office/drawing/2014/main" id="{4B7240B5-1BA3-3447-BC97-1DA70AFFEE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636520"/>
              <a:ext cx="8629650"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9" name="Rectangle 16">
              <a:extLst>
                <a:ext uri="{FF2B5EF4-FFF2-40B4-BE49-F238E27FC236}">
                  <a16:creationId xmlns:a16="http://schemas.microsoft.com/office/drawing/2014/main" id="{A0A8B1DF-7D0B-7D45-8973-F77071C1AFBF}"/>
                </a:ext>
              </a:extLst>
            </p:cNvPr>
            <p:cNvSpPr>
              <a:spLocks noChangeArrowheads="1"/>
            </p:cNvSpPr>
            <p:nvPr/>
          </p:nvSpPr>
          <p:spPr bwMode="auto">
            <a:xfrm>
              <a:off x="-790575" y="6324600"/>
              <a:ext cx="2590800" cy="79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dirty="0">
                  <a:solidFill>
                    <a:srgbClr val="FFDA3B"/>
                  </a:solidFill>
                </a:rPr>
                <a:t>2 Meter</a:t>
              </a:r>
              <a:endParaRPr lang="en-US" altLang="en-US" sz="4800" dirty="0"/>
            </a:p>
          </p:txBody>
        </p:sp>
      </p:grpSp>
      <p:grpSp>
        <p:nvGrpSpPr>
          <p:cNvPr id="5" name="Group 30">
            <a:extLst>
              <a:ext uri="{FF2B5EF4-FFF2-40B4-BE49-F238E27FC236}">
                <a16:creationId xmlns:a16="http://schemas.microsoft.com/office/drawing/2014/main" id="{47C47271-2122-3147-994B-A0F5407C7E79}"/>
              </a:ext>
            </a:extLst>
          </p:cNvPr>
          <p:cNvGrpSpPr>
            <a:grpSpLocks/>
          </p:cNvGrpSpPr>
          <p:nvPr/>
        </p:nvGrpSpPr>
        <p:grpSpPr bwMode="auto">
          <a:xfrm>
            <a:off x="1525589" y="1262064"/>
            <a:ext cx="9005887" cy="5443537"/>
            <a:chOff x="258649" y="1643220"/>
            <a:chExt cx="8626702" cy="5214780"/>
          </a:xfrm>
        </p:grpSpPr>
        <p:pic>
          <p:nvPicPr>
            <p:cNvPr id="39956" name="Picture 18" descr="sea level rise 3.tiff">
              <a:extLst>
                <a:ext uri="{FF2B5EF4-FFF2-40B4-BE49-F238E27FC236}">
                  <a16:creationId xmlns:a16="http://schemas.microsoft.com/office/drawing/2014/main" id="{3A79F31B-B5C8-844A-9FA1-C6D061B61F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8649" y="1643220"/>
              <a:ext cx="8626702" cy="521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7" name="Rectangle 19">
              <a:extLst>
                <a:ext uri="{FF2B5EF4-FFF2-40B4-BE49-F238E27FC236}">
                  <a16:creationId xmlns:a16="http://schemas.microsoft.com/office/drawing/2014/main" id="{B1F1A145-36AA-0942-9F97-72A701B3C0C1}"/>
                </a:ext>
              </a:extLst>
            </p:cNvPr>
            <p:cNvSpPr>
              <a:spLocks noChangeArrowheads="1"/>
            </p:cNvSpPr>
            <p:nvPr/>
          </p:nvSpPr>
          <p:spPr bwMode="auto">
            <a:xfrm>
              <a:off x="914400" y="5410200"/>
              <a:ext cx="2590800" cy="79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dirty="0">
                  <a:solidFill>
                    <a:srgbClr val="FFDA3B"/>
                  </a:solidFill>
                </a:rPr>
                <a:t>3 Meter</a:t>
              </a:r>
              <a:endParaRPr lang="en-US" altLang="en-US" sz="4800" dirty="0"/>
            </a:p>
          </p:txBody>
        </p:sp>
      </p:grpSp>
      <p:grpSp>
        <p:nvGrpSpPr>
          <p:cNvPr id="6" name="Group 29">
            <a:extLst>
              <a:ext uri="{FF2B5EF4-FFF2-40B4-BE49-F238E27FC236}">
                <a16:creationId xmlns:a16="http://schemas.microsoft.com/office/drawing/2014/main" id="{16B3FCF1-FBE2-314D-AB28-B512EE9BDA9A}"/>
              </a:ext>
            </a:extLst>
          </p:cNvPr>
          <p:cNvGrpSpPr>
            <a:grpSpLocks/>
          </p:cNvGrpSpPr>
          <p:nvPr/>
        </p:nvGrpSpPr>
        <p:grpSpPr bwMode="auto">
          <a:xfrm>
            <a:off x="1608138" y="1262064"/>
            <a:ext cx="9059862" cy="5438775"/>
            <a:chOff x="-685800" y="353300"/>
            <a:chExt cx="8678404" cy="5209300"/>
          </a:xfrm>
        </p:grpSpPr>
        <p:pic>
          <p:nvPicPr>
            <p:cNvPr id="39954" name="Picture 21" descr="sea level rise 4.tiff">
              <a:extLst>
                <a:ext uri="{FF2B5EF4-FFF2-40B4-BE49-F238E27FC236}">
                  <a16:creationId xmlns:a16="http://schemas.microsoft.com/office/drawing/2014/main" id="{E915BB19-951C-BE47-B08C-6F50C21FC4A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53300"/>
              <a:ext cx="8678404" cy="520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5" name="Rectangle 22">
              <a:extLst>
                <a:ext uri="{FF2B5EF4-FFF2-40B4-BE49-F238E27FC236}">
                  <a16:creationId xmlns:a16="http://schemas.microsoft.com/office/drawing/2014/main" id="{E0A49465-6F0B-7C44-9DC8-B714A6F12783}"/>
                </a:ext>
              </a:extLst>
            </p:cNvPr>
            <p:cNvSpPr>
              <a:spLocks noChangeArrowheads="1"/>
            </p:cNvSpPr>
            <p:nvPr/>
          </p:nvSpPr>
          <p:spPr bwMode="auto">
            <a:xfrm>
              <a:off x="-4198" y="4191000"/>
              <a:ext cx="2590800" cy="79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dirty="0">
                  <a:solidFill>
                    <a:srgbClr val="FFDA3B"/>
                  </a:solidFill>
                </a:rPr>
                <a:t>4 Meter</a:t>
              </a:r>
              <a:endParaRPr lang="en-US" altLang="en-US" sz="4800" dirty="0"/>
            </a:p>
          </p:txBody>
        </p:sp>
      </p:grpSp>
      <p:grpSp>
        <p:nvGrpSpPr>
          <p:cNvPr id="7" name="Group 26">
            <a:extLst>
              <a:ext uri="{FF2B5EF4-FFF2-40B4-BE49-F238E27FC236}">
                <a16:creationId xmlns:a16="http://schemas.microsoft.com/office/drawing/2014/main" id="{C54452EF-610E-9141-9884-367381C22F60}"/>
              </a:ext>
            </a:extLst>
          </p:cNvPr>
          <p:cNvGrpSpPr>
            <a:grpSpLocks/>
          </p:cNvGrpSpPr>
          <p:nvPr/>
        </p:nvGrpSpPr>
        <p:grpSpPr bwMode="auto">
          <a:xfrm>
            <a:off x="1524001" y="1262064"/>
            <a:ext cx="9047163" cy="5438775"/>
            <a:chOff x="238522" y="1648708"/>
            <a:chExt cx="8666955" cy="5209292"/>
          </a:xfrm>
        </p:grpSpPr>
        <p:pic>
          <p:nvPicPr>
            <p:cNvPr id="39952" name="Picture 24" descr="sea level rise 5.tiff">
              <a:extLst>
                <a:ext uri="{FF2B5EF4-FFF2-40B4-BE49-F238E27FC236}">
                  <a16:creationId xmlns:a16="http://schemas.microsoft.com/office/drawing/2014/main" id="{C4169AAA-2F77-D64A-AF57-6A8F42EA569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8522" y="1648708"/>
              <a:ext cx="8666955" cy="52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3" name="Rectangle 25">
              <a:extLst>
                <a:ext uri="{FF2B5EF4-FFF2-40B4-BE49-F238E27FC236}">
                  <a16:creationId xmlns:a16="http://schemas.microsoft.com/office/drawing/2014/main" id="{BECDF3C3-A09C-3D48-94D8-7225A2BEC486}"/>
                </a:ext>
              </a:extLst>
            </p:cNvPr>
            <p:cNvSpPr>
              <a:spLocks noChangeArrowheads="1"/>
            </p:cNvSpPr>
            <p:nvPr/>
          </p:nvSpPr>
          <p:spPr bwMode="auto">
            <a:xfrm>
              <a:off x="914400" y="5410200"/>
              <a:ext cx="2590800" cy="79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dirty="0">
                  <a:solidFill>
                    <a:srgbClr val="FFDA3B"/>
                  </a:solidFill>
                </a:rPr>
                <a:t>5 Meter</a:t>
              </a:r>
              <a:endParaRPr lang="en-US" altLang="en-US" sz="4800" dirty="0"/>
            </a:p>
          </p:txBody>
        </p:sp>
      </p:grpSp>
      <p:grpSp>
        <p:nvGrpSpPr>
          <p:cNvPr id="8" name="Group 23">
            <a:extLst>
              <a:ext uri="{FF2B5EF4-FFF2-40B4-BE49-F238E27FC236}">
                <a16:creationId xmlns:a16="http://schemas.microsoft.com/office/drawing/2014/main" id="{A766ED89-61B2-8249-892D-2C3928620A05}"/>
              </a:ext>
            </a:extLst>
          </p:cNvPr>
          <p:cNvGrpSpPr>
            <a:grpSpLocks/>
          </p:cNvGrpSpPr>
          <p:nvPr/>
        </p:nvGrpSpPr>
        <p:grpSpPr bwMode="auto">
          <a:xfrm>
            <a:off x="1582738" y="1220789"/>
            <a:ext cx="9009062" cy="5527675"/>
            <a:chOff x="-2762250" y="-5635752"/>
            <a:chExt cx="8629650" cy="5294376"/>
          </a:xfrm>
        </p:grpSpPr>
        <p:pic>
          <p:nvPicPr>
            <p:cNvPr id="39950" name="Picture 27" descr="sea level rise 10.tiff">
              <a:extLst>
                <a:ext uri="{FF2B5EF4-FFF2-40B4-BE49-F238E27FC236}">
                  <a16:creationId xmlns:a16="http://schemas.microsoft.com/office/drawing/2014/main" id="{7ABC6B5A-4E88-2441-8408-9DE4C9B6929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62250" y="-5635752"/>
              <a:ext cx="8629650" cy="529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1" name="Rectangle 28">
              <a:extLst>
                <a:ext uri="{FF2B5EF4-FFF2-40B4-BE49-F238E27FC236}">
                  <a16:creationId xmlns:a16="http://schemas.microsoft.com/office/drawing/2014/main" id="{F1DD4333-28C0-0445-8853-844B9C2BCCC6}"/>
                </a:ext>
              </a:extLst>
            </p:cNvPr>
            <p:cNvSpPr>
              <a:spLocks noChangeArrowheads="1"/>
            </p:cNvSpPr>
            <p:nvPr/>
          </p:nvSpPr>
          <p:spPr bwMode="auto">
            <a:xfrm>
              <a:off x="-1981200" y="-1712976"/>
              <a:ext cx="2590800" cy="79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dirty="0">
                  <a:solidFill>
                    <a:srgbClr val="FFDA3B"/>
                  </a:solidFill>
                </a:rPr>
                <a:t>10 Meter</a:t>
              </a:r>
              <a:endParaRPr lang="en-US" altLang="en-US" sz="4800" dirty="0"/>
            </a:p>
          </p:txBody>
        </p:sp>
      </p:grpSp>
      <p:sp>
        <p:nvSpPr>
          <p:cNvPr id="39946" name="Rectangle 3">
            <a:extLst>
              <a:ext uri="{FF2B5EF4-FFF2-40B4-BE49-F238E27FC236}">
                <a16:creationId xmlns:a16="http://schemas.microsoft.com/office/drawing/2014/main" id="{04EFB039-88AC-8042-A3F0-5E562ADD8C5E}"/>
              </a:ext>
            </a:extLst>
          </p:cNvPr>
          <p:cNvSpPr>
            <a:spLocks noChangeArrowheads="1"/>
          </p:cNvSpPr>
          <p:nvPr/>
        </p:nvSpPr>
        <p:spPr bwMode="auto">
          <a:xfrm>
            <a:off x="1905000" y="228601"/>
            <a:ext cx="853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dirty="0">
                <a:solidFill>
                  <a:srgbClr val="FAE33C"/>
                </a:solidFill>
              </a:rPr>
              <a:t> </a:t>
            </a:r>
            <a:r>
              <a:rPr lang="en-US" altLang="en-US" sz="3200" b="1" dirty="0">
                <a:solidFill>
                  <a:srgbClr val="FAE33C"/>
                </a:solidFill>
                <a:latin typeface="Century Gothic" panose="020B0502020202020204" pitchFamily="34" charset="0"/>
              </a:rPr>
              <a:t>Rising Sea Level Impacts</a:t>
            </a:r>
          </a:p>
        </p:txBody>
      </p:sp>
      <p:sp>
        <p:nvSpPr>
          <p:cNvPr id="36" name="Rectangle 35">
            <a:extLst>
              <a:ext uri="{FF2B5EF4-FFF2-40B4-BE49-F238E27FC236}">
                <a16:creationId xmlns:a16="http://schemas.microsoft.com/office/drawing/2014/main" id="{699F15D8-4602-F64E-8424-333DECCB20DC}"/>
              </a:ext>
            </a:extLst>
          </p:cNvPr>
          <p:cNvSpPr/>
          <p:nvPr/>
        </p:nvSpPr>
        <p:spPr>
          <a:xfrm>
            <a:off x="7467600" y="6096000"/>
            <a:ext cx="3200400" cy="369332"/>
          </a:xfrm>
          <a:prstGeom prst="rect">
            <a:avLst/>
          </a:prstGeom>
        </p:spPr>
        <p:txBody>
          <a:bodyPr>
            <a:spAutoFit/>
          </a:bodyPr>
          <a:lstStyle/>
          <a:p>
            <a:pPr marL="342900" indent="-342900">
              <a:spcBef>
                <a:spcPct val="20000"/>
              </a:spcBef>
              <a:defRPr/>
            </a:pPr>
            <a:r>
              <a:rPr lang="en-US" kern="0" dirty="0">
                <a:solidFill>
                  <a:srgbClr val="FFFFFF"/>
                </a:solidFill>
                <a:latin typeface="Arial" charset="0"/>
              </a:rPr>
              <a:t>Courtesy DL Morrison</a:t>
            </a:r>
          </a:p>
        </p:txBody>
      </p:sp>
      <p:sp>
        <p:nvSpPr>
          <p:cNvPr id="38" name="Oval 37">
            <a:extLst>
              <a:ext uri="{FF2B5EF4-FFF2-40B4-BE49-F238E27FC236}">
                <a16:creationId xmlns:a16="http://schemas.microsoft.com/office/drawing/2014/main" id="{B5174D22-96E7-E442-AA36-5C40B33D73C2}"/>
              </a:ext>
            </a:extLst>
          </p:cNvPr>
          <p:cNvSpPr/>
          <p:nvPr/>
        </p:nvSpPr>
        <p:spPr bwMode="auto">
          <a:xfrm rot="1703165">
            <a:off x="7170739" y="4357688"/>
            <a:ext cx="1449387" cy="590550"/>
          </a:xfrm>
          <a:prstGeom prst="ellipse">
            <a:avLst/>
          </a:prstGeom>
          <a:solidFill>
            <a:srgbClr val="FF6600">
              <a:alpha val="34000"/>
            </a:srgbClr>
          </a:solidFill>
          <a:ln w="9525" cap="flat" cmpd="sng" algn="ctr">
            <a:noFill/>
            <a:prstDash val="solid"/>
            <a:round/>
            <a:headEnd type="none" w="med" len="med"/>
            <a:tailEnd type="none" w="med" len="med"/>
          </a:ln>
          <a:effectLst>
            <a:outerShdw blurRad="63500" dist="38099" dir="2700000" algn="ctr" rotWithShape="0">
              <a:schemeClr val="bg2">
                <a:alpha val="74998"/>
              </a:schemeClr>
            </a:outerShdw>
          </a:effectLst>
        </p:spPr>
        <p:txBody>
          <a:bodyPr/>
          <a:lstStyle/>
          <a:p>
            <a:pPr marL="168275" indent="-168275">
              <a:lnSpc>
                <a:spcPct val="160000"/>
              </a:lnSpc>
              <a:buFont typeface="Times" charset="0"/>
              <a:buAutoNum type="alphaUcPeriod"/>
              <a:defRPr/>
            </a:pPr>
            <a:endParaRPr lang="en-US" dirty="0">
              <a:solidFill>
                <a:schemeClr val="bg1"/>
              </a:solidFill>
              <a:latin typeface="Myriad Roman" charset="0"/>
            </a:endParaRPr>
          </a:p>
        </p:txBody>
      </p:sp>
      <p:sp>
        <p:nvSpPr>
          <p:cNvPr id="30" name="5-Point Star 29">
            <a:extLst>
              <a:ext uri="{FF2B5EF4-FFF2-40B4-BE49-F238E27FC236}">
                <a16:creationId xmlns:a16="http://schemas.microsoft.com/office/drawing/2014/main" id="{B8EA1A62-907F-1B42-9962-ADB4AC439566}"/>
              </a:ext>
            </a:extLst>
          </p:cNvPr>
          <p:cNvSpPr/>
          <p:nvPr/>
        </p:nvSpPr>
        <p:spPr bwMode="auto">
          <a:xfrm>
            <a:off x="5638800" y="3733800"/>
            <a:ext cx="152400" cy="1524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a typeface="ＭＳ Ｐゴシック" charset="-128"/>
            </a:endParaRPr>
          </a:p>
        </p:txBody>
      </p:sp>
    </p:spTree>
    <p:extLst>
      <p:ext uri="{BB962C8B-B14F-4D97-AF65-F5344CB8AC3E}">
        <p14:creationId xmlns:p14="http://schemas.microsoft.com/office/powerpoint/2010/main" val="40598399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a:extLst>
              <a:ext uri="{FF2B5EF4-FFF2-40B4-BE49-F238E27FC236}">
                <a16:creationId xmlns:a16="http://schemas.microsoft.com/office/drawing/2014/main" id="{27785EC6-CADE-134D-951C-4B2D14313E15}"/>
              </a:ext>
            </a:extLst>
          </p:cNvPr>
          <p:cNvSpPr>
            <a:spLocks noGrp="1"/>
          </p:cNvSpPr>
          <p:nvPr>
            <p:ph type="title"/>
          </p:nvPr>
        </p:nvSpPr>
        <p:spPr>
          <a:xfrm>
            <a:off x="0" y="0"/>
            <a:ext cx="12192000" cy="1492898"/>
          </a:xfrm>
          <a:solidFill>
            <a:srgbClr val="229750"/>
          </a:solidFill>
        </p:spPr>
        <p:txBody>
          <a:bodyPr>
            <a:noAutofit/>
          </a:bodyPr>
          <a:lstStyle/>
          <a:p>
            <a:pPr algn="ctr" eaLnBrk="1" hangingPunct="1"/>
            <a:r>
              <a:rPr lang="en-US" alt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Alameda Greenhouse Gas Reduction Potential by Initiative</a:t>
            </a:r>
          </a:p>
        </p:txBody>
      </p:sp>
      <p:pic>
        <p:nvPicPr>
          <p:cNvPr id="41988" name="Chart 1">
            <a:extLst>
              <a:ext uri="{FF2B5EF4-FFF2-40B4-BE49-F238E27FC236}">
                <a16:creationId xmlns:a16="http://schemas.microsoft.com/office/drawing/2014/main" id="{5F0B5382-B131-DB40-B9DE-29D116ABA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621" y="1492898"/>
            <a:ext cx="8966675" cy="5365102"/>
          </a:xfrm>
          <a:prstGeom prst="rect">
            <a:avLst/>
          </a:prstGeom>
          <a:solidFill>
            <a:schemeClr val="bg1"/>
          </a:solidFill>
          <a:ln>
            <a:noFill/>
          </a:ln>
        </p:spPr>
      </p:pic>
    </p:spTree>
    <p:extLst>
      <p:ext uri="{BB962C8B-B14F-4D97-AF65-F5344CB8AC3E}">
        <p14:creationId xmlns:p14="http://schemas.microsoft.com/office/powerpoint/2010/main" val="2897678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487D76E6-1E50-7942-A01F-86F5E11EB0B8}"/>
              </a:ext>
            </a:extLst>
          </p:cNvPr>
          <p:cNvSpPr>
            <a:spLocks noGrp="1"/>
          </p:cNvSpPr>
          <p:nvPr>
            <p:ph type="title"/>
          </p:nvPr>
        </p:nvSpPr>
        <p:spPr>
          <a:xfrm>
            <a:off x="0" y="0"/>
            <a:ext cx="12192000" cy="1325880"/>
          </a:xfrm>
          <a:solidFill>
            <a:srgbClr val="229750"/>
          </a:solidFill>
        </p:spPr>
        <p:txBody>
          <a:bodyPr>
            <a:noAutofit/>
          </a:bodyPr>
          <a:lstStyle/>
          <a:p>
            <a:pPr algn="ctr"/>
            <a:r>
              <a:rPr lang="en-US" alt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Community Based Approaches to </a:t>
            </a:r>
            <a:br>
              <a:rPr lang="en-US" alt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alt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Climate Action &amp; Resiliency</a:t>
            </a:r>
          </a:p>
        </p:txBody>
      </p:sp>
      <p:pic>
        <p:nvPicPr>
          <p:cNvPr id="43014" name="Picture 8" descr="CASA id 4c.png">
            <a:extLst>
              <a:ext uri="{FF2B5EF4-FFF2-40B4-BE49-F238E27FC236}">
                <a16:creationId xmlns:a16="http://schemas.microsoft.com/office/drawing/2014/main" id="{A0F1548E-4D69-3D4B-9F1F-A41136B10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33" y="2602818"/>
            <a:ext cx="5148612" cy="236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 name="Google Shape;225;p39">
            <a:extLst>
              <a:ext uri="{FF2B5EF4-FFF2-40B4-BE49-F238E27FC236}">
                <a16:creationId xmlns:a16="http://schemas.microsoft.com/office/drawing/2014/main" id="{976A816C-6130-DB47-B849-9D090CB8CC7A}"/>
              </a:ext>
            </a:extLst>
          </p:cNvPr>
          <p:cNvPicPr preferRelativeResize="0">
            <a:picLocks noChangeAspect="1"/>
          </p:cNvPicPr>
          <p:nvPr/>
        </p:nvPicPr>
        <p:blipFill>
          <a:blip r:embed="rId3">
            <a:alphaModFix/>
          </a:blip>
          <a:stretch>
            <a:fillRect/>
          </a:stretch>
        </p:blipFill>
        <p:spPr>
          <a:xfrm>
            <a:off x="6096000" y="1325880"/>
            <a:ext cx="5279705" cy="5532120"/>
          </a:xfrm>
          <a:prstGeom prst="rect">
            <a:avLst/>
          </a:prstGeom>
          <a:noFill/>
          <a:ln>
            <a:noFill/>
          </a:ln>
        </p:spPr>
      </p:pic>
    </p:spTree>
    <p:extLst>
      <p:ext uri="{BB962C8B-B14F-4D97-AF65-F5344CB8AC3E}">
        <p14:creationId xmlns:p14="http://schemas.microsoft.com/office/powerpoint/2010/main" val="1483690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7D7145-3D08-8C45-9DAD-F414204BA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172"/>
            <a:ext cx="12240106" cy="6885060"/>
          </a:xfrm>
          <a:prstGeom prst="rect">
            <a:avLst/>
          </a:prstGeom>
        </p:spPr>
      </p:pic>
      <p:sp>
        <p:nvSpPr>
          <p:cNvPr id="40962" name="Title 2">
            <a:extLst>
              <a:ext uri="{FF2B5EF4-FFF2-40B4-BE49-F238E27FC236}">
                <a16:creationId xmlns:a16="http://schemas.microsoft.com/office/drawing/2014/main" id="{FC678FDA-0587-0A4F-8234-B893AD902FF0}"/>
              </a:ext>
            </a:extLst>
          </p:cNvPr>
          <p:cNvSpPr>
            <a:spLocks noGrp="1"/>
          </p:cNvSpPr>
          <p:nvPr>
            <p:ph type="title"/>
          </p:nvPr>
        </p:nvSpPr>
        <p:spPr>
          <a:xfrm>
            <a:off x="0" y="0"/>
            <a:ext cx="12192000" cy="1325880"/>
          </a:xfrm>
          <a:solidFill>
            <a:srgbClr val="229750"/>
          </a:solidFill>
        </p:spPr>
        <p:txBody>
          <a:bodyPr>
            <a:normAutofit/>
          </a:bodyPr>
          <a:lstStyle/>
          <a:p>
            <a:pPr algn="ctr"/>
            <a:r>
              <a:rPr lang="en-US" alt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Door-to-Door Separation</a:t>
            </a:r>
            <a:br>
              <a:rPr lang="en-US" alt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alt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Achieved 78% diversion 2019</a:t>
            </a:r>
            <a:endParaRPr lang="en-US" alt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22465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Google Shape;115;gf71e1e1503_0_977"/>
          <p:cNvSpPr txBox="1">
            <a:spLocks noGrp="1"/>
          </p:cNvSpPr>
          <p:nvPr>
            <p:ph type="title"/>
          </p:nvPr>
        </p:nvSpPr>
        <p:spPr>
          <a:xfrm>
            <a:off x="0" y="1"/>
            <a:ext cx="12192000" cy="1234500"/>
          </a:xfrm>
          <a:prstGeom prst="rect">
            <a:avLst/>
          </a:prstGeom>
          <a:solidFill>
            <a:srgbClr val="22975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Linear Economy</a:t>
            </a:r>
            <a:endParaRPr sz="6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18" name="Google Shape;118;gf71e1e1503_0_977"/>
          <p:cNvPicPr preferRelativeResize="0"/>
          <p:nvPr/>
        </p:nvPicPr>
        <p:blipFill>
          <a:blip r:embed="rId3">
            <a:alphaModFix/>
          </a:blip>
          <a:stretch>
            <a:fillRect/>
          </a:stretch>
        </p:blipFill>
        <p:spPr>
          <a:xfrm>
            <a:off x="2047875" y="1844101"/>
            <a:ext cx="8096250" cy="3848100"/>
          </a:xfrm>
          <a:prstGeom prst="rect">
            <a:avLst/>
          </a:prstGeom>
          <a:noFill/>
          <a:ln>
            <a:noFill/>
          </a:ln>
        </p:spPr>
      </p:pic>
    </p:spTree>
    <p:extLst>
      <p:ext uri="{BB962C8B-B14F-4D97-AF65-F5344CB8AC3E}">
        <p14:creationId xmlns:p14="http://schemas.microsoft.com/office/powerpoint/2010/main" val="3423027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2" descr="http://sphotos.ak.fbcdn.net/hphotos-ak-snc4/hs182.snc4/37450_402701033940_294567528940_4274573_5132289_n.jpg">
            <a:hlinkClick r:id="rId3"/>
            <a:extLst>
              <a:ext uri="{FF2B5EF4-FFF2-40B4-BE49-F238E27FC236}">
                <a16:creationId xmlns:a16="http://schemas.microsoft.com/office/drawing/2014/main" id="{378F3B8A-DD09-3A43-BBB6-9755267C7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905" y="1328060"/>
            <a:ext cx="4147456" cy="55299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14ED293-A58B-3C42-AF09-78C2538C3538}"/>
              </a:ext>
            </a:extLst>
          </p:cNvPr>
          <p:cNvPicPr>
            <a:picLocks noChangeAspect="1"/>
          </p:cNvPicPr>
          <p:nvPr/>
        </p:nvPicPr>
        <p:blipFill>
          <a:blip r:embed="rId5"/>
          <a:stretch>
            <a:fillRect/>
          </a:stretch>
        </p:blipFill>
        <p:spPr>
          <a:xfrm>
            <a:off x="3986256" y="817088"/>
            <a:ext cx="8481771" cy="6554096"/>
          </a:xfrm>
          <a:prstGeom prst="rect">
            <a:avLst/>
          </a:prstGeom>
        </p:spPr>
      </p:pic>
      <p:sp>
        <p:nvSpPr>
          <p:cNvPr id="44034" name="Title 1">
            <a:extLst>
              <a:ext uri="{FF2B5EF4-FFF2-40B4-BE49-F238E27FC236}">
                <a16:creationId xmlns:a16="http://schemas.microsoft.com/office/drawing/2014/main" id="{9AC8FD13-8E89-304C-81E9-14A7F9CEC601}"/>
              </a:ext>
            </a:extLst>
          </p:cNvPr>
          <p:cNvSpPr>
            <a:spLocks noGrp="1"/>
          </p:cNvSpPr>
          <p:nvPr>
            <p:ph type="title"/>
          </p:nvPr>
        </p:nvSpPr>
        <p:spPr>
          <a:xfrm>
            <a:off x="0" y="-8067"/>
            <a:ext cx="12148460" cy="1325880"/>
          </a:xfrm>
          <a:solidFill>
            <a:srgbClr val="229750"/>
          </a:solidFill>
        </p:spPr>
        <p:txBody>
          <a:bodyPr>
            <a:normAutofit/>
          </a:bodyPr>
          <a:lstStyle/>
          <a:p>
            <a:pPr algn="ctr" eaLnBrk="1" hangingPunct="1"/>
            <a:r>
              <a:rPr lang="en-US" alt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Miss Alameda Says “Compost!”</a:t>
            </a:r>
          </a:p>
        </p:txBody>
      </p:sp>
    </p:spTree>
    <p:extLst>
      <p:ext uri="{BB962C8B-B14F-4D97-AF65-F5344CB8AC3E}">
        <p14:creationId xmlns:p14="http://schemas.microsoft.com/office/powerpoint/2010/main" val="963704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F702968-67F8-0A4C-AB6E-01B43D49E7D1}"/>
              </a:ext>
            </a:extLst>
          </p:cNvPr>
          <p:cNvSpPr>
            <a:spLocks noGrp="1"/>
          </p:cNvSpPr>
          <p:nvPr>
            <p:ph type="title"/>
          </p:nvPr>
        </p:nvSpPr>
        <p:spPr>
          <a:xfrm>
            <a:off x="0" y="0"/>
            <a:ext cx="12192000" cy="1325880"/>
          </a:xfrm>
          <a:solidFill>
            <a:srgbClr val="229750"/>
          </a:solidFill>
        </p:spPr>
        <p:txBody>
          <a:bodyPr>
            <a:noAutofit/>
          </a:bodyPr>
          <a:lstStyle/>
          <a:p>
            <a:pPr algn="ctr" eaLnBrk="1" hangingPunct="1"/>
            <a:r>
              <a:rPr lang="en-US" alt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t>Alameda Green Schools Challenge</a:t>
            </a:r>
          </a:p>
        </p:txBody>
      </p:sp>
      <p:pic>
        <p:nvPicPr>
          <p:cNvPr id="45060" name="Picture 5" descr="IMG_3826">
            <a:extLst>
              <a:ext uri="{FF2B5EF4-FFF2-40B4-BE49-F238E27FC236}">
                <a16:creationId xmlns:a16="http://schemas.microsoft.com/office/drawing/2014/main" id="{87F1D209-F7AC-CC4D-B468-053A041A2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295" y="1325880"/>
            <a:ext cx="7378154" cy="608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6">
            <a:extLst>
              <a:ext uri="{FF2B5EF4-FFF2-40B4-BE49-F238E27FC236}">
                <a16:creationId xmlns:a16="http://schemas.microsoft.com/office/drawing/2014/main" id="{B0CEF7E1-28C9-254F-8C43-2B4C1BAF06E7}"/>
              </a:ext>
            </a:extLst>
          </p:cNvPr>
          <p:cNvSpPr txBox="1">
            <a:spLocks noChangeArrowheads="1"/>
          </p:cNvSpPr>
          <p:nvPr/>
        </p:nvSpPr>
        <p:spPr bwMode="auto">
          <a:xfrm>
            <a:off x="6345192" y="1954179"/>
            <a:ext cx="3309257" cy="523220"/>
          </a:xfrm>
          <a:prstGeom prst="rect">
            <a:avLst/>
          </a:prstGeom>
          <a:solidFill>
            <a:schemeClr val="tx1"/>
          </a:solidFill>
          <a:ln>
            <a:noFill/>
          </a:ln>
        </p:spPr>
        <p:txBody>
          <a:bodyPr wrap="square">
            <a:spAutoFit/>
          </a:bodyPr>
          <a:lstStyle>
            <a:lvl1pPr eaLnBrk="0" hangingPunct="0">
              <a:defRPr sz="1200" b="1">
                <a:solidFill>
                  <a:schemeClr val="tx1"/>
                </a:solidFill>
                <a:latin typeface="Century Gothic" pitchFamily="34" charset="0"/>
              </a:defRPr>
            </a:lvl1pPr>
            <a:lvl2pPr marL="742950" indent="-285750" eaLnBrk="0" hangingPunct="0">
              <a:defRPr sz="1200" b="1">
                <a:solidFill>
                  <a:schemeClr val="tx1"/>
                </a:solidFill>
                <a:latin typeface="Century Gothic" pitchFamily="34" charset="0"/>
              </a:defRPr>
            </a:lvl2pPr>
            <a:lvl3pPr marL="1143000" indent="-228600" eaLnBrk="0" hangingPunct="0">
              <a:defRPr sz="1200" b="1">
                <a:solidFill>
                  <a:schemeClr val="tx1"/>
                </a:solidFill>
                <a:latin typeface="Century Gothic" pitchFamily="34" charset="0"/>
              </a:defRPr>
            </a:lvl3pPr>
            <a:lvl4pPr marL="1600200" indent="-228600" eaLnBrk="0" hangingPunct="0">
              <a:defRPr sz="1200" b="1">
                <a:solidFill>
                  <a:schemeClr val="tx1"/>
                </a:solidFill>
                <a:latin typeface="Century Gothic" pitchFamily="34" charset="0"/>
              </a:defRPr>
            </a:lvl4pPr>
            <a:lvl5pPr marL="2057400" indent="-228600" eaLnBrk="0" hangingPunct="0">
              <a:defRPr sz="1200" b="1">
                <a:solidFill>
                  <a:schemeClr val="tx1"/>
                </a:solidFill>
                <a:latin typeface="Century Gothic" pitchFamily="34" charset="0"/>
              </a:defRPr>
            </a:lvl5pPr>
            <a:lvl6pPr marL="2514600" indent="-228600" algn="ctr" eaLnBrk="0" fontAlgn="base" hangingPunct="0">
              <a:spcBef>
                <a:spcPct val="25000"/>
              </a:spcBef>
              <a:spcAft>
                <a:spcPct val="0"/>
              </a:spcAft>
              <a:defRPr sz="1200" b="1">
                <a:solidFill>
                  <a:schemeClr val="tx1"/>
                </a:solidFill>
                <a:latin typeface="Century Gothic" pitchFamily="34" charset="0"/>
              </a:defRPr>
            </a:lvl6pPr>
            <a:lvl7pPr marL="2971800" indent="-228600" algn="ctr" eaLnBrk="0" fontAlgn="base" hangingPunct="0">
              <a:spcBef>
                <a:spcPct val="25000"/>
              </a:spcBef>
              <a:spcAft>
                <a:spcPct val="0"/>
              </a:spcAft>
              <a:defRPr sz="1200" b="1">
                <a:solidFill>
                  <a:schemeClr val="tx1"/>
                </a:solidFill>
                <a:latin typeface="Century Gothic" pitchFamily="34" charset="0"/>
              </a:defRPr>
            </a:lvl7pPr>
            <a:lvl8pPr marL="3429000" indent="-228600" algn="ctr" eaLnBrk="0" fontAlgn="base" hangingPunct="0">
              <a:spcBef>
                <a:spcPct val="25000"/>
              </a:spcBef>
              <a:spcAft>
                <a:spcPct val="0"/>
              </a:spcAft>
              <a:defRPr sz="1200" b="1">
                <a:solidFill>
                  <a:schemeClr val="tx1"/>
                </a:solidFill>
                <a:latin typeface="Century Gothic" pitchFamily="34" charset="0"/>
              </a:defRPr>
            </a:lvl8pPr>
            <a:lvl9pPr marL="3886200" indent="-228600" algn="ctr" eaLnBrk="0" fontAlgn="base" hangingPunct="0">
              <a:spcBef>
                <a:spcPct val="25000"/>
              </a:spcBef>
              <a:spcAft>
                <a:spcPct val="0"/>
              </a:spcAft>
              <a:defRPr sz="1200" b="1">
                <a:solidFill>
                  <a:schemeClr val="tx1"/>
                </a:solidFill>
                <a:latin typeface="Century Gothic" pitchFamily="34" charset="0"/>
              </a:defRPr>
            </a:lvl9pPr>
          </a:lstStyle>
          <a:p>
            <a:pPr eaLnBrk="1" hangingPunct="1">
              <a:spcBef>
                <a:spcPct val="50000"/>
              </a:spcBef>
              <a:defRPr/>
            </a:pPr>
            <a:r>
              <a:rPr lang="en-US" sz="2800" b="0" dirty="0">
                <a:solidFill>
                  <a:schemeClr val="bg1"/>
                </a:solidFill>
                <a:latin typeface="Open Sans" panose="020B0606030504020204" pitchFamily="34" charset="0"/>
                <a:ea typeface="Open Sans" panose="020B0606030504020204" pitchFamily="34" charset="0"/>
                <a:cs typeface="Open Sans" panose="020B0606030504020204" pitchFamily="34" charset="0"/>
              </a:rPr>
              <a:t>“Tree Musketeers”</a:t>
            </a:r>
          </a:p>
        </p:txBody>
      </p:sp>
    </p:spTree>
    <p:extLst>
      <p:ext uri="{BB962C8B-B14F-4D97-AF65-F5344CB8AC3E}">
        <p14:creationId xmlns:p14="http://schemas.microsoft.com/office/powerpoint/2010/main" val="290028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71C21A47-DE54-2543-953C-FC8EA948F2FD}"/>
              </a:ext>
            </a:extLst>
          </p:cNvPr>
          <p:cNvSpPr>
            <a:spLocks noGrp="1"/>
          </p:cNvSpPr>
          <p:nvPr>
            <p:ph type="title"/>
          </p:nvPr>
        </p:nvSpPr>
        <p:spPr>
          <a:xfrm>
            <a:off x="0" y="0"/>
            <a:ext cx="12192000" cy="1325880"/>
          </a:xfrm>
          <a:solidFill>
            <a:srgbClr val="229750"/>
          </a:solidFill>
        </p:spPr>
        <p:txBody>
          <a:bodyPr>
            <a:noAutofit/>
          </a:bodyPr>
          <a:lstStyle/>
          <a:p>
            <a:pPr algn="ctr"/>
            <a:r>
              <a:rPr lang="en-US" alt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Alameda Single-Use Plastic Foodware Ban</a:t>
            </a:r>
          </a:p>
        </p:txBody>
      </p:sp>
      <p:pic>
        <p:nvPicPr>
          <p:cNvPr id="9" name="Picture 8">
            <a:extLst>
              <a:ext uri="{FF2B5EF4-FFF2-40B4-BE49-F238E27FC236}">
                <a16:creationId xmlns:a16="http://schemas.microsoft.com/office/drawing/2014/main" id="{C7F1BD27-9226-1E40-8141-E06175FB8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2146"/>
            <a:ext cx="12192000" cy="4507346"/>
          </a:xfrm>
          <a:prstGeom prst="rect">
            <a:avLst/>
          </a:prstGeom>
        </p:spPr>
      </p:pic>
    </p:spTree>
    <p:extLst>
      <p:ext uri="{BB962C8B-B14F-4D97-AF65-F5344CB8AC3E}">
        <p14:creationId xmlns:p14="http://schemas.microsoft.com/office/powerpoint/2010/main" val="3167890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4AA8-4021-2F41-BE05-B914004F5B26}"/>
              </a:ext>
            </a:extLst>
          </p:cNvPr>
          <p:cNvSpPr>
            <a:spLocks noGrp="1"/>
          </p:cNvSpPr>
          <p:nvPr>
            <p:ph type="title"/>
          </p:nvPr>
        </p:nvSpPr>
        <p:spPr>
          <a:xfrm>
            <a:off x="0" y="0"/>
            <a:ext cx="12192000" cy="1325563"/>
          </a:xfrm>
          <a:solidFill>
            <a:srgbClr val="229750"/>
          </a:solidFill>
        </p:spPr>
        <p:txBody>
          <a:bodyPr>
            <a:normAutofit/>
          </a:bodyPr>
          <a:lstStyle/>
          <a:p>
            <a:pPr algn="ctr"/>
            <a:r>
              <a:rPr 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Kamikatsu, Tokushima, Japan</a:t>
            </a:r>
          </a:p>
        </p:txBody>
      </p:sp>
      <p:pic>
        <p:nvPicPr>
          <p:cNvPr id="7" name="Picture 6">
            <a:extLst>
              <a:ext uri="{FF2B5EF4-FFF2-40B4-BE49-F238E27FC236}">
                <a16:creationId xmlns:a16="http://schemas.microsoft.com/office/drawing/2014/main" id="{3D18EA66-D230-8149-A442-F682D37C6834}"/>
              </a:ext>
            </a:extLst>
          </p:cNvPr>
          <p:cNvPicPr>
            <a:picLocks noChangeAspect="1"/>
          </p:cNvPicPr>
          <p:nvPr/>
        </p:nvPicPr>
        <p:blipFill>
          <a:blip r:embed="rId2"/>
          <a:stretch>
            <a:fillRect/>
          </a:stretch>
        </p:blipFill>
        <p:spPr>
          <a:xfrm>
            <a:off x="130629" y="1325563"/>
            <a:ext cx="6522214" cy="5408420"/>
          </a:xfrm>
          <a:prstGeom prst="rect">
            <a:avLst/>
          </a:prstGeom>
          <a:ln>
            <a:solidFill>
              <a:schemeClr val="bg1">
                <a:lumMod val="50000"/>
              </a:schemeClr>
            </a:solidFill>
          </a:ln>
        </p:spPr>
      </p:pic>
      <p:sp>
        <p:nvSpPr>
          <p:cNvPr id="8" name="TextBox 7">
            <a:extLst>
              <a:ext uri="{FF2B5EF4-FFF2-40B4-BE49-F238E27FC236}">
                <a16:creationId xmlns:a16="http://schemas.microsoft.com/office/drawing/2014/main" id="{13052A78-AC0B-154C-821B-F3379B4764F4}"/>
              </a:ext>
            </a:extLst>
          </p:cNvPr>
          <p:cNvSpPr txBox="1"/>
          <p:nvPr/>
        </p:nvSpPr>
        <p:spPr>
          <a:xfrm>
            <a:off x="7055371" y="1885444"/>
            <a:ext cx="4589233" cy="3108543"/>
          </a:xfrm>
          <a:prstGeom prst="rect">
            <a:avLst/>
          </a:prstGeom>
          <a:noFill/>
        </p:spPr>
        <p:txBody>
          <a:bodyPr wrap="square" rtlCol="0">
            <a:spAutoFit/>
          </a:bodyPr>
          <a:lstStyle/>
          <a:p>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Small rural town</a:t>
            </a:r>
          </a:p>
          <a:p>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Declared a goal of </a:t>
            </a:r>
          </a:p>
          <a:p>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Zero Waste in 2003</a:t>
            </a:r>
          </a:p>
          <a:p>
            <a:endPar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Currently at 80% diversion from landfills and incinerators</a:t>
            </a:r>
          </a:p>
        </p:txBody>
      </p:sp>
    </p:spTree>
    <p:extLst>
      <p:ext uri="{BB962C8B-B14F-4D97-AF65-F5344CB8AC3E}">
        <p14:creationId xmlns:p14="http://schemas.microsoft.com/office/powerpoint/2010/main" val="2388704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048AD4-B7FD-CD49-A24B-38CAD1F7D1FD}"/>
              </a:ext>
            </a:extLst>
          </p:cNvPr>
          <p:cNvPicPr>
            <a:picLocks noChangeAspect="1"/>
          </p:cNvPicPr>
          <p:nvPr/>
        </p:nvPicPr>
        <p:blipFill>
          <a:blip r:embed="rId2"/>
          <a:stretch>
            <a:fillRect/>
          </a:stretch>
        </p:blipFill>
        <p:spPr>
          <a:xfrm>
            <a:off x="0" y="1307219"/>
            <a:ext cx="12311871" cy="8248954"/>
          </a:xfrm>
          <a:prstGeom prst="rect">
            <a:avLst/>
          </a:prstGeom>
        </p:spPr>
      </p:pic>
      <p:sp>
        <p:nvSpPr>
          <p:cNvPr id="2" name="Title 1">
            <a:extLst>
              <a:ext uri="{FF2B5EF4-FFF2-40B4-BE49-F238E27FC236}">
                <a16:creationId xmlns:a16="http://schemas.microsoft.com/office/drawing/2014/main" id="{01CD4AA8-4021-2F41-BE05-B914004F5B26}"/>
              </a:ext>
            </a:extLst>
          </p:cNvPr>
          <p:cNvSpPr>
            <a:spLocks noGrp="1"/>
          </p:cNvSpPr>
          <p:nvPr>
            <p:ph type="title"/>
          </p:nvPr>
        </p:nvSpPr>
        <p:spPr>
          <a:xfrm>
            <a:off x="0" y="0"/>
            <a:ext cx="12191999" cy="1325880"/>
          </a:xfrm>
          <a:solidFill>
            <a:srgbClr val="229750"/>
          </a:solidFill>
        </p:spPr>
        <p:txBody>
          <a:bodyPr>
            <a:noAutofit/>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Residents sort materials into 45 categories</a:t>
            </a:r>
          </a:p>
        </p:txBody>
      </p:sp>
    </p:spTree>
    <p:extLst>
      <p:ext uri="{BB962C8B-B14F-4D97-AF65-F5344CB8AC3E}">
        <p14:creationId xmlns:p14="http://schemas.microsoft.com/office/powerpoint/2010/main" val="2674139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3E2B52-4AB3-054D-8799-0E4AD873E38A}"/>
              </a:ext>
            </a:extLst>
          </p:cNvPr>
          <p:cNvPicPr>
            <a:picLocks noChangeAspect="1"/>
          </p:cNvPicPr>
          <p:nvPr/>
        </p:nvPicPr>
        <p:blipFill>
          <a:blip r:embed="rId2"/>
          <a:stretch>
            <a:fillRect/>
          </a:stretch>
        </p:blipFill>
        <p:spPr>
          <a:xfrm>
            <a:off x="0" y="1090060"/>
            <a:ext cx="12353730" cy="7014561"/>
          </a:xfrm>
          <a:prstGeom prst="rect">
            <a:avLst/>
          </a:prstGeom>
        </p:spPr>
      </p:pic>
      <p:sp>
        <p:nvSpPr>
          <p:cNvPr id="2" name="Title 1">
            <a:extLst>
              <a:ext uri="{FF2B5EF4-FFF2-40B4-BE49-F238E27FC236}">
                <a16:creationId xmlns:a16="http://schemas.microsoft.com/office/drawing/2014/main" id="{01CD4AA8-4021-2F41-BE05-B914004F5B26}"/>
              </a:ext>
            </a:extLst>
          </p:cNvPr>
          <p:cNvSpPr>
            <a:spLocks noGrp="1"/>
          </p:cNvSpPr>
          <p:nvPr>
            <p:ph type="title"/>
          </p:nvPr>
        </p:nvSpPr>
        <p:spPr>
          <a:xfrm>
            <a:off x="0" y="0"/>
            <a:ext cx="12191999" cy="1325880"/>
          </a:xfrm>
          <a:solidFill>
            <a:srgbClr val="229750"/>
          </a:solidFill>
        </p:spPr>
        <p:txBody>
          <a:bodyPr>
            <a:normAutofit/>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Residents sort materials into 45 categories</a:t>
            </a:r>
          </a:p>
        </p:txBody>
      </p:sp>
    </p:spTree>
    <p:extLst>
      <p:ext uri="{BB962C8B-B14F-4D97-AF65-F5344CB8AC3E}">
        <p14:creationId xmlns:p14="http://schemas.microsoft.com/office/powerpoint/2010/main" val="3286581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AE394A-F207-484C-A3A3-38D462E7F18F}"/>
              </a:ext>
            </a:extLst>
          </p:cNvPr>
          <p:cNvPicPr>
            <a:picLocks noChangeAspect="1"/>
          </p:cNvPicPr>
          <p:nvPr/>
        </p:nvPicPr>
        <p:blipFill rotWithShape="1">
          <a:blip r:embed="rId2"/>
          <a:srcRect t="3487"/>
          <a:stretch/>
        </p:blipFill>
        <p:spPr>
          <a:xfrm>
            <a:off x="1617306" y="1299373"/>
            <a:ext cx="8665029" cy="5558627"/>
          </a:xfrm>
          <a:prstGeom prst="rect">
            <a:avLst/>
          </a:prstGeom>
        </p:spPr>
      </p:pic>
      <p:sp>
        <p:nvSpPr>
          <p:cNvPr id="2" name="Title 1">
            <a:extLst>
              <a:ext uri="{FF2B5EF4-FFF2-40B4-BE49-F238E27FC236}">
                <a16:creationId xmlns:a16="http://schemas.microsoft.com/office/drawing/2014/main" id="{01CD4AA8-4021-2F41-BE05-B914004F5B26}"/>
              </a:ext>
            </a:extLst>
          </p:cNvPr>
          <p:cNvSpPr>
            <a:spLocks noGrp="1"/>
          </p:cNvSpPr>
          <p:nvPr>
            <p:ph type="title"/>
          </p:nvPr>
        </p:nvSpPr>
        <p:spPr>
          <a:xfrm>
            <a:off x="0" y="-5214"/>
            <a:ext cx="12192000" cy="1325880"/>
          </a:xfrm>
          <a:solidFill>
            <a:srgbClr val="229750"/>
          </a:solidFill>
        </p:spPr>
        <p:txBody>
          <a:bodyPr>
            <a:normAutofit/>
          </a:bodyPr>
          <a:lstStyle/>
          <a:p>
            <a:pPr algn="ct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Organics are processed in household digesters</a:t>
            </a:r>
          </a:p>
        </p:txBody>
      </p:sp>
    </p:spTree>
    <p:extLst>
      <p:ext uri="{BB962C8B-B14F-4D97-AF65-F5344CB8AC3E}">
        <p14:creationId xmlns:p14="http://schemas.microsoft.com/office/powerpoint/2010/main" val="1356321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5E7A12-A816-A846-9091-73B13D4C2E97}"/>
              </a:ext>
            </a:extLst>
          </p:cNvPr>
          <p:cNvPicPr>
            <a:picLocks noChangeAspect="1"/>
          </p:cNvPicPr>
          <p:nvPr/>
        </p:nvPicPr>
        <p:blipFill rotWithShape="1">
          <a:blip r:embed="rId2"/>
          <a:srcRect t="8241" b="2435"/>
          <a:stretch/>
        </p:blipFill>
        <p:spPr>
          <a:xfrm>
            <a:off x="1250301" y="1262918"/>
            <a:ext cx="9423919" cy="5595082"/>
          </a:xfrm>
          <a:prstGeom prst="rect">
            <a:avLst/>
          </a:prstGeom>
        </p:spPr>
      </p:pic>
      <p:sp>
        <p:nvSpPr>
          <p:cNvPr id="2" name="Title 1">
            <a:extLst>
              <a:ext uri="{FF2B5EF4-FFF2-40B4-BE49-F238E27FC236}">
                <a16:creationId xmlns:a16="http://schemas.microsoft.com/office/drawing/2014/main" id="{01CD4AA8-4021-2F41-BE05-B914004F5B26}"/>
              </a:ext>
            </a:extLst>
          </p:cNvPr>
          <p:cNvSpPr>
            <a:spLocks noGrp="1"/>
          </p:cNvSpPr>
          <p:nvPr>
            <p:ph type="title"/>
          </p:nvPr>
        </p:nvSpPr>
        <p:spPr>
          <a:xfrm>
            <a:off x="0" y="0"/>
            <a:ext cx="12192000" cy="1325880"/>
          </a:xfrm>
          <a:solidFill>
            <a:srgbClr val="229750"/>
          </a:solidFill>
        </p:spPr>
        <p:txBody>
          <a:bodyPr>
            <a:noAutofit/>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Akira Sakano runs the Zero Waste Academy</a:t>
            </a: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44457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DC26EB-3278-CE40-AAD3-E1450607839F}"/>
              </a:ext>
            </a:extLst>
          </p:cNvPr>
          <p:cNvSpPr/>
          <p:nvPr/>
        </p:nvSpPr>
        <p:spPr>
          <a:xfrm>
            <a:off x="0" y="0"/>
            <a:ext cx="12191999" cy="923330"/>
          </a:xfrm>
          <a:prstGeom prst="rect">
            <a:avLst/>
          </a:prstGeom>
          <a:solidFill>
            <a:srgbClr val="229750"/>
          </a:solidFill>
        </p:spPr>
        <p:txBody>
          <a:bodyPr wrap="square">
            <a:spAutoFit/>
          </a:bodyPr>
          <a:lstStyle/>
          <a:p>
            <a:pPr algn="ctr"/>
            <a:r>
              <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t>Swachh Bharat Mission 2014 to 2019</a:t>
            </a:r>
            <a:endPar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D0BA2F8C-E218-684E-BDBD-AE08DDDADAD6}"/>
              </a:ext>
            </a:extLst>
          </p:cNvPr>
          <p:cNvPicPr>
            <a:picLocks noChangeAspect="1"/>
          </p:cNvPicPr>
          <p:nvPr/>
        </p:nvPicPr>
        <p:blipFill>
          <a:blip r:embed="rId2"/>
          <a:stretch>
            <a:fillRect/>
          </a:stretch>
        </p:blipFill>
        <p:spPr>
          <a:xfrm>
            <a:off x="1782523" y="1876076"/>
            <a:ext cx="8910359" cy="3458358"/>
          </a:xfrm>
          <a:prstGeom prst="rect">
            <a:avLst/>
          </a:prstGeom>
        </p:spPr>
      </p:pic>
    </p:spTree>
    <p:extLst>
      <p:ext uri="{BB962C8B-B14F-4D97-AF65-F5344CB8AC3E}">
        <p14:creationId xmlns:p14="http://schemas.microsoft.com/office/powerpoint/2010/main" val="3478099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5A15BA-3842-3047-80A4-554529E1D0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3576" y="0"/>
            <a:ext cx="9363456" cy="6858000"/>
          </a:xfrm>
          <a:prstGeom prst="rect">
            <a:avLst/>
          </a:prstGeom>
          <a:solidFill>
            <a:schemeClr val="bg1">
              <a:lumMod val="95000"/>
            </a:schemeClr>
          </a:solidFill>
        </p:spPr>
      </p:pic>
    </p:spTree>
    <p:extLst>
      <p:ext uri="{BB962C8B-B14F-4D97-AF65-F5344CB8AC3E}">
        <p14:creationId xmlns:p14="http://schemas.microsoft.com/office/powerpoint/2010/main" val="1459806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gf71e1e1503_0_987"/>
          <p:cNvSpPr txBox="1">
            <a:spLocks noGrp="1"/>
          </p:cNvSpPr>
          <p:nvPr>
            <p:ph type="title"/>
          </p:nvPr>
        </p:nvSpPr>
        <p:spPr>
          <a:xfrm>
            <a:off x="0" y="1"/>
            <a:ext cx="12192000" cy="1234500"/>
          </a:xfrm>
          <a:prstGeom prst="rect">
            <a:avLst/>
          </a:prstGeom>
          <a:solidFill>
            <a:srgbClr val="22975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Zero Waste Economy</a:t>
            </a:r>
            <a:endParaRPr sz="6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27" name="Google Shape;127;gf71e1e1503_0_98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78325" y="1234500"/>
            <a:ext cx="7035350" cy="5181650"/>
          </a:xfrm>
          <a:prstGeom prst="rect">
            <a:avLst/>
          </a:prstGeom>
          <a:noFill/>
          <a:ln>
            <a:noFill/>
          </a:ln>
        </p:spPr>
      </p:pic>
      <p:sp>
        <p:nvSpPr>
          <p:cNvPr id="128" name="Google Shape;128;gf71e1e1503_0_987"/>
          <p:cNvSpPr txBox="1"/>
          <p:nvPr/>
        </p:nvSpPr>
        <p:spPr>
          <a:xfrm>
            <a:off x="6976875" y="6439050"/>
            <a:ext cx="5210100"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accent1">
                    <a:lumMod val="50000"/>
                  </a:schemeClr>
                </a:solidFill>
                <a:latin typeface="Arial" panose="020B0604020202020204" pitchFamily="34" charset="0"/>
                <a:ea typeface="Calibri"/>
                <a:cs typeface="Arial" panose="020B0604020202020204" pitchFamily="34" charset="0"/>
                <a:sym typeface="Calibri"/>
              </a:rPr>
              <a:t>Source: biocycle.net courtesy of EcoCycle Solutions</a:t>
            </a:r>
            <a:endParaRPr sz="1200" dirty="0">
              <a:solidFill>
                <a:schemeClr val="accent1">
                  <a:lumMod val="50000"/>
                </a:schemeClr>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1528608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84663-E1BC-DB41-B178-888D35D56CDC}"/>
              </a:ext>
            </a:extLst>
          </p:cNvPr>
          <p:cNvPicPr>
            <a:picLocks noChangeAspect="1"/>
          </p:cNvPicPr>
          <p:nvPr/>
        </p:nvPicPr>
        <p:blipFill rotWithShape="1">
          <a:blip r:embed="rId2"/>
          <a:srcRect r="18003"/>
          <a:stretch/>
        </p:blipFill>
        <p:spPr>
          <a:xfrm>
            <a:off x="-242596" y="-1171459"/>
            <a:ext cx="12447058" cy="8971851"/>
          </a:xfrm>
          <a:prstGeom prst="rect">
            <a:avLst/>
          </a:prstGeom>
        </p:spPr>
      </p:pic>
    </p:spTree>
    <p:extLst>
      <p:ext uri="{BB962C8B-B14F-4D97-AF65-F5344CB8AC3E}">
        <p14:creationId xmlns:p14="http://schemas.microsoft.com/office/powerpoint/2010/main" val="1602136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FB3073-1FA1-E14B-8946-567E91067C66}"/>
              </a:ext>
            </a:extLst>
          </p:cNvPr>
          <p:cNvPicPr>
            <a:picLocks noChangeAspect="1"/>
          </p:cNvPicPr>
          <p:nvPr/>
        </p:nvPicPr>
        <p:blipFill>
          <a:blip r:embed="rId2"/>
          <a:stretch>
            <a:fillRect/>
          </a:stretch>
        </p:blipFill>
        <p:spPr>
          <a:xfrm>
            <a:off x="1242307" y="1562255"/>
            <a:ext cx="4521758" cy="5143500"/>
          </a:xfrm>
          <a:prstGeom prst="rect">
            <a:avLst/>
          </a:prstGeom>
        </p:spPr>
      </p:pic>
      <p:sp>
        <p:nvSpPr>
          <p:cNvPr id="5" name="Rectangle 4">
            <a:extLst>
              <a:ext uri="{FF2B5EF4-FFF2-40B4-BE49-F238E27FC236}">
                <a16:creationId xmlns:a16="http://schemas.microsoft.com/office/drawing/2014/main" id="{A1B0F2CD-67EE-3549-BFA7-862E5CB471B3}"/>
              </a:ext>
            </a:extLst>
          </p:cNvPr>
          <p:cNvSpPr/>
          <p:nvPr/>
        </p:nvSpPr>
        <p:spPr>
          <a:xfrm>
            <a:off x="5913353" y="1599577"/>
            <a:ext cx="6029827" cy="4680192"/>
          </a:xfrm>
          <a:prstGeom prst="rect">
            <a:avLst/>
          </a:prstGeom>
        </p:spPr>
        <p:txBody>
          <a:bodyPr wrap="square">
            <a:spAutoFit/>
          </a:bodyPr>
          <a:lstStyle/>
          <a:p>
            <a:r>
              <a:rPr 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t>Thiruvananthapuram</a:t>
            </a:r>
          </a:p>
          <a:p>
            <a:endParaRPr 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Capital of Kerala</a:t>
            </a:r>
          </a:p>
          <a:p>
            <a:pPr marL="571500" indent="-571500">
              <a:buFont typeface="Arial" panose="020B0604020202020204" pitchFamily="34" charset="0"/>
              <a:buChar char="•"/>
            </a:pPr>
            <a:endPar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1M Population</a:t>
            </a:r>
          </a:p>
          <a:p>
            <a:pPr marL="571500" indent="-571500">
              <a:buFont typeface="Arial" panose="020B0604020202020204" pitchFamily="34" charset="0"/>
              <a:buChar char="•"/>
            </a:pPr>
            <a:endPar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250,000 households</a:t>
            </a:r>
          </a:p>
          <a:p>
            <a:pPr marL="571500" indent="-571500">
              <a:buFont typeface="Arial" panose="020B0604020202020204" pitchFamily="34" charset="0"/>
              <a:buChar char="•"/>
            </a:pPr>
            <a:endPar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50,000 households manage organics on-site</a:t>
            </a:r>
          </a:p>
          <a:p>
            <a:endParaRPr lang="en-US" sz="1013" dirty="0">
              <a:latin typeface="Avenir Roman" panose="02000503020000020003" pitchFamily="2" charset="0"/>
            </a:endParaRPr>
          </a:p>
        </p:txBody>
      </p:sp>
      <p:sp>
        <p:nvSpPr>
          <p:cNvPr id="7" name="Title 1">
            <a:extLst>
              <a:ext uri="{FF2B5EF4-FFF2-40B4-BE49-F238E27FC236}">
                <a16:creationId xmlns:a16="http://schemas.microsoft.com/office/drawing/2014/main" id="{B39A27BA-E49E-474D-B6EB-DF8C20A3F40A}"/>
              </a:ext>
            </a:extLst>
          </p:cNvPr>
          <p:cNvSpPr txBox="1">
            <a:spLocks/>
          </p:cNvSpPr>
          <p:nvPr/>
        </p:nvSpPr>
        <p:spPr>
          <a:xfrm>
            <a:off x="0" y="0"/>
            <a:ext cx="12192000" cy="1325880"/>
          </a:xfrm>
          <a:prstGeom prst="rect">
            <a:avLst/>
          </a:prstGeom>
          <a:solidFill>
            <a:srgbClr val="229750"/>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The Kerala Zero Waste Model</a:t>
            </a:r>
            <a:endPar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92827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E80FE5-0399-134D-8591-B76BE68F6A5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401545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CCDF6-9419-B940-82FB-6BD924EFAF93}"/>
              </a:ext>
            </a:extLst>
          </p:cNvPr>
          <p:cNvPicPr>
            <a:picLocks noChangeAspect="1"/>
          </p:cNvPicPr>
          <p:nvPr/>
        </p:nvPicPr>
        <p:blipFill rotWithShape="1">
          <a:blip r:embed="rId2"/>
          <a:srcRect l="10270" r="16757"/>
          <a:stretch/>
        </p:blipFill>
        <p:spPr>
          <a:xfrm rot="5400000">
            <a:off x="95250" y="-95250"/>
            <a:ext cx="6857999" cy="7048500"/>
          </a:xfrm>
          <a:prstGeom prst="rect">
            <a:avLst/>
          </a:prstGeom>
        </p:spPr>
      </p:pic>
      <p:pic>
        <p:nvPicPr>
          <p:cNvPr id="4" name="Picture 3">
            <a:extLst>
              <a:ext uri="{FF2B5EF4-FFF2-40B4-BE49-F238E27FC236}">
                <a16:creationId xmlns:a16="http://schemas.microsoft.com/office/drawing/2014/main" id="{FD34AE0D-E951-F645-A00E-ACB2F6FFDA55}"/>
              </a:ext>
            </a:extLst>
          </p:cNvPr>
          <p:cNvPicPr>
            <a:picLocks noChangeAspect="1"/>
          </p:cNvPicPr>
          <p:nvPr/>
        </p:nvPicPr>
        <p:blipFill>
          <a:blip r:embed="rId3"/>
          <a:stretch>
            <a:fillRect/>
          </a:stretch>
        </p:blipFill>
        <p:spPr>
          <a:xfrm rot="5400000">
            <a:off x="6191250" y="857249"/>
            <a:ext cx="6858000" cy="5143500"/>
          </a:xfrm>
          <a:prstGeom prst="rect">
            <a:avLst/>
          </a:prstGeom>
        </p:spPr>
      </p:pic>
    </p:spTree>
    <p:extLst>
      <p:ext uri="{BB962C8B-B14F-4D97-AF65-F5344CB8AC3E}">
        <p14:creationId xmlns:p14="http://schemas.microsoft.com/office/powerpoint/2010/main" val="2874692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BF1705-DA05-4E43-980C-489C3DBC62D3}"/>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776615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7CD0AD-407E-5B48-8E7E-2266E406E7E4}"/>
              </a:ext>
            </a:extLst>
          </p:cNvPr>
          <p:cNvPicPr>
            <a:picLocks noChangeAspect="1"/>
          </p:cNvPicPr>
          <p:nvPr/>
        </p:nvPicPr>
        <p:blipFill>
          <a:blip r:embed="rId2"/>
          <a:stretch>
            <a:fillRect/>
          </a:stretch>
        </p:blipFill>
        <p:spPr>
          <a:xfrm>
            <a:off x="5054600" y="-22225"/>
            <a:ext cx="9114367" cy="6835775"/>
          </a:xfrm>
          <a:prstGeom prst="rect">
            <a:avLst/>
          </a:prstGeom>
        </p:spPr>
      </p:pic>
      <p:pic>
        <p:nvPicPr>
          <p:cNvPr id="3" name="Picture 2">
            <a:extLst>
              <a:ext uri="{FF2B5EF4-FFF2-40B4-BE49-F238E27FC236}">
                <a16:creationId xmlns:a16="http://schemas.microsoft.com/office/drawing/2014/main" id="{994BBF62-B788-0646-9400-39664F6E80BC}"/>
              </a:ext>
            </a:extLst>
          </p:cNvPr>
          <p:cNvPicPr>
            <a:picLocks noChangeAspect="1"/>
          </p:cNvPicPr>
          <p:nvPr/>
        </p:nvPicPr>
        <p:blipFill>
          <a:blip r:embed="rId3"/>
          <a:stretch>
            <a:fillRect/>
          </a:stretch>
        </p:blipFill>
        <p:spPr>
          <a:xfrm rot="5400000">
            <a:off x="-1101013" y="-849085"/>
            <a:ext cx="8808097" cy="6606073"/>
          </a:xfrm>
          <a:prstGeom prst="rect">
            <a:avLst/>
          </a:prstGeom>
        </p:spPr>
      </p:pic>
    </p:spTree>
    <p:extLst>
      <p:ext uri="{BB962C8B-B14F-4D97-AF65-F5344CB8AC3E}">
        <p14:creationId xmlns:p14="http://schemas.microsoft.com/office/powerpoint/2010/main" val="431503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CD93D-7675-7646-B96F-CDD7A6C1A5D1}"/>
              </a:ext>
            </a:extLst>
          </p:cNvPr>
          <p:cNvPicPr>
            <a:picLocks noChangeAspect="1"/>
          </p:cNvPicPr>
          <p:nvPr/>
        </p:nvPicPr>
        <p:blipFill>
          <a:blip r:embed="rId2"/>
          <a:stretch>
            <a:fillRect/>
          </a:stretch>
        </p:blipFill>
        <p:spPr>
          <a:xfrm>
            <a:off x="3053702" y="0"/>
            <a:ext cx="9144000" cy="6858000"/>
          </a:xfrm>
          <a:prstGeom prst="rect">
            <a:avLst/>
          </a:prstGeom>
        </p:spPr>
      </p:pic>
      <p:pic>
        <p:nvPicPr>
          <p:cNvPr id="3" name="Picture 2">
            <a:extLst>
              <a:ext uri="{FF2B5EF4-FFF2-40B4-BE49-F238E27FC236}">
                <a16:creationId xmlns:a16="http://schemas.microsoft.com/office/drawing/2014/main" id="{10AACD79-80DD-0249-955B-AC2DAF671414}"/>
              </a:ext>
            </a:extLst>
          </p:cNvPr>
          <p:cNvPicPr>
            <a:picLocks noChangeAspect="1"/>
          </p:cNvPicPr>
          <p:nvPr/>
        </p:nvPicPr>
        <p:blipFill>
          <a:blip r:embed="rId3"/>
          <a:stretch>
            <a:fillRect/>
          </a:stretch>
        </p:blipFill>
        <p:spPr>
          <a:xfrm rot="5400000">
            <a:off x="-841306" y="857250"/>
            <a:ext cx="6858000" cy="5143500"/>
          </a:xfrm>
          <a:prstGeom prst="rect">
            <a:avLst/>
          </a:prstGeom>
        </p:spPr>
      </p:pic>
    </p:spTree>
    <p:extLst>
      <p:ext uri="{BB962C8B-B14F-4D97-AF65-F5344CB8AC3E}">
        <p14:creationId xmlns:p14="http://schemas.microsoft.com/office/powerpoint/2010/main" val="1900660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4.googleusercontent.com/Q8LhJQJwGr7LKJPq0ipDqysOMIghrkyPAgg9RswtRZtK-fmGJZ4tdLClr24ZwSqBNvDX57sG6nX54GCCwU65QG5Nen-6pIDblRvEeGzozL13xbSq5tihmCU5tsgd_D3z_Vpl8Lk-">
            <a:extLst>
              <a:ext uri="{FF2B5EF4-FFF2-40B4-BE49-F238E27FC236}">
                <a16:creationId xmlns:a16="http://schemas.microsoft.com/office/drawing/2014/main" id="{1C82920F-B8D5-CA40-ADBC-6B09C2C8E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85;g114df6ea14c_0_0">
            <a:extLst>
              <a:ext uri="{FF2B5EF4-FFF2-40B4-BE49-F238E27FC236}">
                <a16:creationId xmlns:a16="http://schemas.microsoft.com/office/drawing/2014/main" id="{326E46D8-47A2-BA49-98F9-17BA7C30D499}"/>
              </a:ext>
            </a:extLst>
          </p:cNvPr>
          <p:cNvSpPr/>
          <p:nvPr/>
        </p:nvSpPr>
        <p:spPr>
          <a:xfrm>
            <a:off x="0" y="4742008"/>
            <a:ext cx="12192000" cy="2207400"/>
          </a:xfrm>
          <a:prstGeom prst="rect">
            <a:avLst/>
          </a:prstGeom>
          <a:solidFill>
            <a:schemeClr val="dk1">
              <a:alpha val="4392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 name="Google Shape;86;g114df6ea14c_0_0">
            <a:extLst>
              <a:ext uri="{FF2B5EF4-FFF2-40B4-BE49-F238E27FC236}">
                <a16:creationId xmlns:a16="http://schemas.microsoft.com/office/drawing/2014/main" id="{12CB350F-D43A-C44D-BF0A-491CD3A85FB9}"/>
              </a:ext>
            </a:extLst>
          </p:cNvPr>
          <p:cNvSpPr txBox="1"/>
          <p:nvPr/>
        </p:nvSpPr>
        <p:spPr>
          <a:xfrm>
            <a:off x="1110343" y="4936558"/>
            <a:ext cx="9980100" cy="112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i="0" u="none" strike="noStrike" cap="none"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venir"/>
              </a:rPr>
              <a:t>Delaware County’s </a:t>
            </a:r>
            <a:br>
              <a:rPr lang="en-US" sz="5400" i="0" u="none" strike="noStrike" cap="none"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venir"/>
              </a:rPr>
            </a:br>
            <a:r>
              <a:rPr lang="en-US" sz="5400" i="0" u="none" strike="noStrike" cap="none"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venir"/>
              </a:rPr>
              <a:t>				Path to Zero Waste</a:t>
            </a:r>
            <a:endParaRPr sz="2800" i="0" u="none" strike="noStrike" cap="none" dirty="0">
              <a:solidFill>
                <a:srgbClr val="323E4F"/>
              </a:solidFill>
              <a:latin typeface="Open Sans" panose="020B0606030504020204" pitchFamily="34" charset="0"/>
              <a:ea typeface="Open Sans" panose="020B0606030504020204" pitchFamily="34" charset="0"/>
              <a:cs typeface="Open Sans" panose="020B0606030504020204" pitchFamily="34" charset="0"/>
              <a:sym typeface="Avenir"/>
            </a:endParaRPr>
          </a:p>
        </p:txBody>
      </p:sp>
    </p:spTree>
    <p:extLst>
      <p:ext uri="{BB962C8B-B14F-4D97-AF65-F5344CB8AC3E}">
        <p14:creationId xmlns:p14="http://schemas.microsoft.com/office/powerpoint/2010/main" val="4108406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229920-2099-4359-A433-131C46D275BB}"/>
              </a:ext>
            </a:extLst>
          </p:cNvPr>
          <p:cNvSpPr>
            <a:spLocks noGrp="1"/>
          </p:cNvSpPr>
          <p:nvPr>
            <p:ph type="title"/>
          </p:nvPr>
        </p:nvSpPr>
        <p:spPr>
          <a:xfrm>
            <a:off x="0" y="1322217"/>
            <a:ext cx="12192000" cy="2631688"/>
          </a:xfrm>
          <a:solidFill>
            <a:srgbClr val="229750"/>
          </a:solidFill>
        </p:spPr>
        <p:txBody>
          <a:bodyPr>
            <a:normAutofit/>
          </a:bodyPr>
          <a:lstStyle/>
          <a:p>
            <a:pPr algn="ctr"/>
            <a:br>
              <a:rPr lang="en-US" sz="3600" b="1" dirty="0">
                <a:solidFill>
                  <a:schemeClr val="accent1">
                    <a:lumMod val="50000"/>
                  </a:schemeClr>
                </a:solidFill>
                <a:latin typeface="Arial" panose="020B0604020202020204" pitchFamily="34" charset="0"/>
                <a:cs typeface="Arial" panose="020B0604020202020204" pitchFamily="34" charset="0"/>
              </a:rPr>
            </a:br>
            <a:br>
              <a:rPr lang="en-US" sz="4400"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593E017-E16E-4ADA-AA61-E714D9A88097}"/>
              </a:ext>
            </a:extLst>
          </p:cNvPr>
          <p:cNvSpPr txBox="1"/>
          <p:nvPr/>
        </p:nvSpPr>
        <p:spPr>
          <a:xfrm>
            <a:off x="483634" y="1598933"/>
            <a:ext cx="10985863" cy="2492990"/>
          </a:xfrm>
          <a:prstGeom prst="rect">
            <a:avLst/>
          </a:prstGeom>
          <a:noFill/>
        </p:spPr>
        <p:txBody>
          <a:bodyPr wrap="square" rtlCol="0">
            <a:spAutoFit/>
          </a:bodyPr>
          <a:lstStyle/>
          <a:p>
            <a:pPr algn="ct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Delaware County has embarked on the planning process to update its 10-Year Municipal Waste Management Plan</a:t>
            </a:r>
            <a:endPar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034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229920-2099-4359-A433-131C46D275BB}"/>
              </a:ext>
            </a:extLst>
          </p:cNvPr>
          <p:cNvSpPr>
            <a:spLocks noGrp="1"/>
          </p:cNvSpPr>
          <p:nvPr>
            <p:ph type="title"/>
          </p:nvPr>
        </p:nvSpPr>
        <p:spPr>
          <a:xfrm>
            <a:off x="0" y="1322217"/>
            <a:ext cx="12192000" cy="2631688"/>
          </a:xfrm>
          <a:solidFill>
            <a:srgbClr val="229750"/>
          </a:solidFill>
        </p:spPr>
        <p:txBody>
          <a:bodyPr>
            <a:normAutofit/>
          </a:bodyPr>
          <a:lstStyle/>
          <a:p>
            <a:pPr algn="ctr"/>
            <a:br>
              <a:rPr lang="en-US" sz="3600" b="1" dirty="0">
                <a:solidFill>
                  <a:schemeClr val="accent1">
                    <a:lumMod val="50000"/>
                  </a:schemeClr>
                </a:solidFill>
                <a:latin typeface="Arial" panose="020B0604020202020204" pitchFamily="34" charset="0"/>
                <a:cs typeface="Arial" panose="020B0604020202020204" pitchFamily="34" charset="0"/>
              </a:rPr>
            </a:br>
            <a:br>
              <a:rPr lang="en-US" sz="4400"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593E017-E16E-4ADA-AA61-E714D9A88097}"/>
              </a:ext>
            </a:extLst>
          </p:cNvPr>
          <p:cNvSpPr txBox="1"/>
          <p:nvPr/>
        </p:nvSpPr>
        <p:spPr>
          <a:xfrm>
            <a:off x="483634" y="1598933"/>
            <a:ext cx="10985863" cy="2492990"/>
          </a:xfrm>
          <a:prstGeom prst="rect">
            <a:avLst/>
          </a:prstGeom>
          <a:noFill/>
        </p:spPr>
        <p:txBody>
          <a:bodyPr wrap="square" rtlCol="0">
            <a:spAutoFit/>
          </a:bodyPr>
          <a:lstStyle/>
          <a:p>
            <a:pPr algn="ct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timing coincides with the development of the </a:t>
            </a:r>
            <a:b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Delaware County Sustainability Plan</a:t>
            </a:r>
            <a:endPar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4573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A8C2-9046-9143-83AF-E458D8C2DDFF}"/>
              </a:ext>
            </a:extLst>
          </p:cNvPr>
          <p:cNvSpPr>
            <a:spLocks noGrp="1"/>
          </p:cNvSpPr>
          <p:nvPr>
            <p:ph type="title"/>
          </p:nvPr>
        </p:nvSpPr>
        <p:spPr>
          <a:xfrm>
            <a:off x="0" y="0"/>
            <a:ext cx="12192000" cy="1325563"/>
          </a:xfrm>
          <a:solidFill>
            <a:srgbClr val="229750"/>
          </a:solidFill>
        </p:spPr>
        <p:txBody>
          <a:bodyPr>
            <a:normAutofit/>
          </a:bodyPr>
          <a:lstStyle/>
          <a:p>
            <a:pPr algn="ctr"/>
            <a:r>
              <a:rPr 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Zero Waste Definition</a:t>
            </a:r>
          </a:p>
        </p:txBody>
      </p:sp>
      <p:sp>
        <p:nvSpPr>
          <p:cNvPr id="4" name="Rectangle 3">
            <a:extLst>
              <a:ext uri="{FF2B5EF4-FFF2-40B4-BE49-F238E27FC236}">
                <a16:creationId xmlns:a16="http://schemas.microsoft.com/office/drawing/2014/main" id="{12B8C488-2551-6D4B-B2AC-DA2712FBCF3C}"/>
              </a:ext>
            </a:extLst>
          </p:cNvPr>
          <p:cNvSpPr/>
          <p:nvPr/>
        </p:nvSpPr>
        <p:spPr>
          <a:xfrm>
            <a:off x="1756611" y="2160949"/>
            <a:ext cx="9480884" cy="2677656"/>
          </a:xfrm>
          <a:prstGeom prst="rect">
            <a:avLst/>
          </a:prstGeom>
        </p:spPr>
        <p:txBody>
          <a:bodyPr wrap="square">
            <a:spAutoFit/>
          </a:bodyPr>
          <a:lstStyle/>
          <a:p>
            <a:endParaRPr lang="en-US" sz="2800" b="0" u="none" strike="noStrike" dirty="0">
              <a:solidFill>
                <a:srgbClr val="00002C"/>
              </a:solidFill>
              <a:effectLst/>
              <a:latin typeface="Open Sans" panose="020B0606030504020204" pitchFamily="34" charset="0"/>
              <a:ea typeface="Open Sans" panose="020B0606030504020204" pitchFamily="34" charset="0"/>
              <a:cs typeface="Open Sans" panose="020B0606030504020204" pitchFamily="34" charset="0"/>
            </a:endParaRPr>
          </a:p>
          <a:p>
            <a:r>
              <a:rPr lang="en-US" sz="2800" b="0" u="none" strike="noStrike" dirty="0">
                <a:solidFill>
                  <a:srgbClr val="00002C"/>
                </a:solidFill>
                <a:effectLst/>
                <a:latin typeface="Open Sans" panose="020B0606030504020204" pitchFamily="34" charset="0"/>
                <a:ea typeface="Open Sans" panose="020B0606030504020204" pitchFamily="34" charset="0"/>
                <a:cs typeface="Open Sans" panose="020B0606030504020204" pitchFamily="34" charset="0"/>
              </a:rPr>
              <a:t>The conservation of all resources by means of responsible production, consumption, reuse, and recovery of products, packaging, and materials without burning and with no discharges to land, water, or air that threaten the environment or human health.</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CD342A34-95DF-EC49-8F71-BB5F0550606F}"/>
              </a:ext>
            </a:extLst>
          </p:cNvPr>
          <p:cNvSpPr/>
          <p:nvPr/>
        </p:nvSpPr>
        <p:spPr>
          <a:xfrm>
            <a:off x="1078831" y="1899339"/>
            <a:ext cx="6882910" cy="523220"/>
          </a:xfrm>
          <a:prstGeom prst="rect">
            <a:avLst/>
          </a:prstGeom>
        </p:spPr>
        <p:txBody>
          <a:bodyPr wrap="none">
            <a:spAutoFit/>
          </a:bodyPr>
          <a:lstStyle/>
          <a:p>
            <a:r>
              <a:rPr lang="en-US" sz="2800" dirty="0">
                <a:solidFill>
                  <a:srgbClr val="00002C"/>
                </a:solidFill>
                <a:latin typeface="Open Sans" panose="020B0606030504020204" pitchFamily="34" charset="0"/>
                <a:ea typeface="Open Sans" panose="020B0606030504020204" pitchFamily="34" charset="0"/>
                <a:cs typeface="Open Sans" panose="020B0606030504020204" pitchFamily="34" charset="0"/>
              </a:rPr>
              <a:t>Internationally peer-reviewed definition:</a:t>
            </a:r>
          </a:p>
        </p:txBody>
      </p:sp>
      <p:pic>
        <p:nvPicPr>
          <p:cNvPr id="6" name="Picture 5">
            <a:extLst>
              <a:ext uri="{FF2B5EF4-FFF2-40B4-BE49-F238E27FC236}">
                <a16:creationId xmlns:a16="http://schemas.microsoft.com/office/drawing/2014/main" id="{9FA08139-A2FB-4245-AD0F-2A1EA46FD645}"/>
              </a:ext>
            </a:extLst>
          </p:cNvPr>
          <p:cNvPicPr>
            <a:picLocks noChangeAspect="1"/>
          </p:cNvPicPr>
          <p:nvPr/>
        </p:nvPicPr>
        <p:blipFill>
          <a:blip r:embed="rId2"/>
          <a:stretch>
            <a:fillRect/>
          </a:stretch>
        </p:blipFill>
        <p:spPr>
          <a:xfrm>
            <a:off x="6277876" y="5455883"/>
            <a:ext cx="4504424" cy="1251229"/>
          </a:xfrm>
          <a:prstGeom prst="rect">
            <a:avLst/>
          </a:prstGeom>
        </p:spPr>
      </p:pic>
    </p:spTree>
    <p:extLst>
      <p:ext uri="{BB962C8B-B14F-4D97-AF65-F5344CB8AC3E}">
        <p14:creationId xmlns:p14="http://schemas.microsoft.com/office/powerpoint/2010/main" val="2098724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229920-2099-4359-A433-131C46D275BB}"/>
              </a:ext>
            </a:extLst>
          </p:cNvPr>
          <p:cNvSpPr>
            <a:spLocks noGrp="1"/>
          </p:cNvSpPr>
          <p:nvPr>
            <p:ph type="title"/>
          </p:nvPr>
        </p:nvSpPr>
        <p:spPr>
          <a:xfrm>
            <a:off x="-1" y="0"/>
            <a:ext cx="12192000" cy="1325880"/>
          </a:xfrm>
          <a:solidFill>
            <a:srgbClr val="229750"/>
          </a:solidFill>
        </p:spPr>
        <p:txBody>
          <a:bodyPr>
            <a:normAutofit/>
          </a:bodyPr>
          <a:lstStyle/>
          <a:p>
            <a:pPr algn="ctr"/>
            <a:r>
              <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t>Outcomes of the Planning Process</a:t>
            </a:r>
            <a:endParaRPr lang="en-US" sz="6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593E017-E16E-4ADA-AA61-E714D9A88097}"/>
              </a:ext>
            </a:extLst>
          </p:cNvPr>
          <p:cNvSpPr txBox="1"/>
          <p:nvPr/>
        </p:nvSpPr>
        <p:spPr>
          <a:xfrm>
            <a:off x="603067" y="1841531"/>
            <a:ext cx="10985863" cy="4231928"/>
          </a:xfrm>
          <a:prstGeom prst="rect">
            <a:avLst/>
          </a:prstGeom>
          <a:noFill/>
        </p:spPr>
        <p:txBody>
          <a:bodyPr wrap="square" rtlCol="0">
            <a:spAutoFit/>
          </a:bodyPr>
          <a:lstStyle/>
          <a:p>
            <a:pPr marL="514350" indent="-514350">
              <a:spcAft>
                <a:spcPts val="1800"/>
              </a:spcAft>
              <a:buFont typeface="+mj-lt"/>
              <a:buAutoNum type="arabicPeriod"/>
            </a:pPr>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Ensure that the County has sufficient processing and disposal capacity for its municipal waste for the next 10 years.</a:t>
            </a:r>
          </a:p>
          <a:p>
            <a:pPr marL="514350" indent="-514350">
              <a:spcAft>
                <a:spcPts val="1800"/>
              </a:spcAft>
              <a:buFont typeface="+mj-lt"/>
              <a:buAutoNum type="arabicPeriod"/>
            </a:pPr>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Guide the County’s transition to sustainable methods of materials management using Zero Waste practices, and following the Zero Waste Hierarchy.</a:t>
            </a:r>
          </a:p>
          <a:p>
            <a:pPr marL="514350" indent="-514350">
              <a:spcAft>
                <a:spcPts val="1800"/>
              </a:spcAft>
              <a:buFont typeface="+mj-lt"/>
              <a:buAutoNum type="arabicPeriod"/>
            </a:pPr>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Ensure maximum feasible waste reduction of municipal waste and source-separated recyclable material.</a:t>
            </a:r>
          </a:p>
          <a:p>
            <a:endParaRPr lang="en-US" sz="28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8988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4;g1199dcfd022_1_3">
            <a:extLst>
              <a:ext uri="{FF2B5EF4-FFF2-40B4-BE49-F238E27FC236}">
                <a16:creationId xmlns:a16="http://schemas.microsoft.com/office/drawing/2014/main" id="{9A0766FF-D3C9-3F4C-8386-C0DE3C8883A4}"/>
              </a:ext>
            </a:extLst>
          </p:cNvPr>
          <p:cNvSpPr txBox="1">
            <a:spLocks noGrp="1"/>
          </p:cNvSpPr>
          <p:nvPr>
            <p:ph type="title"/>
          </p:nvPr>
        </p:nvSpPr>
        <p:spPr>
          <a:xfrm>
            <a:off x="0" y="0"/>
            <a:ext cx="12192000" cy="968444"/>
          </a:xfrm>
          <a:prstGeom prst="rect">
            <a:avLst/>
          </a:prstGeom>
          <a:solidFill>
            <a:srgbClr val="22975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venir"/>
              <a:buNone/>
            </a:pPr>
            <a:r>
              <a:rPr lang="en-US" sz="5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venir"/>
              </a:rPr>
              <a:t>Sustainability Commission Goals</a:t>
            </a:r>
            <a:endParaRPr sz="5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Google Shape;105;g1199dcfd022_1_3">
            <a:extLst>
              <a:ext uri="{FF2B5EF4-FFF2-40B4-BE49-F238E27FC236}">
                <a16:creationId xmlns:a16="http://schemas.microsoft.com/office/drawing/2014/main" id="{0B2DF21A-8017-B54A-850A-8A8D184141B3}"/>
              </a:ext>
            </a:extLst>
          </p:cNvPr>
          <p:cNvPicPr preferRelativeResize="0"/>
          <p:nvPr/>
        </p:nvPicPr>
        <p:blipFill>
          <a:blip r:embed="rId2">
            <a:alphaModFix/>
          </a:blip>
          <a:stretch>
            <a:fillRect/>
          </a:stretch>
        </p:blipFill>
        <p:spPr>
          <a:xfrm>
            <a:off x="611625" y="1044650"/>
            <a:ext cx="10646098" cy="5790892"/>
          </a:xfrm>
          <a:prstGeom prst="rect">
            <a:avLst/>
          </a:prstGeom>
          <a:noFill/>
          <a:ln>
            <a:noFill/>
          </a:ln>
        </p:spPr>
      </p:pic>
    </p:spTree>
    <p:extLst>
      <p:ext uri="{BB962C8B-B14F-4D97-AF65-F5344CB8AC3E}">
        <p14:creationId xmlns:p14="http://schemas.microsoft.com/office/powerpoint/2010/main" val="479547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114bf1516f2_0_378"/>
          <p:cNvSpPr txBox="1">
            <a:spLocks noGrp="1"/>
          </p:cNvSpPr>
          <p:nvPr>
            <p:ph type="title"/>
          </p:nvPr>
        </p:nvSpPr>
        <p:spPr>
          <a:xfrm>
            <a:off x="0" y="0"/>
            <a:ext cx="12192000" cy="1325880"/>
          </a:xfrm>
          <a:prstGeom prst="rect">
            <a:avLst/>
          </a:prstGeom>
          <a:solidFill>
            <a:srgbClr val="22975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venir"/>
              <a:buNone/>
            </a:pPr>
            <a:r>
              <a:rPr lang="en-US"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venir"/>
              </a:rPr>
              <a:t>Municipal Waste Plan Work Plan &amp; Schedule</a:t>
            </a:r>
            <a:endParaRPr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2" name="Google Shape;92;g114bf1516f2_0_378"/>
          <p:cNvGraphicFramePr/>
          <p:nvPr>
            <p:extLst>
              <p:ext uri="{D42A27DB-BD31-4B8C-83A1-F6EECF244321}">
                <p14:modId xmlns:p14="http://schemas.microsoft.com/office/powerpoint/2010/main" val="3502591969"/>
              </p:ext>
            </p:extLst>
          </p:nvPr>
        </p:nvGraphicFramePr>
        <p:xfrm>
          <a:off x="0" y="1363202"/>
          <a:ext cx="12192001" cy="5458112"/>
        </p:xfrm>
        <a:graphic>
          <a:graphicData uri="http://schemas.openxmlformats.org/drawingml/2006/table">
            <a:tbl>
              <a:tblPr>
                <a:noFill/>
              </a:tblPr>
              <a:tblGrid>
                <a:gridCol w="1024446">
                  <a:extLst>
                    <a:ext uri="{9D8B030D-6E8A-4147-A177-3AD203B41FA5}">
                      <a16:colId xmlns:a16="http://schemas.microsoft.com/office/drawing/2014/main" val="20000"/>
                    </a:ext>
                  </a:extLst>
                </a:gridCol>
                <a:gridCol w="922093">
                  <a:extLst>
                    <a:ext uri="{9D8B030D-6E8A-4147-A177-3AD203B41FA5}">
                      <a16:colId xmlns:a16="http://schemas.microsoft.com/office/drawing/2014/main" val="20001"/>
                    </a:ext>
                  </a:extLst>
                </a:gridCol>
                <a:gridCol w="922093">
                  <a:extLst>
                    <a:ext uri="{9D8B030D-6E8A-4147-A177-3AD203B41FA5}">
                      <a16:colId xmlns:a16="http://schemas.microsoft.com/office/drawing/2014/main" val="20002"/>
                    </a:ext>
                  </a:extLst>
                </a:gridCol>
                <a:gridCol w="922093">
                  <a:extLst>
                    <a:ext uri="{9D8B030D-6E8A-4147-A177-3AD203B41FA5}">
                      <a16:colId xmlns:a16="http://schemas.microsoft.com/office/drawing/2014/main" val="20003"/>
                    </a:ext>
                  </a:extLst>
                </a:gridCol>
                <a:gridCol w="922093">
                  <a:extLst>
                    <a:ext uri="{9D8B030D-6E8A-4147-A177-3AD203B41FA5}">
                      <a16:colId xmlns:a16="http://schemas.microsoft.com/office/drawing/2014/main" val="20004"/>
                    </a:ext>
                  </a:extLst>
                </a:gridCol>
                <a:gridCol w="922093">
                  <a:extLst>
                    <a:ext uri="{9D8B030D-6E8A-4147-A177-3AD203B41FA5}">
                      <a16:colId xmlns:a16="http://schemas.microsoft.com/office/drawing/2014/main" val="20005"/>
                    </a:ext>
                  </a:extLst>
                </a:gridCol>
                <a:gridCol w="922093">
                  <a:extLst>
                    <a:ext uri="{9D8B030D-6E8A-4147-A177-3AD203B41FA5}">
                      <a16:colId xmlns:a16="http://schemas.microsoft.com/office/drawing/2014/main" val="20006"/>
                    </a:ext>
                  </a:extLst>
                </a:gridCol>
                <a:gridCol w="922093">
                  <a:extLst>
                    <a:ext uri="{9D8B030D-6E8A-4147-A177-3AD203B41FA5}">
                      <a16:colId xmlns:a16="http://schemas.microsoft.com/office/drawing/2014/main" val="20007"/>
                    </a:ext>
                  </a:extLst>
                </a:gridCol>
                <a:gridCol w="922093">
                  <a:extLst>
                    <a:ext uri="{9D8B030D-6E8A-4147-A177-3AD203B41FA5}">
                      <a16:colId xmlns:a16="http://schemas.microsoft.com/office/drawing/2014/main" val="20008"/>
                    </a:ext>
                  </a:extLst>
                </a:gridCol>
                <a:gridCol w="922093">
                  <a:extLst>
                    <a:ext uri="{9D8B030D-6E8A-4147-A177-3AD203B41FA5}">
                      <a16:colId xmlns:a16="http://schemas.microsoft.com/office/drawing/2014/main" val="20009"/>
                    </a:ext>
                  </a:extLst>
                </a:gridCol>
                <a:gridCol w="922093">
                  <a:extLst>
                    <a:ext uri="{9D8B030D-6E8A-4147-A177-3AD203B41FA5}">
                      <a16:colId xmlns:a16="http://schemas.microsoft.com/office/drawing/2014/main" val="20010"/>
                    </a:ext>
                  </a:extLst>
                </a:gridCol>
                <a:gridCol w="922093">
                  <a:extLst>
                    <a:ext uri="{9D8B030D-6E8A-4147-A177-3AD203B41FA5}">
                      <a16:colId xmlns:a16="http://schemas.microsoft.com/office/drawing/2014/main" val="20011"/>
                    </a:ext>
                  </a:extLst>
                </a:gridCol>
                <a:gridCol w="1024532">
                  <a:extLst>
                    <a:ext uri="{9D8B030D-6E8A-4147-A177-3AD203B41FA5}">
                      <a16:colId xmlns:a16="http://schemas.microsoft.com/office/drawing/2014/main" val="20012"/>
                    </a:ext>
                  </a:extLst>
                </a:gridCol>
              </a:tblGrid>
              <a:tr h="386451">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Task</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Jan</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Feb</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Mar</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Apr</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May</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Jun</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Jul</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Aug</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Sep</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Oct</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Nov</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Dec</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10000"/>
                  </a:ext>
                </a:extLst>
              </a:tr>
              <a:tr h="654522">
                <a:tc rowSpan="2">
                  <a:txBody>
                    <a:bodyPr/>
                    <a:lstStyle/>
                    <a:p>
                      <a:pPr marL="0" marR="0" lvl="0" indent="0" algn="ctr" rtl="0">
                        <a:lnSpc>
                          <a:spcPct val="115000"/>
                        </a:lnSpc>
                        <a:spcBef>
                          <a:spcPts val="0"/>
                        </a:spcBef>
                        <a:spcAft>
                          <a:spcPts val="0"/>
                        </a:spcAft>
                        <a:buClr>
                          <a:srgbClr val="000000"/>
                        </a:buClr>
                        <a:buSzPts val="1500"/>
                        <a:buFont typeface="Arial"/>
                        <a:buNone/>
                      </a:pPr>
                      <a:r>
                        <a:rPr lang="en-US"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1</a:t>
                      </a: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gridSpan="2">
                  <a:txBody>
                    <a:bodyPr/>
                    <a:lstStyle/>
                    <a:p>
                      <a:pPr marL="0" marR="0" lvl="0" indent="0" algn="l" rtl="0">
                        <a:lnSpc>
                          <a:spcPct val="100000"/>
                        </a:lnSpc>
                        <a:spcBef>
                          <a:spcPts val="0"/>
                        </a:spcBef>
                        <a:spcAft>
                          <a:spcPts val="0"/>
                        </a:spcAft>
                        <a:buClr>
                          <a:srgbClr val="000000"/>
                        </a:buClr>
                        <a:buSzPts val="1500"/>
                        <a:buFont typeface="Arial"/>
                        <a:buNone/>
                      </a:pPr>
                      <a:r>
                        <a:rPr lang="en-US"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rPr>
                        <a:t>Long-Term Waste Disposal</a:t>
                      </a:r>
                      <a:endParaRPr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DEBF7"/>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10002"/>
                  </a:ext>
                </a:extLst>
              </a:tr>
              <a:tr h="38645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gridSpan="3">
                  <a:txBody>
                    <a:bodyPr/>
                    <a:lstStyle/>
                    <a:p>
                      <a:pPr marL="0" marR="0" lvl="0" indent="0" algn="l" rtl="0">
                        <a:lnSpc>
                          <a:spcPct val="100000"/>
                        </a:lnSpc>
                        <a:spcBef>
                          <a:spcPts val="0"/>
                        </a:spcBef>
                        <a:spcAft>
                          <a:spcPts val="0"/>
                        </a:spcAft>
                        <a:buClr>
                          <a:srgbClr val="000000"/>
                        </a:buClr>
                        <a:buSzPts val="1500"/>
                        <a:buFont typeface="Arial"/>
                        <a:buNone/>
                      </a:pPr>
                      <a:r>
                        <a:rPr lang="en-US"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rPr>
                        <a:t>Public Outreach Process</a:t>
                      </a:r>
                      <a:endParaRPr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9EAD3"/>
                    </a:solidFill>
                  </a:tcPr>
                </a:tc>
                <a:tc hMerge="1">
                  <a:txBody>
                    <a:bodyPr/>
                    <a:lstStyle/>
                    <a:p>
                      <a:endParaRPr lang="en-US"/>
                    </a:p>
                  </a:txBody>
                  <a:tcPr/>
                </a:tc>
                <a:tc hMerge="1">
                  <a:txBody>
                    <a:bodyPr/>
                    <a:lstStyle/>
                    <a:p>
                      <a:endParaRPr lang="en-US"/>
                    </a:p>
                  </a:txBody>
                  <a:tcPr>
                    <a:lnL w="9525" cap="flat" cmpd="sng" algn="ctr">
                      <a:solidFill>
                        <a:srgbClr val="C9DAF8"/>
                      </a:solidFill>
                      <a:prstDash val="solid"/>
                      <a:round/>
                      <a:headEnd type="none" w="sm" len="sm"/>
                      <a:tailEnd type="none" w="sm" len="sm"/>
                    </a:lnL>
                    <a:lnT w="9525" cap="flat" cmpd="sng" algn="ctr">
                      <a:solidFill>
                        <a:srgbClr val="C9DAF8"/>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 </a:t>
                      </a: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9EAD3"/>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9EAD3"/>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10003"/>
                  </a:ext>
                </a:extLst>
              </a:tr>
              <a:tr h="654522">
                <a:tc>
                  <a:txBody>
                    <a:bodyPr/>
                    <a:lstStyle/>
                    <a:p>
                      <a:pPr marL="0" marR="0" lvl="0" indent="0" algn="ctr" rtl="0">
                        <a:lnSpc>
                          <a:spcPct val="115000"/>
                        </a:lnSpc>
                        <a:spcBef>
                          <a:spcPts val="0"/>
                        </a:spcBef>
                        <a:spcAft>
                          <a:spcPts val="0"/>
                        </a:spcAft>
                        <a:buClr>
                          <a:srgbClr val="000000"/>
                        </a:buClr>
                        <a:buSzPts val="1500"/>
                        <a:buFont typeface="Arial"/>
                        <a:buNone/>
                      </a:pPr>
                      <a:r>
                        <a:rPr lang="en-US"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2</a:t>
                      </a: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gridSpan="2">
                  <a:txBody>
                    <a:bodyPr/>
                    <a:lstStyle/>
                    <a:p>
                      <a:pPr marL="0" marR="0" lvl="0" indent="0" algn="l" rtl="0">
                        <a:lnSpc>
                          <a:spcPct val="100000"/>
                        </a:lnSpc>
                        <a:spcBef>
                          <a:spcPts val="0"/>
                        </a:spcBef>
                        <a:spcAft>
                          <a:spcPts val="0"/>
                        </a:spcAft>
                        <a:buClr>
                          <a:srgbClr val="000000"/>
                        </a:buClr>
                        <a:buSzPts val="1500"/>
                        <a:buFont typeface="Arial"/>
                        <a:buNone/>
                      </a:pPr>
                      <a:r>
                        <a:rPr lang="en-US"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rPr>
                        <a:t>Solid Waste Facility Inventory</a:t>
                      </a:r>
                      <a:endParaRPr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DEBF7"/>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DEBF7"/>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DEBF7"/>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10004"/>
                  </a:ext>
                </a:extLst>
              </a:tr>
              <a:tr h="654522">
                <a:tc rowSpan="2">
                  <a:txBody>
                    <a:bodyPr/>
                    <a:lstStyle/>
                    <a:p>
                      <a:pPr marL="0" marR="0" lvl="0" indent="0" algn="ctr" rtl="0">
                        <a:lnSpc>
                          <a:spcPct val="115000"/>
                        </a:lnSpc>
                        <a:spcBef>
                          <a:spcPts val="0"/>
                        </a:spcBef>
                        <a:spcAft>
                          <a:spcPts val="0"/>
                        </a:spcAft>
                        <a:buClr>
                          <a:srgbClr val="000000"/>
                        </a:buClr>
                        <a:buSzPts val="1500"/>
                        <a:buFont typeface="Arial"/>
                        <a:buNone/>
                      </a:pPr>
                      <a:r>
                        <a:rPr lang="en-US"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3</a:t>
                      </a: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gridSpan="3">
                  <a:txBody>
                    <a:bodyPr/>
                    <a:lstStyle/>
                    <a:p>
                      <a:pPr marL="0" marR="0" lvl="0" indent="0" algn="l" rtl="0">
                        <a:lnSpc>
                          <a:spcPct val="100000"/>
                        </a:lnSpc>
                        <a:spcBef>
                          <a:spcPts val="0"/>
                        </a:spcBef>
                        <a:spcAft>
                          <a:spcPts val="0"/>
                        </a:spcAft>
                        <a:buClr>
                          <a:srgbClr val="000000"/>
                        </a:buClr>
                        <a:buSzPts val="1500"/>
                        <a:buFont typeface="Arial"/>
                        <a:buNone/>
                      </a:pPr>
                      <a:r>
                        <a:rPr lang="en-US"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rPr>
                        <a:t>Waste Quantities &amp; Composition</a:t>
                      </a:r>
                      <a:endParaRPr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9EAD3"/>
                    </a:solidFill>
                  </a:tcPr>
                </a:tc>
                <a:tc hMerge="1">
                  <a:txBody>
                    <a:bodyPr/>
                    <a:lstStyle/>
                    <a:p>
                      <a:endParaRPr lang="en-US"/>
                    </a:p>
                  </a:txBody>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10005"/>
                  </a:ext>
                </a:extLst>
              </a:tr>
              <a:tr h="38645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gridSpan="3">
                  <a:txBody>
                    <a:bodyPr/>
                    <a:lstStyle/>
                    <a:p>
                      <a:pPr marL="0" marR="0" lvl="0" indent="0" algn="l" rtl="0">
                        <a:lnSpc>
                          <a:spcPct val="100000"/>
                        </a:lnSpc>
                        <a:spcBef>
                          <a:spcPts val="0"/>
                        </a:spcBef>
                        <a:spcAft>
                          <a:spcPts val="0"/>
                        </a:spcAft>
                        <a:buClr>
                          <a:srgbClr val="000000"/>
                        </a:buClr>
                        <a:buSzPts val="1500"/>
                        <a:buFont typeface="Arial"/>
                        <a:buNone/>
                      </a:pPr>
                      <a:r>
                        <a:rPr lang="en-US"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rPr>
                        <a:t>Prepare Life-Cycle Analysis</a:t>
                      </a:r>
                      <a:endParaRPr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lnL w="9525" cap="flat" cmpd="sng" algn="ctr">
                      <a:solidFill>
                        <a:srgbClr val="C9DAF8"/>
                      </a:solidFill>
                      <a:prstDash val="solid"/>
                      <a:round/>
                      <a:headEnd type="none" w="sm" len="sm"/>
                      <a:tailEnd type="none" w="sm" len="sm"/>
                    </a:lnL>
                    <a:lnT w="9525" cap="flat" cmpd="sng" algn="ctr">
                      <a:solidFill>
                        <a:srgbClr val="C9DAF8"/>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10006"/>
                  </a:ext>
                </a:extLst>
              </a:tr>
              <a:tr h="654522">
                <a:tc>
                  <a:txBody>
                    <a:bodyPr/>
                    <a:lstStyle/>
                    <a:p>
                      <a:pPr marL="0" marR="0" lvl="0" indent="0" algn="ctr" rtl="0">
                        <a:lnSpc>
                          <a:spcPct val="115000"/>
                        </a:lnSpc>
                        <a:spcBef>
                          <a:spcPts val="0"/>
                        </a:spcBef>
                        <a:spcAft>
                          <a:spcPts val="0"/>
                        </a:spcAft>
                        <a:buClr>
                          <a:srgbClr val="000000"/>
                        </a:buClr>
                        <a:buSzPts val="1500"/>
                        <a:buFont typeface="Arial"/>
                        <a:buNone/>
                      </a:pPr>
                      <a:r>
                        <a:rPr lang="en-US"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4</a:t>
                      </a: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gridSpan="3">
                  <a:txBody>
                    <a:bodyPr/>
                    <a:lstStyle/>
                    <a:p>
                      <a:pPr marL="0" marR="0" lvl="0" indent="0" algn="l" rtl="0">
                        <a:lnSpc>
                          <a:spcPct val="100000"/>
                        </a:lnSpc>
                        <a:spcBef>
                          <a:spcPts val="0"/>
                        </a:spcBef>
                        <a:spcAft>
                          <a:spcPts val="0"/>
                        </a:spcAft>
                        <a:buClr>
                          <a:srgbClr val="000000"/>
                        </a:buClr>
                        <a:buSzPts val="1500"/>
                        <a:buFont typeface="Arial"/>
                        <a:buNone/>
                      </a:pPr>
                      <a:r>
                        <a:rPr lang="en-US"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rPr>
                        <a:t>Waste Management Activities Analysis</a:t>
                      </a:r>
                      <a:endParaRPr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9EAD3"/>
                    </a:solidFill>
                  </a:tcPr>
                </a:tc>
                <a:tc hMerge="1">
                  <a:txBody>
                    <a:bodyPr/>
                    <a:lstStyle/>
                    <a:p>
                      <a:endParaRPr lang="en-US"/>
                    </a:p>
                  </a:txBody>
                  <a:tcPr/>
                </a:tc>
                <a:tc hMerge="1">
                  <a:txBody>
                    <a:bodyPr/>
                    <a:lstStyle/>
                    <a:p>
                      <a:endParaRPr lang="en-US"/>
                    </a:p>
                  </a:txBody>
                  <a:tcPr>
                    <a:lnL w="9525" cap="flat" cmpd="sng" algn="ctr">
                      <a:solidFill>
                        <a:srgbClr val="C9DAF8"/>
                      </a:solidFill>
                      <a:prstDash val="solid"/>
                      <a:round/>
                      <a:headEnd type="none" w="sm" len="sm"/>
                      <a:tailEnd type="none" w="sm" len="sm"/>
                    </a:lnL>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10007"/>
                  </a:ext>
                </a:extLst>
              </a:tr>
              <a:tr h="415343">
                <a:tc>
                  <a:txBody>
                    <a:bodyPr/>
                    <a:lstStyle/>
                    <a:p>
                      <a:pPr marL="0" marR="0" lvl="0" indent="0" algn="ctr" rtl="0">
                        <a:lnSpc>
                          <a:spcPct val="115000"/>
                        </a:lnSpc>
                        <a:spcBef>
                          <a:spcPts val="0"/>
                        </a:spcBef>
                        <a:spcAft>
                          <a:spcPts val="0"/>
                        </a:spcAft>
                        <a:buClr>
                          <a:srgbClr val="000000"/>
                        </a:buClr>
                        <a:buSzPts val="1500"/>
                        <a:buFont typeface="Arial"/>
                        <a:buNone/>
                      </a:pPr>
                      <a:r>
                        <a:rPr lang="en-US"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5</a:t>
                      </a: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gridSpan="2">
                  <a:txBody>
                    <a:bodyPr/>
                    <a:lstStyle/>
                    <a:p>
                      <a:pPr marL="0" marR="0" lvl="0" indent="0" algn="l" rtl="0">
                        <a:lnSpc>
                          <a:spcPct val="100000"/>
                        </a:lnSpc>
                        <a:spcBef>
                          <a:spcPts val="0"/>
                        </a:spcBef>
                        <a:spcAft>
                          <a:spcPts val="0"/>
                        </a:spcAft>
                        <a:buClr>
                          <a:srgbClr val="000000"/>
                        </a:buClr>
                        <a:buSzPts val="1500"/>
                        <a:buFont typeface="Arial"/>
                        <a:buNone/>
                      </a:pPr>
                      <a:r>
                        <a:rPr lang="en-US"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rPr>
                        <a:t>Strategic Analysis</a:t>
                      </a:r>
                      <a:endParaRPr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DEBF7"/>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10008"/>
                  </a:ext>
                </a:extLst>
              </a:tr>
              <a:tr h="415343">
                <a:tc>
                  <a:txBody>
                    <a:bodyPr/>
                    <a:lstStyle/>
                    <a:p>
                      <a:pPr marL="0" marR="0" lvl="0" indent="0" algn="ctr" rtl="0">
                        <a:lnSpc>
                          <a:spcPct val="115000"/>
                        </a:lnSpc>
                        <a:spcBef>
                          <a:spcPts val="0"/>
                        </a:spcBef>
                        <a:spcAft>
                          <a:spcPts val="0"/>
                        </a:spcAft>
                        <a:buClr>
                          <a:srgbClr val="000000"/>
                        </a:buClr>
                        <a:buSzPts val="1500"/>
                        <a:buFont typeface="Arial"/>
                        <a:buNone/>
                      </a:pPr>
                      <a:r>
                        <a:rPr lang="en-US"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6</a:t>
                      </a: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gridSpan="2">
                  <a:txBody>
                    <a:bodyPr/>
                    <a:lstStyle/>
                    <a:p>
                      <a:pPr marL="0" marR="0" lvl="0" indent="0" algn="l" rtl="0">
                        <a:lnSpc>
                          <a:spcPct val="100000"/>
                        </a:lnSpc>
                        <a:spcBef>
                          <a:spcPts val="0"/>
                        </a:spcBef>
                        <a:spcAft>
                          <a:spcPts val="0"/>
                        </a:spcAft>
                        <a:buClr>
                          <a:srgbClr val="000000"/>
                        </a:buClr>
                        <a:buSzPts val="1500"/>
                        <a:buFont typeface="Arial"/>
                        <a:buNone/>
                      </a:pPr>
                      <a:r>
                        <a:rPr lang="en-US"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rPr>
                        <a:t>Plan Preparation</a:t>
                      </a:r>
                      <a:endParaRPr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9EAD3"/>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10009"/>
                  </a:ext>
                </a:extLst>
              </a:tr>
              <a:tr h="415343">
                <a:tc>
                  <a:txBody>
                    <a:bodyPr/>
                    <a:lstStyle/>
                    <a:p>
                      <a:pPr marL="0" marR="0" lvl="0" indent="0" algn="ctr" rtl="0">
                        <a:lnSpc>
                          <a:spcPct val="115000"/>
                        </a:lnSpc>
                        <a:spcBef>
                          <a:spcPts val="0"/>
                        </a:spcBef>
                        <a:spcAft>
                          <a:spcPts val="0"/>
                        </a:spcAft>
                        <a:buClr>
                          <a:srgbClr val="000000"/>
                        </a:buClr>
                        <a:buSzPts val="1500"/>
                        <a:buFont typeface="Arial"/>
                        <a:buNone/>
                      </a:pPr>
                      <a:r>
                        <a:rPr lang="en-US"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7</a:t>
                      </a: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gridSpan="2">
                  <a:txBody>
                    <a:bodyPr/>
                    <a:lstStyle/>
                    <a:p>
                      <a:pPr marL="0" marR="0" lvl="0" indent="0" algn="l" rtl="0">
                        <a:lnSpc>
                          <a:spcPct val="100000"/>
                        </a:lnSpc>
                        <a:spcBef>
                          <a:spcPts val="0"/>
                        </a:spcBef>
                        <a:spcAft>
                          <a:spcPts val="0"/>
                        </a:spcAft>
                        <a:buClr>
                          <a:srgbClr val="000000"/>
                        </a:buClr>
                        <a:buSzPts val="1500"/>
                        <a:buFont typeface="Arial"/>
                        <a:buNone/>
                      </a:pPr>
                      <a:r>
                        <a:rPr lang="en-US"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rPr>
                        <a:t>Final Draft Plan</a:t>
                      </a:r>
                      <a:endParaRPr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DEBF7"/>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10010"/>
                  </a:ext>
                </a:extLst>
              </a:tr>
              <a:tr h="415343">
                <a:tc>
                  <a:txBody>
                    <a:bodyPr/>
                    <a:lstStyle/>
                    <a:p>
                      <a:pPr marL="0" marR="0" lvl="0" indent="0" algn="ctr" rtl="0">
                        <a:lnSpc>
                          <a:spcPct val="115000"/>
                        </a:lnSpc>
                        <a:spcBef>
                          <a:spcPts val="0"/>
                        </a:spcBef>
                        <a:spcAft>
                          <a:spcPts val="0"/>
                        </a:spcAft>
                        <a:buClr>
                          <a:srgbClr val="000000"/>
                        </a:buClr>
                        <a:buSzPts val="1500"/>
                        <a:buFont typeface="Arial"/>
                        <a:buNone/>
                      </a:pPr>
                      <a:r>
                        <a:rPr lang="en-US"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rPr>
                        <a:t>8</a:t>
                      </a: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gridSpan="2">
                  <a:txBody>
                    <a:bodyPr/>
                    <a:lstStyle/>
                    <a:p>
                      <a:pPr marL="0" marR="0" lvl="0" indent="0" algn="l" rtl="0">
                        <a:lnSpc>
                          <a:spcPct val="100000"/>
                        </a:lnSpc>
                        <a:spcBef>
                          <a:spcPts val="0"/>
                        </a:spcBef>
                        <a:spcAft>
                          <a:spcPts val="0"/>
                        </a:spcAft>
                        <a:buClr>
                          <a:srgbClr val="000000"/>
                        </a:buClr>
                        <a:buSzPts val="1500"/>
                        <a:buFont typeface="Arial"/>
                        <a:buNone/>
                      </a:pPr>
                      <a:r>
                        <a:rPr lang="en-US" sz="1600" u="none" strike="noStrike" cap="none" dirty="0">
                          <a:solidFill>
                            <a:srgbClr val="1F3864"/>
                          </a:solidFill>
                          <a:latin typeface="Open Sans" panose="020B0606030504020204" pitchFamily="34" charset="0"/>
                          <a:ea typeface="Open Sans" panose="020B0606030504020204" pitchFamily="34" charset="0"/>
                          <a:cs typeface="Open Sans" panose="020B0606030504020204" pitchFamily="34" charset="0"/>
                          <a:sym typeface="Avenir"/>
                        </a:rPr>
                        <a:t>Final Plan</a:t>
                      </a: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D9EAD3"/>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E2EFDA"/>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600" u="none" strike="noStrike" cap="none" dirty="0">
                        <a:latin typeface="Open Sans" panose="020B0606030504020204" pitchFamily="34" charset="0"/>
                        <a:ea typeface="Open Sans" panose="020B0606030504020204" pitchFamily="34" charset="0"/>
                        <a:cs typeface="Open Sans" panose="020B0606030504020204" pitchFamily="34" charset="0"/>
                        <a:sym typeface="Avenir"/>
                      </a:endParaRPr>
                    </a:p>
                  </a:txBody>
                  <a:tcPr marL="9525" marR="9525" marT="9525" marB="91425" anchor="b">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rgbClr val="E2EFDA"/>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847131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114bf1516f2_0_297"/>
          <p:cNvSpPr txBox="1">
            <a:spLocks noGrp="1"/>
          </p:cNvSpPr>
          <p:nvPr>
            <p:ph type="title"/>
          </p:nvPr>
        </p:nvSpPr>
        <p:spPr>
          <a:xfrm>
            <a:off x="0" y="13651"/>
            <a:ext cx="12192000" cy="1325880"/>
          </a:xfrm>
          <a:prstGeom prst="rect">
            <a:avLst/>
          </a:prstGeom>
          <a:solidFill>
            <a:srgbClr val="22975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venir"/>
              <a:buNone/>
            </a:pPr>
            <a:r>
              <a:rPr lang="en-US" sz="60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venir"/>
              </a:rPr>
              <a:t>Public Outreach Process</a:t>
            </a:r>
            <a:endParaRPr sz="6000" dirty="0">
              <a:latin typeface="Open Sans" panose="020B0606030504020204" pitchFamily="34" charset="0"/>
              <a:ea typeface="Open Sans" panose="020B0606030504020204" pitchFamily="34" charset="0"/>
              <a:cs typeface="Open Sans" panose="020B0606030504020204" pitchFamily="34" charset="0"/>
            </a:endParaRPr>
          </a:p>
        </p:txBody>
      </p:sp>
      <p:sp>
        <p:nvSpPr>
          <p:cNvPr id="98" name="Google Shape;98;g114bf1516f2_0_297"/>
          <p:cNvSpPr txBox="1"/>
          <p:nvPr/>
        </p:nvSpPr>
        <p:spPr>
          <a:xfrm>
            <a:off x="6368149" y="1395225"/>
            <a:ext cx="5071181" cy="5462775"/>
          </a:xfrm>
          <a:prstGeom prst="rect">
            <a:avLst/>
          </a:prstGeom>
          <a:solidFill>
            <a:schemeClr val="lt1"/>
          </a:solidFill>
          <a:ln>
            <a:noFill/>
          </a:ln>
          <a:effectLst>
            <a:outerShdw blurRad="57150" dist="19050" dir="5400000" algn="bl" rotWithShape="0">
              <a:srgbClr val="000000">
                <a:alpha val="49411"/>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Listening Sessions - 20 including:</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Municipalities</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Service providers</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Schools &amp; universities</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Environmental &amp; faith groups</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Business community</a:t>
            </a:r>
            <a:b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b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0" marR="0" lvl="0" indent="0" algn="l" rtl="0">
              <a:lnSpc>
                <a:spcPct val="100000"/>
              </a:lnSpc>
              <a:spcBef>
                <a:spcPts val="0"/>
              </a:spcBef>
              <a:spcAft>
                <a:spcPts val="0"/>
              </a:spcAft>
              <a:buClr>
                <a:schemeClr val="dk1"/>
              </a:buClr>
              <a:buSzPts val="1100"/>
              <a:buFont typeface="Arial"/>
              <a:buNone/>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Advisory Committee meetings </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First Thursdays at 12 noon</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April 7</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May 5</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June 2</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August 4</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rgbClr val="1F3864"/>
              </a:solidFill>
              <a:latin typeface="Avenir"/>
              <a:ea typeface="Avenir"/>
              <a:cs typeface="Avenir"/>
              <a:sym typeface="Avenir"/>
            </a:endParaRPr>
          </a:p>
        </p:txBody>
      </p:sp>
      <p:sp>
        <p:nvSpPr>
          <p:cNvPr id="99" name="Google Shape;99;g114bf1516f2_0_297"/>
          <p:cNvSpPr txBox="1"/>
          <p:nvPr/>
        </p:nvSpPr>
        <p:spPr>
          <a:xfrm>
            <a:off x="360900" y="1395225"/>
            <a:ext cx="5741320" cy="5429148"/>
          </a:xfrm>
          <a:prstGeom prst="rect">
            <a:avLst/>
          </a:prstGeom>
          <a:solidFill>
            <a:schemeClr val="lt1"/>
          </a:solidFill>
          <a:ln>
            <a:noFill/>
          </a:ln>
          <a:effectLst>
            <a:outerShdw blurRad="57150" dist="19050" dir="5400000" algn="bl" rotWithShape="0">
              <a:srgbClr val="000000">
                <a:alpha val="49411"/>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Public Workshops </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Last Thursdays at 6 p.m.</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April 28 (Goals)</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May 26 (Zero Waste Strategies)</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00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June 30 (Draft Plan Elements)</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0" marR="0" lvl="0" indent="0" algn="l" rtl="0">
              <a:lnSpc>
                <a:spcPct val="115000"/>
              </a:lnSpc>
              <a:spcBef>
                <a:spcPts val="0"/>
              </a:spcBef>
              <a:spcAft>
                <a:spcPts val="0"/>
              </a:spcAft>
              <a:buClr>
                <a:srgbClr val="000000"/>
              </a:buClr>
              <a:buSzPts val="2000"/>
              <a:buFont typeface="Arial"/>
              <a:buNone/>
            </a:pP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0" marR="0" lvl="0" indent="0" algn="l" rtl="0">
              <a:lnSpc>
                <a:spcPct val="115000"/>
              </a:lnSpc>
              <a:spcBef>
                <a:spcPts val="0"/>
              </a:spcBef>
              <a:spcAft>
                <a:spcPts val="0"/>
              </a:spcAft>
              <a:buClr>
                <a:srgbClr val="000000"/>
              </a:buClr>
              <a:buSzPts val="2000"/>
              <a:buFont typeface="Arial"/>
              <a:buNone/>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Public Hearing (tentative)</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15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Thursday, August 25 at 6 pm</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0" marR="0" lvl="0" indent="0" algn="l" rtl="0">
              <a:lnSpc>
                <a:spcPct val="115000"/>
              </a:lnSpc>
              <a:spcBef>
                <a:spcPts val="0"/>
              </a:spcBef>
              <a:spcAft>
                <a:spcPts val="0"/>
              </a:spcAft>
              <a:buClr>
                <a:srgbClr val="000000"/>
              </a:buClr>
              <a:buSzPts val="2000"/>
              <a:buFont typeface="Arial"/>
              <a:buNone/>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 </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0" marR="0" lvl="0" indent="0" algn="l" rtl="0">
              <a:lnSpc>
                <a:spcPct val="115000"/>
              </a:lnSpc>
              <a:spcBef>
                <a:spcPts val="0"/>
              </a:spcBef>
              <a:spcAft>
                <a:spcPts val="0"/>
              </a:spcAft>
              <a:buClr>
                <a:srgbClr val="000000"/>
              </a:buClr>
              <a:buSzPts val="2000"/>
              <a:buFont typeface="Arial"/>
              <a:buNone/>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County Council Meeting (tentative)</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355600" algn="l" rtl="0">
              <a:lnSpc>
                <a:spcPct val="115000"/>
              </a:lnSpc>
              <a:spcBef>
                <a:spcPts val="0"/>
              </a:spcBef>
              <a:spcAft>
                <a:spcPts val="0"/>
              </a:spcAft>
              <a:buClr>
                <a:srgbClr val="1F3864"/>
              </a:buClr>
              <a:buSzPts val="2000"/>
              <a:buFont typeface="Avenir"/>
              <a:buChar char="●"/>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Wednesday, October 19 at 6 pm</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a:p>
            <a:pPr marL="457200" marR="0" lvl="0" indent="0" algn="l" rtl="0">
              <a:lnSpc>
                <a:spcPct val="115000"/>
              </a:lnSpc>
              <a:spcBef>
                <a:spcPts val="0"/>
              </a:spcBef>
              <a:spcAft>
                <a:spcPts val="0"/>
              </a:spcAft>
              <a:buClr>
                <a:srgbClr val="000000"/>
              </a:buClr>
              <a:buSzPts val="2000"/>
              <a:buFont typeface="Arial"/>
              <a:buNone/>
            </a:pPr>
            <a:r>
              <a:rPr lang="en-US"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rPr>
              <a:t>Assumes 30-day circulation timeframe</a:t>
            </a:r>
            <a:endParaRPr sz="2400" b="0" i="0" u="none" strike="noStrike" cap="none"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venir"/>
            </a:endParaRPr>
          </a:p>
        </p:txBody>
      </p:sp>
    </p:spTree>
    <p:extLst>
      <p:ext uri="{BB962C8B-B14F-4D97-AF65-F5344CB8AC3E}">
        <p14:creationId xmlns:p14="http://schemas.microsoft.com/office/powerpoint/2010/main" val="1505374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14df6ea14c_2_4"/>
          <p:cNvSpPr txBox="1">
            <a:spLocks noGrp="1"/>
          </p:cNvSpPr>
          <p:nvPr>
            <p:ph type="ctrTitle"/>
          </p:nvPr>
        </p:nvSpPr>
        <p:spPr>
          <a:xfrm>
            <a:off x="0" y="0"/>
            <a:ext cx="12192000" cy="973850"/>
          </a:xfrm>
          <a:prstGeom prst="rect">
            <a:avLst/>
          </a:prstGeom>
          <a:solidFill>
            <a:srgbClr val="22975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venir"/>
              <a:buNone/>
            </a:pPr>
            <a:r>
              <a:rPr lang="en-US" sz="5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venir"/>
              </a:rPr>
              <a:t>Guiding Principles Survey</a:t>
            </a:r>
            <a:endParaRPr sz="5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34B10345-A5CF-184E-9D4D-FC13CB7490A9}"/>
              </a:ext>
            </a:extLst>
          </p:cNvPr>
          <p:cNvSpPr/>
          <p:nvPr/>
        </p:nvSpPr>
        <p:spPr>
          <a:xfrm>
            <a:off x="454089" y="1849962"/>
            <a:ext cx="8223380" cy="3108543"/>
          </a:xfrm>
          <a:prstGeom prst="rect">
            <a:avLst/>
          </a:prstGeom>
        </p:spPr>
        <p:txBody>
          <a:bodyPr wrap="square">
            <a:spAutoFit/>
          </a:bodyPr>
          <a:lstStyle/>
          <a:p>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What do you think the principles should be that guide the Delaware County Zero Waste Planning Process?</a:t>
            </a:r>
          </a:p>
          <a:p>
            <a:endPar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Do you have any thoughts or comments about Zero Waste Principles that should guide policies and planning for Delaware County? </a:t>
            </a:r>
          </a:p>
        </p:txBody>
      </p:sp>
      <p:pic>
        <p:nvPicPr>
          <p:cNvPr id="7" name="image1.png">
            <a:extLst>
              <a:ext uri="{FF2B5EF4-FFF2-40B4-BE49-F238E27FC236}">
                <a16:creationId xmlns:a16="http://schemas.microsoft.com/office/drawing/2014/main" id="{0E975C54-9F33-8441-8BF9-7D19B394C58B}"/>
              </a:ext>
            </a:extLst>
          </p:cNvPr>
          <p:cNvPicPr/>
          <p:nvPr/>
        </p:nvPicPr>
        <p:blipFill>
          <a:blip r:embed="rId3"/>
          <a:srcRect/>
          <a:stretch>
            <a:fillRect/>
          </a:stretch>
        </p:blipFill>
        <p:spPr>
          <a:xfrm>
            <a:off x="8677469" y="1748051"/>
            <a:ext cx="3200400" cy="3200400"/>
          </a:xfrm>
          <a:prstGeom prst="rect">
            <a:avLst/>
          </a:prstGeom>
          <a:ln/>
        </p:spPr>
      </p:pic>
    </p:spTree>
    <p:extLst>
      <p:ext uri="{BB962C8B-B14F-4D97-AF65-F5344CB8AC3E}">
        <p14:creationId xmlns:p14="http://schemas.microsoft.com/office/powerpoint/2010/main" val="34817829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graphicFrame>
        <p:nvGraphicFramePr>
          <p:cNvPr id="123" name="Google Shape;123;g114df6ea14c_2_4"/>
          <p:cNvGraphicFramePr/>
          <p:nvPr>
            <p:extLst>
              <p:ext uri="{D42A27DB-BD31-4B8C-83A1-F6EECF244321}">
                <p14:modId xmlns:p14="http://schemas.microsoft.com/office/powerpoint/2010/main" val="841219992"/>
              </p:ext>
            </p:extLst>
          </p:nvPr>
        </p:nvGraphicFramePr>
        <p:xfrm>
          <a:off x="0" y="793907"/>
          <a:ext cx="12191999" cy="6126159"/>
        </p:xfrm>
        <a:graphic>
          <a:graphicData uri="http://schemas.openxmlformats.org/drawingml/2006/table">
            <a:tbl>
              <a:tblPr>
                <a:noFill/>
              </a:tblPr>
              <a:tblGrid>
                <a:gridCol w="1772816">
                  <a:extLst>
                    <a:ext uri="{9D8B030D-6E8A-4147-A177-3AD203B41FA5}">
                      <a16:colId xmlns:a16="http://schemas.microsoft.com/office/drawing/2014/main" val="20000"/>
                    </a:ext>
                  </a:extLst>
                </a:gridCol>
                <a:gridCol w="3601617">
                  <a:extLst>
                    <a:ext uri="{9D8B030D-6E8A-4147-A177-3AD203B41FA5}">
                      <a16:colId xmlns:a16="http://schemas.microsoft.com/office/drawing/2014/main" val="20001"/>
                    </a:ext>
                  </a:extLst>
                </a:gridCol>
                <a:gridCol w="3605571">
                  <a:extLst>
                    <a:ext uri="{9D8B030D-6E8A-4147-A177-3AD203B41FA5}">
                      <a16:colId xmlns:a16="http://schemas.microsoft.com/office/drawing/2014/main" val="20002"/>
                    </a:ext>
                  </a:extLst>
                </a:gridCol>
                <a:gridCol w="3211995">
                  <a:extLst>
                    <a:ext uri="{9D8B030D-6E8A-4147-A177-3AD203B41FA5}">
                      <a16:colId xmlns:a16="http://schemas.microsoft.com/office/drawing/2014/main" val="20003"/>
                    </a:ext>
                  </a:extLst>
                </a:gridCol>
              </a:tblGrid>
              <a:tr h="545389">
                <a:tc>
                  <a:txBody>
                    <a:bodyPr/>
                    <a:lstStyle/>
                    <a:p>
                      <a:pPr marL="0" lvl="0" indent="0" algn="l" rtl="0">
                        <a:spcBef>
                          <a:spcPts val="0"/>
                        </a:spcBef>
                        <a:spcAft>
                          <a:spcPts val="0"/>
                        </a:spcAft>
                        <a:buNone/>
                      </a:pPr>
                      <a:endParaRPr sz="1800" dirty="0">
                        <a:latin typeface="Avenir"/>
                        <a:ea typeface="Avenir"/>
                        <a:cs typeface="Avenir"/>
                        <a:sym typeface="Avenir"/>
                      </a:endParaRPr>
                    </a:p>
                  </a:txBody>
                  <a:tcPr marL="63500" marR="63500" marT="63500" marB="63500"/>
                </a:tc>
                <a:tc>
                  <a:txBody>
                    <a:bodyPr/>
                    <a:lstStyle/>
                    <a:p>
                      <a:pPr marL="0" lvl="0" indent="0" algn="l" rtl="0">
                        <a:spcBef>
                          <a:spcPts val="0"/>
                        </a:spcBef>
                        <a:spcAft>
                          <a:spcPts val="0"/>
                        </a:spcAft>
                        <a:buNone/>
                      </a:pPr>
                      <a:r>
                        <a:rPr lang="en-US" sz="2800" dirty="0">
                          <a:latin typeface="Avenir"/>
                          <a:ea typeface="Avenir"/>
                          <a:cs typeface="Avenir"/>
                          <a:sym typeface="Avenir"/>
                        </a:rPr>
                        <a:t>Policies</a:t>
                      </a:r>
                      <a:endParaRPr sz="2800" dirty="0">
                        <a:latin typeface="Avenir"/>
                        <a:ea typeface="Avenir"/>
                        <a:cs typeface="Avenir"/>
                        <a:sym typeface="Avenir"/>
                      </a:endParaRPr>
                    </a:p>
                  </a:txBody>
                  <a:tcPr marL="63500" marR="63500" marT="63500" marB="63500"/>
                </a:tc>
                <a:tc>
                  <a:txBody>
                    <a:bodyPr/>
                    <a:lstStyle/>
                    <a:p>
                      <a:pPr marL="0" lvl="0" indent="0" algn="l" rtl="0">
                        <a:spcBef>
                          <a:spcPts val="0"/>
                        </a:spcBef>
                        <a:spcAft>
                          <a:spcPts val="0"/>
                        </a:spcAft>
                        <a:buNone/>
                      </a:pPr>
                      <a:r>
                        <a:rPr lang="en-US" sz="2800" dirty="0">
                          <a:latin typeface="Avenir"/>
                          <a:ea typeface="Avenir"/>
                          <a:cs typeface="Avenir"/>
                          <a:sym typeface="Avenir"/>
                        </a:rPr>
                        <a:t>Programs</a:t>
                      </a:r>
                      <a:endParaRPr sz="2800" dirty="0">
                        <a:latin typeface="Avenir"/>
                        <a:ea typeface="Avenir"/>
                        <a:cs typeface="Avenir"/>
                        <a:sym typeface="Avenir"/>
                      </a:endParaRPr>
                    </a:p>
                  </a:txBody>
                  <a:tcPr marL="63500" marR="63500" marT="63500" marB="63500"/>
                </a:tc>
                <a:tc>
                  <a:txBody>
                    <a:bodyPr/>
                    <a:lstStyle/>
                    <a:p>
                      <a:pPr marL="0" lvl="0" indent="0" algn="l" rtl="0">
                        <a:spcBef>
                          <a:spcPts val="0"/>
                        </a:spcBef>
                        <a:spcAft>
                          <a:spcPts val="0"/>
                        </a:spcAft>
                        <a:buNone/>
                      </a:pPr>
                      <a:r>
                        <a:rPr lang="en-US" sz="2800" dirty="0">
                          <a:latin typeface="Avenir"/>
                          <a:ea typeface="Avenir"/>
                          <a:cs typeface="Avenir"/>
                          <a:sym typeface="Avenir"/>
                        </a:rPr>
                        <a:t>Infrastructure</a:t>
                      </a:r>
                      <a:endParaRPr sz="2800" dirty="0">
                        <a:latin typeface="Avenir"/>
                        <a:ea typeface="Avenir"/>
                        <a:cs typeface="Avenir"/>
                        <a:sym typeface="Avenir"/>
                      </a:endParaRPr>
                    </a:p>
                  </a:txBody>
                  <a:tcPr marL="63500" marR="63500" marT="63500" marB="63500"/>
                </a:tc>
                <a:extLst>
                  <a:ext uri="{0D108BD9-81ED-4DB2-BD59-A6C34878D82A}">
                    <a16:rowId xmlns:a16="http://schemas.microsoft.com/office/drawing/2014/main" val="10000"/>
                  </a:ext>
                </a:extLst>
              </a:tr>
              <a:tr h="725518">
                <a:tc>
                  <a:txBody>
                    <a:bodyPr/>
                    <a:lstStyle/>
                    <a:p>
                      <a:pPr marL="0" lvl="0" indent="0" algn="l" rtl="0">
                        <a:spcBef>
                          <a:spcPts val="0"/>
                        </a:spcBef>
                        <a:spcAft>
                          <a:spcPts val="0"/>
                        </a:spcAft>
                        <a:buNone/>
                      </a:pPr>
                      <a:r>
                        <a:rPr lang="en-US" sz="2000" dirty="0">
                          <a:latin typeface="Avenir"/>
                          <a:ea typeface="Avenir"/>
                          <a:cs typeface="Avenir"/>
                          <a:sym typeface="Avenir"/>
                        </a:rPr>
                        <a:t>Rethink/</a:t>
                      </a:r>
                      <a:br>
                        <a:rPr lang="en-US" sz="2000" dirty="0">
                          <a:latin typeface="Avenir"/>
                          <a:ea typeface="Avenir"/>
                          <a:cs typeface="Avenir"/>
                          <a:sym typeface="Avenir"/>
                        </a:rPr>
                      </a:br>
                      <a:r>
                        <a:rPr lang="en-US" sz="2000" dirty="0">
                          <a:latin typeface="Avenir"/>
                          <a:ea typeface="Avenir"/>
                          <a:cs typeface="Avenir"/>
                          <a:sym typeface="Avenir"/>
                        </a:rPr>
                        <a:t>Redesign</a:t>
                      </a:r>
                      <a:endParaRPr sz="2000" dirty="0">
                        <a:latin typeface="Avenir"/>
                        <a:ea typeface="Avenir"/>
                        <a:cs typeface="Avenir"/>
                        <a:sym typeface="Avenir"/>
                      </a:endParaRPr>
                    </a:p>
                  </a:txBody>
                  <a:tcPr marL="63500" marR="63500" marT="63500" marB="63500"/>
                </a:tc>
                <a:tc>
                  <a:txBody>
                    <a:bodyPr/>
                    <a:lstStyle/>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Product policies</a:t>
                      </a:r>
                      <a:endParaRPr sz="2000" dirty="0">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Lead by example</a:t>
                      </a:r>
                      <a:endParaRPr sz="2000" dirty="0">
                        <a:latin typeface="Avenir"/>
                        <a:ea typeface="Avenir"/>
                        <a:cs typeface="Avenir"/>
                        <a:sym typeface="Avenir"/>
                      </a:endParaRPr>
                    </a:p>
                  </a:txBody>
                  <a:tcPr marL="63500" marR="63500" marT="63500" marB="63500"/>
                </a:tc>
                <a:tc>
                  <a:txBody>
                    <a:bodyPr/>
                    <a:lstStyle/>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Every-other-week trash collection</a:t>
                      </a:r>
                      <a:endParaRPr sz="2000" dirty="0">
                        <a:latin typeface="Avenir"/>
                        <a:ea typeface="Avenir"/>
                        <a:cs typeface="Avenir"/>
                        <a:sym typeface="Avenir"/>
                      </a:endParaRPr>
                    </a:p>
                  </a:txBody>
                  <a:tcPr marL="63500" marR="63500" marT="63500" marB="63500"/>
                </a:tc>
                <a:tc>
                  <a:txBody>
                    <a:bodyPr/>
                    <a:lstStyle/>
                    <a:p>
                      <a:pPr marL="457200" lvl="0" indent="0" algn="l" rtl="0">
                        <a:spcBef>
                          <a:spcPts val="0"/>
                        </a:spcBef>
                        <a:spcAft>
                          <a:spcPts val="0"/>
                        </a:spcAft>
                        <a:buNone/>
                      </a:pPr>
                      <a:endParaRPr sz="2000" dirty="0">
                        <a:latin typeface="Avenir"/>
                        <a:ea typeface="Avenir"/>
                        <a:cs typeface="Avenir"/>
                        <a:sym typeface="Avenir"/>
                      </a:endParaRPr>
                    </a:p>
                  </a:txBody>
                  <a:tcPr marL="63500" marR="63500" marT="63500" marB="63500"/>
                </a:tc>
                <a:extLst>
                  <a:ext uri="{0D108BD9-81ED-4DB2-BD59-A6C34878D82A}">
                    <a16:rowId xmlns:a16="http://schemas.microsoft.com/office/drawing/2014/main" val="10001"/>
                  </a:ext>
                </a:extLst>
              </a:tr>
              <a:tr h="1205861">
                <a:tc>
                  <a:txBody>
                    <a:bodyPr/>
                    <a:lstStyle/>
                    <a:p>
                      <a:pPr marL="0" lvl="0" indent="0" algn="l" rtl="0">
                        <a:spcBef>
                          <a:spcPts val="0"/>
                        </a:spcBef>
                        <a:spcAft>
                          <a:spcPts val="0"/>
                        </a:spcAft>
                        <a:buNone/>
                      </a:pPr>
                      <a:r>
                        <a:rPr lang="en-US" sz="2000" dirty="0">
                          <a:latin typeface="Avenir"/>
                          <a:ea typeface="Avenir"/>
                          <a:cs typeface="Avenir"/>
                          <a:sym typeface="Avenir"/>
                        </a:rPr>
                        <a:t>Reduce/</a:t>
                      </a:r>
                      <a:br>
                        <a:rPr lang="en-US" sz="2000" dirty="0">
                          <a:latin typeface="Avenir"/>
                          <a:ea typeface="Avenir"/>
                          <a:cs typeface="Avenir"/>
                          <a:sym typeface="Avenir"/>
                        </a:rPr>
                      </a:br>
                      <a:r>
                        <a:rPr lang="en-US" sz="2000" dirty="0">
                          <a:latin typeface="Avenir"/>
                          <a:ea typeface="Avenir"/>
                          <a:cs typeface="Avenir"/>
                          <a:sym typeface="Avenir"/>
                        </a:rPr>
                        <a:t>Reuse</a:t>
                      </a:r>
                      <a:endParaRPr sz="2000" dirty="0">
                        <a:latin typeface="Avenir"/>
                        <a:ea typeface="Avenir"/>
                        <a:cs typeface="Avenir"/>
                        <a:sym typeface="Avenir"/>
                      </a:endParaRPr>
                    </a:p>
                  </a:txBody>
                  <a:tcPr marL="63500" marR="63500" marT="63500" marB="63500"/>
                </a:tc>
                <a:tc>
                  <a:txBody>
                    <a:bodyPr/>
                    <a:lstStyle/>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Deconstruction</a:t>
                      </a:r>
                      <a:endParaRPr sz="2000" dirty="0">
                        <a:latin typeface="Avenir"/>
                        <a:ea typeface="Avenir"/>
                        <a:cs typeface="Avenir"/>
                        <a:sym typeface="Avenir"/>
                      </a:endParaRPr>
                    </a:p>
                  </a:txBody>
                  <a:tcPr marL="63500" marR="63500" marT="63500" marB="63500"/>
                </a:tc>
                <a:tc>
                  <a:txBody>
                    <a:bodyPr/>
                    <a:lstStyle/>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Reuse collection</a:t>
                      </a:r>
                      <a:endParaRPr sz="2000" dirty="0">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Edible food donation</a:t>
                      </a:r>
                      <a:endParaRPr sz="2000" dirty="0">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Reuse repair (repair fairs, directory, etc.)</a:t>
                      </a:r>
                      <a:endParaRPr sz="2000" dirty="0">
                        <a:latin typeface="Avenir"/>
                        <a:ea typeface="Avenir"/>
                        <a:cs typeface="Avenir"/>
                        <a:sym typeface="Avenir"/>
                      </a:endParaRPr>
                    </a:p>
                  </a:txBody>
                  <a:tcPr marL="63500" marR="63500" marT="63500" marB="63500"/>
                </a:tc>
                <a:tc>
                  <a:txBody>
                    <a:bodyPr/>
                    <a:lstStyle/>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Refillable stations</a:t>
                      </a:r>
                      <a:endParaRPr sz="2000" dirty="0">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Zero packaging stores</a:t>
                      </a:r>
                      <a:endParaRPr sz="2000" dirty="0">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Building materials reuse yards</a:t>
                      </a:r>
                      <a:endParaRPr sz="2000" dirty="0">
                        <a:latin typeface="Avenir"/>
                        <a:ea typeface="Avenir"/>
                        <a:cs typeface="Avenir"/>
                        <a:sym typeface="Avenir"/>
                      </a:endParaRPr>
                    </a:p>
                  </a:txBody>
                  <a:tcPr marL="63500" marR="63500" marT="63500" marB="63500"/>
                </a:tc>
                <a:extLst>
                  <a:ext uri="{0D108BD9-81ED-4DB2-BD59-A6C34878D82A}">
                    <a16:rowId xmlns:a16="http://schemas.microsoft.com/office/drawing/2014/main" val="10002"/>
                  </a:ext>
                </a:extLst>
              </a:tr>
              <a:tr h="2016439">
                <a:tc>
                  <a:txBody>
                    <a:bodyPr/>
                    <a:lstStyle/>
                    <a:p>
                      <a:pPr marL="0" lvl="0" indent="0" algn="l" rtl="0">
                        <a:spcBef>
                          <a:spcPts val="0"/>
                        </a:spcBef>
                        <a:spcAft>
                          <a:spcPts val="0"/>
                        </a:spcAft>
                        <a:buNone/>
                      </a:pPr>
                      <a:r>
                        <a:rPr lang="en-US" sz="2000" dirty="0">
                          <a:latin typeface="Avenir"/>
                          <a:ea typeface="Avenir"/>
                          <a:cs typeface="Avenir"/>
                          <a:sym typeface="Avenir"/>
                        </a:rPr>
                        <a:t>Recycle/</a:t>
                      </a:r>
                      <a:br>
                        <a:rPr lang="en-US" sz="2000" dirty="0">
                          <a:latin typeface="Avenir"/>
                          <a:ea typeface="Avenir"/>
                          <a:cs typeface="Avenir"/>
                          <a:sym typeface="Avenir"/>
                        </a:rPr>
                      </a:br>
                      <a:r>
                        <a:rPr lang="en-US" sz="2000" dirty="0">
                          <a:latin typeface="Avenir"/>
                          <a:ea typeface="Avenir"/>
                          <a:cs typeface="Avenir"/>
                          <a:sym typeface="Avenir"/>
                        </a:rPr>
                        <a:t>Compost</a:t>
                      </a:r>
                      <a:endParaRPr sz="2000" dirty="0">
                        <a:latin typeface="Avenir"/>
                        <a:ea typeface="Avenir"/>
                        <a:cs typeface="Avenir"/>
                        <a:sym typeface="Avenir"/>
                      </a:endParaRPr>
                    </a:p>
                  </a:txBody>
                  <a:tcPr marL="63500" marR="63500" marT="63500" marB="63500"/>
                </a:tc>
                <a:tc>
                  <a:txBody>
                    <a:bodyPr/>
                    <a:lstStyle/>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Universal recycling/ composting </a:t>
                      </a:r>
                      <a:br>
                        <a:rPr lang="en-US" sz="2000" dirty="0">
                          <a:latin typeface="Avenir"/>
                          <a:ea typeface="Avenir"/>
                          <a:cs typeface="Avenir"/>
                          <a:sym typeface="Avenir"/>
                        </a:rPr>
                      </a:br>
                      <a:r>
                        <a:rPr lang="en-US" sz="2000" dirty="0">
                          <a:latin typeface="Avenir"/>
                          <a:ea typeface="Avenir"/>
                          <a:cs typeface="Avenir"/>
                          <a:sym typeface="Avenir"/>
                        </a:rPr>
                        <a:t>(model ordinance)</a:t>
                      </a:r>
                      <a:endParaRPr sz="2000" dirty="0">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Pay-as-you-throw</a:t>
                      </a:r>
                      <a:endParaRPr sz="2000" dirty="0">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Construction &amp; demolition recycling requirements</a:t>
                      </a:r>
                      <a:endParaRPr sz="2000" dirty="0">
                        <a:latin typeface="Avenir"/>
                        <a:ea typeface="Avenir"/>
                        <a:cs typeface="Avenir"/>
                        <a:sym typeface="Avenir"/>
                      </a:endParaRPr>
                    </a:p>
                  </a:txBody>
                  <a:tcPr marL="63500" marR="63500" marT="63500" marB="63500"/>
                </a:tc>
                <a:tc>
                  <a:txBody>
                    <a:bodyPr/>
                    <a:lstStyle/>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Universal recycling/</a:t>
                      </a:r>
                      <a:br>
                        <a:rPr lang="en-US" sz="2000" dirty="0">
                          <a:latin typeface="Avenir"/>
                          <a:ea typeface="Avenir"/>
                          <a:cs typeface="Avenir"/>
                          <a:sym typeface="Avenir"/>
                        </a:rPr>
                      </a:br>
                      <a:r>
                        <a:rPr lang="en-US" sz="2000" dirty="0">
                          <a:latin typeface="Avenir"/>
                          <a:ea typeface="Avenir"/>
                          <a:cs typeface="Avenir"/>
                          <a:sym typeface="Avenir"/>
                        </a:rPr>
                        <a:t>composting collection</a:t>
                      </a:r>
                      <a:endParaRPr sz="2000" dirty="0">
                        <a:latin typeface="Avenir"/>
                        <a:ea typeface="Avenir"/>
                        <a:cs typeface="Avenir"/>
                        <a:sym typeface="Avenir"/>
                      </a:endParaRPr>
                    </a:p>
                  </a:txBody>
                  <a:tcPr marL="63500" marR="63500" marT="63500" marB="63500"/>
                </a:tc>
                <a:tc>
                  <a:txBody>
                    <a:bodyPr/>
                    <a:lstStyle/>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Center for Hard to Recycle Materials</a:t>
                      </a:r>
                      <a:endParaRPr sz="2000" dirty="0">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Materials recovery facility</a:t>
                      </a:r>
                      <a:endParaRPr sz="2000" dirty="0">
                        <a:latin typeface="Avenir"/>
                        <a:ea typeface="Avenir"/>
                        <a:cs typeface="Avenir"/>
                        <a:sym typeface="Avenir"/>
                      </a:endParaRPr>
                    </a:p>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Organics processing</a:t>
                      </a:r>
                      <a:endParaRPr sz="2000" dirty="0">
                        <a:latin typeface="Avenir"/>
                        <a:ea typeface="Avenir"/>
                        <a:cs typeface="Avenir"/>
                        <a:sym typeface="Avenir"/>
                      </a:endParaRPr>
                    </a:p>
                  </a:txBody>
                  <a:tcPr marL="63500" marR="63500" marT="63500" marB="63500"/>
                </a:tc>
                <a:extLst>
                  <a:ext uri="{0D108BD9-81ED-4DB2-BD59-A6C34878D82A}">
                    <a16:rowId xmlns:a16="http://schemas.microsoft.com/office/drawing/2014/main" val="10003"/>
                  </a:ext>
                </a:extLst>
              </a:tr>
              <a:tr h="665475">
                <a:tc>
                  <a:txBody>
                    <a:bodyPr/>
                    <a:lstStyle/>
                    <a:p>
                      <a:pPr marL="0" lvl="0" indent="0" algn="l" rtl="0">
                        <a:spcBef>
                          <a:spcPts val="0"/>
                        </a:spcBef>
                        <a:spcAft>
                          <a:spcPts val="0"/>
                        </a:spcAft>
                        <a:buNone/>
                      </a:pPr>
                      <a:r>
                        <a:rPr lang="en-US" sz="2000" dirty="0">
                          <a:latin typeface="Avenir"/>
                          <a:ea typeface="Avenir"/>
                          <a:cs typeface="Avenir"/>
                          <a:sym typeface="Avenir"/>
                        </a:rPr>
                        <a:t>Materials recovery</a:t>
                      </a:r>
                      <a:endParaRPr sz="2000" dirty="0">
                        <a:latin typeface="Avenir"/>
                        <a:ea typeface="Avenir"/>
                        <a:cs typeface="Avenir"/>
                        <a:sym typeface="Avenir"/>
                      </a:endParaRPr>
                    </a:p>
                  </a:txBody>
                  <a:tcPr marL="63500" marR="63500" marT="63500" marB="63500"/>
                </a:tc>
                <a:tc>
                  <a:txBody>
                    <a:bodyPr/>
                    <a:lstStyle/>
                    <a:p>
                      <a:pPr marL="457200" lvl="0" indent="0" algn="l" rtl="0">
                        <a:spcBef>
                          <a:spcPts val="0"/>
                        </a:spcBef>
                        <a:spcAft>
                          <a:spcPts val="0"/>
                        </a:spcAft>
                        <a:buNone/>
                      </a:pPr>
                      <a:endParaRPr sz="2000" dirty="0">
                        <a:latin typeface="Avenir"/>
                        <a:ea typeface="Avenir"/>
                        <a:cs typeface="Avenir"/>
                        <a:sym typeface="Avenir"/>
                      </a:endParaRPr>
                    </a:p>
                  </a:txBody>
                  <a:tcPr marL="63500" marR="63500" marT="63500" marB="63500"/>
                </a:tc>
                <a:tc>
                  <a:txBody>
                    <a:bodyPr/>
                    <a:lstStyle/>
                    <a:p>
                      <a:pPr marL="457200" lvl="0" indent="0" algn="l" rtl="0">
                        <a:spcBef>
                          <a:spcPts val="0"/>
                        </a:spcBef>
                        <a:spcAft>
                          <a:spcPts val="0"/>
                        </a:spcAft>
                        <a:buNone/>
                      </a:pPr>
                      <a:endParaRPr sz="2000" dirty="0">
                        <a:latin typeface="Avenir"/>
                        <a:ea typeface="Avenir"/>
                        <a:cs typeface="Avenir"/>
                        <a:sym typeface="Avenir"/>
                      </a:endParaRPr>
                    </a:p>
                  </a:txBody>
                  <a:tcPr marL="63500" marR="63500" marT="63500" marB="63500"/>
                </a:tc>
                <a:tc>
                  <a:txBody>
                    <a:bodyPr/>
                    <a:lstStyle/>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Mixed organics processing</a:t>
                      </a:r>
                      <a:endParaRPr sz="2000" dirty="0">
                        <a:latin typeface="Avenir"/>
                        <a:ea typeface="Avenir"/>
                        <a:cs typeface="Avenir"/>
                        <a:sym typeface="Avenir"/>
                      </a:endParaRPr>
                    </a:p>
                  </a:txBody>
                  <a:tcPr marL="63500" marR="63500" marT="63500" marB="63500"/>
                </a:tc>
                <a:extLst>
                  <a:ext uri="{0D108BD9-81ED-4DB2-BD59-A6C34878D82A}">
                    <a16:rowId xmlns:a16="http://schemas.microsoft.com/office/drawing/2014/main" val="10004"/>
                  </a:ext>
                </a:extLst>
              </a:tr>
              <a:tr h="728760">
                <a:tc>
                  <a:txBody>
                    <a:bodyPr/>
                    <a:lstStyle/>
                    <a:p>
                      <a:pPr marL="0" lvl="0" indent="0" algn="l" rtl="0">
                        <a:spcBef>
                          <a:spcPts val="0"/>
                        </a:spcBef>
                        <a:spcAft>
                          <a:spcPts val="0"/>
                        </a:spcAft>
                        <a:buNone/>
                      </a:pPr>
                      <a:r>
                        <a:rPr lang="en-US" sz="2000" dirty="0">
                          <a:latin typeface="Avenir"/>
                          <a:ea typeface="Avenir"/>
                          <a:cs typeface="Avenir"/>
                          <a:sym typeface="Avenir"/>
                        </a:rPr>
                        <a:t>Residuals Management</a:t>
                      </a:r>
                      <a:endParaRPr sz="2000" dirty="0">
                        <a:latin typeface="Avenir"/>
                        <a:ea typeface="Avenir"/>
                        <a:cs typeface="Avenir"/>
                        <a:sym typeface="Avenir"/>
                      </a:endParaRPr>
                    </a:p>
                  </a:txBody>
                  <a:tcPr marL="63500" marR="63500" marT="63500" marB="63500"/>
                </a:tc>
                <a:tc>
                  <a:txBody>
                    <a:bodyPr/>
                    <a:lstStyle/>
                    <a:p>
                      <a:pPr marL="457200" lvl="0" indent="0" algn="l" rtl="0">
                        <a:spcBef>
                          <a:spcPts val="0"/>
                        </a:spcBef>
                        <a:spcAft>
                          <a:spcPts val="0"/>
                        </a:spcAft>
                        <a:buNone/>
                      </a:pPr>
                      <a:endParaRPr sz="2000" dirty="0">
                        <a:latin typeface="Avenir"/>
                        <a:ea typeface="Avenir"/>
                        <a:cs typeface="Avenir"/>
                        <a:sym typeface="Avenir"/>
                      </a:endParaRPr>
                    </a:p>
                  </a:txBody>
                  <a:tcPr marL="63500" marR="63500" marT="63500" marB="63500"/>
                </a:tc>
                <a:tc>
                  <a:txBody>
                    <a:bodyPr/>
                    <a:lstStyle/>
                    <a:p>
                      <a:pPr marL="457200" lvl="0" indent="-342900" algn="l" rtl="0">
                        <a:spcBef>
                          <a:spcPts val="0"/>
                        </a:spcBef>
                        <a:spcAft>
                          <a:spcPts val="0"/>
                        </a:spcAft>
                        <a:buSzPts val="1800"/>
                        <a:buFont typeface="Avenir"/>
                        <a:buChar char="●"/>
                      </a:pPr>
                      <a:r>
                        <a:rPr lang="en-US" sz="2000" dirty="0">
                          <a:latin typeface="Avenir"/>
                          <a:ea typeface="Avenir"/>
                          <a:cs typeface="Avenir"/>
                          <a:sym typeface="Avenir"/>
                        </a:rPr>
                        <a:t>Materials characterization</a:t>
                      </a:r>
                      <a:endParaRPr sz="2000" dirty="0">
                        <a:latin typeface="Avenir"/>
                        <a:ea typeface="Avenir"/>
                        <a:cs typeface="Avenir"/>
                        <a:sym typeface="Avenir"/>
                      </a:endParaRPr>
                    </a:p>
                  </a:txBody>
                  <a:tcPr marL="63500" marR="63500" marT="63500" marB="63500"/>
                </a:tc>
                <a:tc>
                  <a:txBody>
                    <a:bodyPr/>
                    <a:lstStyle/>
                    <a:p>
                      <a:pPr marL="457200" lvl="0" indent="0" algn="l" rtl="0">
                        <a:spcBef>
                          <a:spcPts val="0"/>
                        </a:spcBef>
                        <a:spcAft>
                          <a:spcPts val="0"/>
                        </a:spcAft>
                        <a:buNone/>
                      </a:pPr>
                      <a:endParaRPr sz="2000" dirty="0">
                        <a:latin typeface="Avenir"/>
                        <a:ea typeface="Avenir"/>
                        <a:cs typeface="Avenir"/>
                        <a:sym typeface="Avenir"/>
                      </a:endParaRPr>
                    </a:p>
                  </a:txBody>
                  <a:tcPr marL="63500" marR="63500" marT="63500" marB="63500"/>
                </a:tc>
                <a:extLst>
                  <a:ext uri="{0D108BD9-81ED-4DB2-BD59-A6C34878D82A}">
                    <a16:rowId xmlns:a16="http://schemas.microsoft.com/office/drawing/2014/main" val="10005"/>
                  </a:ext>
                </a:extLst>
              </a:tr>
            </a:tbl>
          </a:graphicData>
        </a:graphic>
      </p:graphicFrame>
      <p:sp>
        <p:nvSpPr>
          <p:cNvPr id="122" name="Google Shape;122;g114df6ea14c_2_4"/>
          <p:cNvSpPr txBox="1">
            <a:spLocks noGrp="1"/>
          </p:cNvSpPr>
          <p:nvPr>
            <p:ph type="ctrTitle"/>
          </p:nvPr>
        </p:nvSpPr>
        <p:spPr>
          <a:xfrm>
            <a:off x="0" y="0"/>
            <a:ext cx="12192000" cy="887212"/>
          </a:xfrm>
          <a:prstGeom prst="rect">
            <a:avLst/>
          </a:prstGeom>
          <a:solidFill>
            <a:srgbClr val="22975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venir"/>
              <a:buNone/>
            </a:pPr>
            <a:r>
              <a:rPr lang="en-US" sz="5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venir"/>
              </a:rPr>
              <a:t>Preliminary Zero Waste Strategies</a:t>
            </a:r>
            <a:endParaRPr sz="5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25592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BEBB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53724F-1A78-D847-8FE9-CF51454CC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67331" cy="6867331"/>
          </a:xfrm>
          <a:prstGeom prst="rect">
            <a:avLst/>
          </a:prstGeom>
        </p:spPr>
      </p:pic>
      <p:sp>
        <p:nvSpPr>
          <p:cNvPr id="7" name="TextBox 6">
            <a:extLst>
              <a:ext uri="{FF2B5EF4-FFF2-40B4-BE49-F238E27FC236}">
                <a16:creationId xmlns:a16="http://schemas.microsoft.com/office/drawing/2014/main" id="{E8D5BF57-E67D-6D4B-8196-AD640BD757AD}"/>
              </a:ext>
            </a:extLst>
          </p:cNvPr>
          <p:cNvSpPr txBox="1"/>
          <p:nvPr/>
        </p:nvSpPr>
        <p:spPr>
          <a:xfrm>
            <a:off x="7128587" y="1418252"/>
            <a:ext cx="5318449" cy="1631216"/>
          </a:xfrm>
          <a:prstGeom prst="rect">
            <a:avLst/>
          </a:prstGeom>
          <a:noFill/>
        </p:spPr>
        <p:txBody>
          <a:bodyPr wrap="square" rtlCol="0">
            <a:spAutoFit/>
          </a:bodyPr>
          <a:lstStyle/>
          <a:p>
            <a:r>
              <a:rPr lang="en-US" sz="3600" dirty="0">
                <a:solidFill>
                  <a:schemeClr val="tx2"/>
                </a:solidFill>
                <a:latin typeface="Open Sans" panose="020B0606030504020204" pitchFamily="34" charset="0"/>
                <a:ea typeface="Open Sans" panose="020B0606030504020204" pitchFamily="34" charset="0"/>
                <a:cs typeface="Open Sans" panose="020B0606030504020204" pitchFamily="34" charset="0"/>
              </a:rPr>
              <a:t>Join us!</a:t>
            </a:r>
          </a:p>
          <a:p>
            <a:endParaRPr 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r>
              <a:rPr 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rPr>
              <a:t>delcopa.gov/workshops </a:t>
            </a:r>
          </a:p>
        </p:txBody>
      </p:sp>
    </p:spTree>
    <p:extLst>
      <p:ext uri="{BB962C8B-B14F-4D97-AF65-F5344CB8AC3E}">
        <p14:creationId xmlns:p14="http://schemas.microsoft.com/office/powerpoint/2010/main" val="3453607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g114df6ea14c_0_0"/>
          <p:cNvPicPr preferRelativeResize="0"/>
          <p:nvPr/>
        </p:nvPicPr>
        <p:blipFill rotWithShape="1">
          <a:blip r:embed="rId3">
            <a:alphaModFix/>
          </a:blip>
          <a:srcRect t="21948" b="41168"/>
          <a:stretch/>
        </p:blipFill>
        <p:spPr>
          <a:xfrm>
            <a:off x="0" y="1"/>
            <a:ext cx="12192000" cy="6949440"/>
          </a:xfrm>
          <a:prstGeom prst="rect">
            <a:avLst/>
          </a:prstGeom>
          <a:noFill/>
          <a:ln>
            <a:noFill/>
          </a:ln>
        </p:spPr>
      </p:pic>
      <p:sp>
        <p:nvSpPr>
          <p:cNvPr id="85" name="Google Shape;85;g114df6ea14c_0_0"/>
          <p:cNvSpPr/>
          <p:nvPr/>
        </p:nvSpPr>
        <p:spPr>
          <a:xfrm>
            <a:off x="0" y="3614275"/>
            <a:ext cx="12192000" cy="3335133"/>
          </a:xfrm>
          <a:prstGeom prst="rect">
            <a:avLst/>
          </a:prstGeom>
          <a:solidFill>
            <a:schemeClr val="dk1">
              <a:alpha val="4392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6" name="Google Shape;86;g114df6ea14c_0_0"/>
          <p:cNvSpPr txBox="1"/>
          <p:nvPr/>
        </p:nvSpPr>
        <p:spPr>
          <a:xfrm>
            <a:off x="1293223" y="3614275"/>
            <a:ext cx="9980100" cy="112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venir"/>
              </a:rPr>
              <a:t>If you’re not for Zero Waste…</a:t>
            </a:r>
            <a:endParaRPr sz="2800" b="0" i="0" u="none" strike="noStrike" cap="none" dirty="0">
              <a:solidFill>
                <a:srgbClr val="323E4F"/>
              </a:solidFill>
              <a:latin typeface="Open Sans" panose="020B0606030504020204" pitchFamily="34" charset="0"/>
              <a:ea typeface="Open Sans" panose="020B0606030504020204" pitchFamily="34" charset="0"/>
              <a:cs typeface="Open Sans" panose="020B0606030504020204" pitchFamily="34" charset="0"/>
              <a:sym typeface="Avenir"/>
            </a:endParaRPr>
          </a:p>
          <a:p>
            <a:pPr marL="0" marR="0" lvl="0" indent="0" algn="r" rtl="0">
              <a:lnSpc>
                <a:spcPct val="100000"/>
              </a:lnSpc>
              <a:spcBef>
                <a:spcPts val="0"/>
              </a:spcBef>
              <a:spcAft>
                <a:spcPts val="0"/>
              </a:spcAft>
              <a:buClr>
                <a:srgbClr val="000000"/>
              </a:buClr>
              <a:buSzPts val="5400"/>
              <a:buFont typeface="Arial"/>
              <a:buNone/>
            </a:pPr>
            <a:r>
              <a:rPr lang="en-US" sz="5400" b="1" i="0" u="none" strike="noStrike" cap="none"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venir"/>
              </a:rPr>
              <a:t>How much waste are you for?</a:t>
            </a:r>
            <a:endParaRPr sz="2800" b="0" i="0" u="none" strike="noStrike" cap="none" dirty="0">
              <a:solidFill>
                <a:srgbClr val="323E4F"/>
              </a:solidFill>
              <a:latin typeface="Open Sans" panose="020B0606030504020204" pitchFamily="34" charset="0"/>
              <a:ea typeface="Open Sans" panose="020B0606030504020204" pitchFamily="34" charset="0"/>
              <a:cs typeface="Open Sans" panose="020B0606030504020204" pitchFamily="34" charset="0"/>
              <a:sym typeface="Avenir"/>
            </a:endParaRPr>
          </a:p>
        </p:txBody>
      </p:sp>
    </p:spTree>
    <p:extLst>
      <p:ext uri="{BB962C8B-B14F-4D97-AF65-F5344CB8AC3E}">
        <p14:creationId xmlns:p14="http://schemas.microsoft.com/office/powerpoint/2010/main" val="675771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BD0D1B-A60C-7344-BCB4-B714ECCC2C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7459" y="1325563"/>
            <a:ext cx="9590600" cy="5532437"/>
          </a:xfrm>
          <a:prstGeom prst="rect">
            <a:avLst/>
          </a:prstGeom>
        </p:spPr>
      </p:pic>
      <p:sp>
        <p:nvSpPr>
          <p:cNvPr id="6" name="Title 1">
            <a:extLst>
              <a:ext uri="{FF2B5EF4-FFF2-40B4-BE49-F238E27FC236}">
                <a16:creationId xmlns:a16="http://schemas.microsoft.com/office/drawing/2014/main" id="{FAA59852-61CE-6247-A589-38FC33C0699C}"/>
              </a:ext>
            </a:extLst>
          </p:cNvPr>
          <p:cNvSpPr txBox="1">
            <a:spLocks/>
          </p:cNvSpPr>
          <p:nvPr/>
        </p:nvSpPr>
        <p:spPr>
          <a:xfrm>
            <a:off x="0" y="0"/>
            <a:ext cx="12192000" cy="1325563"/>
          </a:xfrm>
          <a:prstGeom prst="rect">
            <a:avLst/>
          </a:prstGeom>
          <a:solidFill>
            <a:srgbClr val="229750"/>
          </a:solid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00000"/>
              </a:lnSpc>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Zero Waste Hierarchy</a:t>
            </a:r>
          </a:p>
        </p:txBody>
      </p:sp>
    </p:spTree>
    <p:extLst>
      <p:ext uri="{BB962C8B-B14F-4D97-AF65-F5344CB8AC3E}">
        <p14:creationId xmlns:p14="http://schemas.microsoft.com/office/powerpoint/2010/main" val="1449933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BF52-1B13-41E0-82B2-BA4C4988A101}"/>
              </a:ext>
            </a:extLst>
          </p:cNvPr>
          <p:cNvSpPr>
            <a:spLocks noGrp="1"/>
          </p:cNvSpPr>
          <p:nvPr>
            <p:ph type="title"/>
          </p:nvPr>
        </p:nvSpPr>
        <p:spPr>
          <a:xfrm>
            <a:off x="0" y="1"/>
            <a:ext cx="12192000" cy="1234440"/>
          </a:xfrm>
          <a:solidFill>
            <a:srgbClr val="229750"/>
          </a:solidFill>
        </p:spPr>
        <p:txBody>
          <a:bodyPr>
            <a:normAutofit fontScale="90000"/>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Zero Waste Focuses on </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Upstream Redesign and Waste Reduction </a:t>
            </a:r>
          </a:p>
        </p:txBody>
      </p:sp>
      <p:pic>
        <p:nvPicPr>
          <p:cNvPr id="11" name="Picture 10">
            <a:extLst>
              <a:ext uri="{FF2B5EF4-FFF2-40B4-BE49-F238E27FC236}">
                <a16:creationId xmlns:a16="http://schemas.microsoft.com/office/drawing/2014/main" id="{E8A360BA-71A5-4719-8FF8-2B95D7D8F8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121" r="14751"/>
          <a:stretch/>
        </p:blipFill>
        <p:spPr>
          <a:xfrm>
            <a:off x="1630018" y="1436571"/>
            <a:ext cx="8885582" cy="4777456"/>
          </a:xfrm>
          <a:prstGeom prst="rect">
            <a:avLst/>
          </a:prstGeom>
        </p:spPr>
      </p:pic>
    </p:spTree>
    <p:extLst>
      <p:ext uri="{BB962C8B-B14F-4D97-AF65-F5344CB8AC3E}">
        <p14:creationId xmlns:p14="http://schemas.microsoft.com/office/powerpoint/2010/main" val="2842496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DF47D9-22F7-B14F-8E9D-4546C7BDE91B}"/>
              </a:ext>
            </a:extLst>
          </p:cNvPr>
          <p:cNvSpPr/>
          <p:nvPr/>
        </p:nvSpPr>
        <p:spPr>
          <a:xfrm>
            <a:off x="0" y="0"/>
            <a:ext cx="12192000" cy="2099733"/>
          </a:xfrm>
          <a:prstGeom prst="rect">
            <a:avLst/>
          </a:prstGeom>
          <a:solidFill>
            <a:srgbClr val="2E7F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E7CDC57-EF02-C54D-B80B-AD6DD55948EC}"/>
              </a:ext>
            </a:extLst>
          </p:cNvPr>
          <p:cNvSpPr/>
          <p:nvPr/>
        </p:nvSpPr>
        <p:spPr>
          <a:xfrm>
            <a:off x="0" y="2099733"/>
            <a:ext cx="12192000" cy="4758267"/>
          </a:xfrm>
          <a:prstGeom prst="rect">
            <a:avLst/>
          </a:prstGeom>
          <a:solidFill>
            <a:srgbClr val="270E4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6" descr="http://www.earthfuture.com/stormyweather/gallery/19%20-%20Iceberg%202.jpg">
            <a:extLst>
              <a:ext uri="{FF2B5EF4-FFF2-40B4-BE49-F238E27FC236}">
                <a16:creationId xmlns:a16="http://schemas.microsoft.com/office/drawing/2014/main" id="{9A969064-9ED7-6840-8866-35AE7D05197B}"/>
              </a:ext>
            </a:extLst>
          </p:cNvPr>
          <p:cNvPicPr>
            <a:picLocks noChangeAspect="1" noChangeArrowheads="1"/>
          </p:cNvPicPr>
          <p:nvPr/>
        </p:nvPicPr>
        <p:blipFill>
          <a:blip r:embed="rId2" cstate="print"/>
          <a:srcRect t="1054"/>
          <a:stretch>
            <a:fillRect/>
          </a:stretch>
        </p:blipFill>
        <p:spPr bwMode="auto">
          <a:xfrm>
            <a:off x="2523899" y="0"/>
            <a:ext cx="6427998" cy="6838001"/>
          </a:xfrm>
          <a:prstGeom prst="rect">
            <a:avLst/>
          </a:prstGeom>
          <a:ln>
            <a:noFill/>
          </a:ln>
          <a:effectLst>
            <a:softEdge rad="31750"/>
          </a:effectLst>
        </p:spPr>
      </p:pic>
      <p:sp>
        <p:nvSpPr>
          <p:cNvPr id="7" name="TextBox 6">
            <a:extLst>
              <a:ext uri="{FF2B5EF4-FFF2-40B4-BE49-F238E27FC236}">
                <a16:creationId xmlns:a16="http://schemas.microsoft.com/office/drawing/2014/main" id="{E2DAF2C3-5166-5540-9A1D-B4805ED4E9D4}"/>
              </a:ext>
            </a:extLst>
          </p:cNvPr>
          <p:cNvSpPr txBox="1"/>
          <p:nvPr/>
        </p:nvSpPr>
        <p:spPr>
          <a:xfrm>
            <a:off x="0" y="0"/>
            <a:ext cx="7630263" cy="1323439"/>
          </a:xfrm>
          <a:prstGeom prst="rect">
            <a:avLst/>
          </a:prstGeom>
          <a:noFill/>
        </p:spPr>
        <p:txBody>
          <a:bodyPr wrap="square" rtlCol="0">
            <a:spAutoFit/>
          </a:bodyPr>
          <a:lstStyle/>
          <a:p>
            <a:r>
              <a:rPr lang="en-US" sz="8000" dirty="0">
                <a:solidFill>
                  <a:srgbClr val="000000"/>
                </a:solidFill>
                <a:latin typeface="Helvetica" pitchFamily="2" charset="0"/>
                <a:cs typeface="Franklin Gothic Book"/>
              </a:rPr>
              <a:t>Wasteberg</a:t>
            </a:r>
          </a:p>
        </p:txBody>
      </p:sp>
      <p:sp>
        <p:nvSpPr>
          <p:cNvPr id="8" name="TextBox 7">
            <a:extLst>
              <a:ext uri="{FF2B5EF4-FFF2-40B4-BE49-F238E27FC236}">
                <a16:creationId xmlns:a16="http://schemas.microsoft.com/office/drawing/2014/main" id="{D6B6360A-40D1-B541-9794-5A5D862F7C69}"/>
              </a:ext>
            </a:extLst>
          </p:cNvPr>
          <p:cNvSpPr txBox="1"/>
          <p:nvPr/>
        </p:nvSpPr>
        <p:spPr>
          <a:xfrm>
            <a:off x="9137330" y="5077222"/>
            <a:ext cx="7044266" cy="1631216"/>
          </a:xfrm>
          <a:prstGeom prst="rect">
            <a:avLst/>
          </a:prstGeom>
          <a:noFill/>
        </p:spPr>
        <p:txBody>
          <a:bodyPr wrap="square" rtlCol="0">
            <a:spAutoFit/>
          </a:bodyPr>
          <a:lstStyle/>
          <a:p>
            <a:r>
              <a:rPr lang="en-US" sz="10000" b="1" dirty="0">
                <a:solidFill>
                  <a:schemeClr val="bg1"/>
                </a:solidFill>
                <a:latin typeface="Franklin Gothic Book"/>
                <a:cs typeface="Franklin Gothic Book"/>
              </a:rPr>
              <a:t>71:1</a:t>
            </a:r>
          </a:p>
        </p:txBody>
      </p:sp>
    </p:spTree>
    <p:extLst>
      <p:ext uri="{BB962C8B-B14F-4D97-AF65-F5344CB8AC3E}">
        <p14:creationId xmlns:p14="http://schemas.microsoft.com/office/powerpoint/2010/main" val="1829305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792AB9-630C-45AE-9405-44C6469B3696}"/>
              </a:ext>
            </a:extLst>
          </p:cNvPr>
          <p:cNvSpPr txBox="1"/>
          <p:nvPr/>
        </p:nvSpPr>
        <p:spPr>
          <a:xfrm>
            <a:off x="8914907" y="6466223"/>
            <a:ext cx="3493888" cy="276999"/>
          </a:xfrm>
          <a:prstGeom prst="rect">
            <a:avLst/>
          </a:prstGeom>
          <a:noFill/>
        </p:spPr>
        <p:txBody>
          <a:bodyPr wrap="square" rtlCol="0">
            <a:spAutoFit/>
          </a:bodyPr>
          <a:lstStyle/>
          <a:p>
            <a:r>
              <a:rPr lang="en-US" sz="1200" dirty="0">
                <a:solidFill>
                  <a:schemeClr val="accent1">
                    <a:lumMod val="50000"/>
                  </a:schemeClr>
                </a:solidFill>
                <a:latin typeface="Arial" panose="020B0604020202020204" pitchFamily="34" charset="0"/>
                <a:cs typeface="Arial" panose="020B0604020202020204" pitchFamily="34" charset="0"/>
              </a:rPr>
              <a:t>Source: ILSR </a:t>
            </a:r>
            <a:r>
              <a:rPr lang="en-US" sz="1200" dirty="0">
                <a:solidFill>
                  <a:schemeClr val="accent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Stop Trashing the Climate</a:t>
            </a:r>
            <a:endParaRPr lang="en-US" sz="1200" dirty="0">
              <a:solidFill>
                <a:schemeClr val="accent1">
                  <a:lumMod val="50000"/>
                </a:schemeClr>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B5229920-2099-4359-A433-131C46D275BB}"/>
              </a:ext>
            </a:extLst>
          </p:cNvPr>
          <p:cNvSpPr>
            <a:spLocks noGrp="1"/>
          </p:cNvSpPr>
          <p:nvPr>
            <p:ph type="title"/>
          </p:nvPr>
        </p:nvSpPr>
        <p:spPr>
          <a:xfrm>
            <a:off x="0" y="1322217"/>
            <a:ext cx="12192000" cy="2631688"/>
          </a:xfrm>
          <a:solidFill>
            <a:srgbClr val="229750"/>
          </a:solidFill>
        </p:spPr>
        <p:txBody>
          <a:bodyPr>
            <a:normAutofit/>
          </a:bodyPr>
          <a:lstStyle/>
          <a:p>
            <a:pPr algn="ctr"/>
            <a:br>
              <a:rPr lang="en-US" sz="3600" b="1" dirty="0">
                <a:solidFill>
                  <a:schemeClr val="accent1">
                    <a:lumMod val="50000"/>
                  </a:schemeClr>
                </a:solidFill>
                <a:latin typeface="Arial" panose="020B0604020202020204" pitchFamily="34" charset="0"/>
                <a:cs typeface="Arial" panose="020B0604020202020204" pitchFamily="34" charset="0"/>
              </a:rPr>
            </a:br>
            <a:br>
              <a:rPr lang="en-US" sz="4400"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593E017-E16E-4ADA-AA61-E714D9A88097}"/>
              </a:ext>
            </a:extLst>
          </p:cNvPr>
          <p:cNvSpPr txBox="1"/>
          <p:nvPr/>
        </p:nvSpPr>
        <p:spPr>
          <a:xfrm>
            <a:off x="483634" y="1598933"/>
            <a:ext cx="10985863" cy="2492990"/>
          </a:xfrm>
          <a:prstGeom prst="rect">
            <a:avLst/>
          </a:prstGeom>
          <a:noFill/>
        </p:spPr>
        <p:txBody>
          <a:bodyPr wrap="square" rtlCol="0">
            <a:spAutoFit/>
          </a:bodyPr>
          <a:lstStyle/>
          <a:p>
            <a:pPr algn="ct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Zero Waste is one of the fastest, most efficient, and lowest cost ways to reduce greenhouse gas emissions</a:t>
            </a: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endParaRPr lang="en-US"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7718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EFE13B3-AC81-4E83-918E-67038467CF10}" vid="{6DC9D36B-97A8-4042-958F-AFD9ED8669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814</TotalTime>
  <Words>1270</Words>
  <Application>Microsoft Office PowerPoint</Application>
  <PresentationFormat>Widescreen</PresentationFormat>
  <Paragraphs>279</Paragraphs>
  <Slides>57</Slides>
  <Notes>27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57</vt:i4>
      </vt:variant>
    </vt:vector>
  </HeadingPairs>
  <TitlesOfParts>
    <vt:vector size="70" baseType="lpstr">
      <vt:lpstr>Arial</vt:lpstr>
      <vt:lpstr>Avenir</vt:lpstr>
      <vt:lpstr>Avenir Roman</vt:lpstr>
      <vt:lpstr>Calibri</vt:lpstr>
      <vt:lpstr>Calibri Light</vt:lpstr>
      <vt:lpstr>Century Gothic</vt:lpstr>
      <vt:lpstr>Franklin Gothic Book</vt:lpstr>
      <vt:lpstr>Franklin Gothic Medium</vt:lpstr>
      <vt:lpstr>Helvetica</vt:lpstr>
      <vt:lpstr>Myriad Roman</vt:lpstr>
      <vt:lpstr>Open Sans</vt:lpstr>
      <vt:lpstr>Times</vt:lpstr>
      <vt:lpstr>Office Theme</vt:lpstr>
      <vt:lpstr>Delaware County’s  Path to Zero Waste</vt:lpstr>
      <vt:lpstr>PowerPoint Presentation</vt:lpstr>
      <vt:lpstr>Linear Economy</vt:lpstr>
      <vt:lpstr>Zero Waste Economy</vt:lpstr>
      <vt:lpstr>Zero Waste Definition</vt:lpstr>
      <vt:lpstr>PowerPoint Presentation</vt:lpstr>
      <vt:lpstr>Zero Waste Focuses on  Upstream Redesign and Waste Reduction </vt:lpstr>
      <vt:lpstr>PowerPoint Presentation</vt:lpstr>
      <vt:lpstr>  </vt:lpstr>
      <vt:lpstr> Zero Waste Saves Energy </vt:lpstr>
      <vt:lpstr>PowerPoint Presentation</vt:lpstr>
      <vt:lpstr>PowerPoint Presentation</vt:lpstr>
      <vt:lpstr>The Philippines</vt:lpstr>
      <vt:lpstr>San Fernando City, Philippines</vt:lpstr>
      <vt:lpstr>Working Toward Zero Waste</vt:lpstr>
      <vt:lpstr>PowerPoint Presentation</vt:lpstr>
      <vt:lpstr>Eco Friendly Schools</vt:lpstr>
      <vt:lpstr>Zero Waste Youth</vt:lpstr>
      <vt:lpstr>Zero Waste Italy</vt:lpstr>
      <vt:lpstr>Capannori, Italy</vt:lpstr>
      <vt:lpstr>First City in Europe to Declare Zero Waste Achieved 85% diversion in 2014</vt:lpstr>
      <vt:lpstr>Zero Waste Research Centre</vt:lpstr>
      <vt:lpstr>Companies Respond to Capannori</vt:lpstr>
      <vt:lpstr>Alameda, California, USA </vt:lpstr>
      <vt:lpstr>PowerPoint Presentation</vt:lpstr>
      <vt:lpstr>PowerPoint Presentation</vt:lpstr>
      <vt:lpstr>Alameda Greenhouse Gas Reduction Potential by Initiative</vt:lpstr>
      <vt:lpstr>Community Based Approaches to  Climate Action &amp; Resiliency</vt:lpstr>
      <vt:lpstr>Door-to-Door Separation Achieved 78% diversion 2019</vt:lpstr>
      <vt:lpstr>Miss Alameda Says “Compost!”</vt:lpstr>
      <vt:lpstr>Alameda Green Schools Challenge</vt:lpstr>
      <vt:lpstr>Alameda Single-Use Plastic Foodware Ban</vt:lpstr>
      <vt:lpstr>Kamikatsu, Tokushima, Japan</vt:lpstr>
      <vt:lpstr>Residents sort materials into 45 categories</vt:lpstr>
      <vt:lpstr>Residents sort materials into 45 categories</vt:lpstr>
      <vt:lpstr>Organics are processed in household digesters</vt:lpstr>
      <vt:lpstr>Akira Sakano runs the Zero Waste Academy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Outcomes of the Planning Process</vt:lpstr>
      <vt:lpstr>Sustainability Commission Goals</vt:lpstr>
      <vt:lpstr>Municipal Waste Plan Work Plan &amp; Schedule</vt:lpstr>
      <vt:lpstr>Public Outreach Process</vt:lpstr>
      <vt:lpstr>Guiding Principles Survey</vt:lpstr>
      <vt:lpstr>Preliminary Zero Waste Strategies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Delaware County’s  Path to Zero Waste</dc:title>
  <dc:creator>Ruth Abbe</dc:creator>
  <cp:lastModifiedBy>Rush, Shawn</cp:lastModifiedBy>
  <cp:revision>40</cp:revision>
  <cp:lastPrinted>2022-04-19T22:38:47Z</cp:lastPrinted>
  <dcterms:created xsi:type="dcterms:W3CDTF">2022-04-19T12:12:09Z</dcterms:created>
  <dcterms:modified xsi:type="dcterms:W3CDTF">2022-04-21T06:14:50Z</dcterms:modified>
</cp:coreProperties>
</file>