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71" r:id="rId3"/>
    <p:sldId id="258" r:id="rId4"/>
    <p:sldId id="260" r:id="rId5"/>
    <p:sldId id="257" r:id="rId6"/>
    <p:sldId id="288" r:id="rId7"/>
    <p:sldId id="268" r:id="rId8"/>
    <p:sldId id="272" r:id="rId9"/>
    <p:sldId id="275" r:id="rId10"/>
    <p:sldId id="276" r:id="rId11"/>
    <p:sldId id="277" r:id="rId12"/>
    <p:sldId id="278" r:id="rId13"/>
    <p:sldId id="279" r:id="rId14"/>
    <p:sldId id="555" r:id="rId15"/>
    <p:sldId id="557" r:id="rId16"/>
    <p:sldId id="556" r:id="rId17"/>
    <p:sldId id="284" r:id="rId18"/>
    <p:sldId id="282" r:id="rId19"/>
    <p:sldId id="281" r:id="rId20"/>
    <p:sldId id="289" r:id="rId21"/>
    <p:sldId id="273" r:id="rId22"/>
    <p:sldId id="283" r:id="rId23"/>
    <p:sldId id="287" r:id="rId24"/>
    <p:sldId id="285" r:id="rId25"/>
    <p:sldId id="286" r:id="rId26"/>
    <p:sldId id="264" r:id="rId27"/>
    <p:sldId id="265" r:id="rId28"/>
    <p:sldId id="262" r:id="rId29"/>
    <p:sldId id="261" r:id="rId30"/>
    <p:sldId id="269" r:id="rId31"/>
    <p:sldId id="266" r:id="rId32"/>
    <p:sldId id="27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58" autoAdjust="0"/>
    <p:restoredTop sz="86384"/>
  </p:normalViewPr>
  <p:slideViewPr>
    <p:cSldViewPr snapToGrid="0">
      <p:cViewPr varScale="1">
        <p:scale>
          <a:sx n="62" d="100"/>
          <a:sy n="62" d="100"/>
        </p:scale>
        <p:origin x="200" y="960"/>
      </p:cViewPr>
      <p:guideLst/>
    </p:cSldViewPr>
  </p:slideViewPr>
  <p:outlineViewPr>
    <p:cViewPr>
      <p:scale>
        <a:sx n="33" d="100"/>
        <a:sy n="33" d="100"/>
      </p:scale>
      <p:origin x="0" y="-5208"/>
    </p:cViewPr>
  </p:outlineViewPr>
  <p:notesTextViewPr>
    <p:cViewPr>
      <p:scale>
        <a:sx n="1" d="1"/>
        <a:sy n="1" d="1"/>
      </p:scale>
      <p:origin x="0" y="0"/>
    </p:cViewPr>
  </p:notesText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C96CB-2D63-D142-B5B5-E5FB66D739FF}" type="datetimeFigureOut">
              <a:rPr lang="en-US" smtClean="0"/>
              <a:t>4/21/22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C763E9-B46E-164C-9678-A7A072CE6309}" type="slidenum">
              <a:rPr lang="en-US" smtClean="0"/>
              <a:t>‹#›</a:t>
            </a:fld>
            <a:endParaRPr lang="en-US"/>
          </a:p>
        </p:txBody>
      </p:sp>
    </p:spTree>
    <p:extLst>
      <p:ext uri="{BB962C8B-B14F-4D97-AF65-F5344CB8AC3E}">
        <p14:creationId xmlns:p14="http://schemas.microsoft.com/office/powerpoint/2010/main" val="3644880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Math professor at Bryn Mawr College </a:t>
            </a:r>
          </a:p>
          <a:p>
            <a:endParaRPr lang="en-US" sz="1200" dirty="0"/>
          </a:p>
          <a:p>
            <a:r>
              <a:rPr lang="en-US" sz="1200" dirty="0"/>
              <a:t>that contribute to school and community </a:t>
            </a:r>
            <a:r>
              <a:rPr lang="en-US" sz="1200" dirty="0" err="1"/>
              <a:t>sustainabili</a:t>
            </a:r>
            <a:endParaRPr lang="en-US" sz="1200" dirty="0"/>
          </a:p>
          <a:p>
            <a:endParaRPr lang="en-US" sz="1200" dirty="0"/>
          </a:p>
          <a:p>
            <a:r>
              <a:rPr lang="en-US" sz="1200" dirty="0"/>
              <a:t>People often wonder what mathematics has to do with sustainability. </a:t>
            </a:r>
          </a:p>
          <a:p>
            <a:r>
              <a:rPr lang="en-US" sz="1200" dirty="0"/>
              <a:t>What is great about sustainability is that it crosses all </a:t>
            </a:r>
            <a:r>
              <a:rPr lang="en-US" sz="1200" dirty="0" err="1"/>
              <a:t>boundries</a:t>
            </a:r>
            <a:r>
              <a:rPr lang="en-US" sz="1200" dirty="0"/>
              <a:t>; there are connections to it from any field. </a:t>
            </a:r>
          </a:p>
          <a:p>
            <a:endParaRPr lang="en-US" dirty="0"/>
          </a:p>
        </p:txBody>
      </p:sp>
      <p:sp>
        <p:nvSpPr>
          <p:cNvPr id="4" name="Slide Number Placeholder 3"/>
          <p:cNvSpPr>
            <a:spLocks noGrp="1"/>
          </p:cNvSpPr>
          <p:nvPr>
            <p:ph type="sldNum" sz="quarter" idx="5"/>
          </p:nvPr>
        </p:nvSpPr>
        <p:spPr/>
        <p:txBody>
          <a:bodyPr/>
          <a:lstStyle/>
          <a:p>
            <a:fld id="{6DC763E9-B46E-164C-9678-A7A072CE6309}" type="slidenum">
              <a:rPr lang="en-US" smtClean="0"/>
              <a:t>4</a:t>
            </a:fld>
            <a:endParaRPr lang="en-US"/>
          </a:p>
        </p:txBody>
      </p:sp>
    </p:spTree>
    <p:extLst>
      <p:ext uri="{BB962C8B-B14F-4D97-AF65-F5344CB8AC3E}">
        <p14:creationId xmlns:p14="http://schemas.microsoft.com/office/powerpoint/2010/main" val="2010487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of math with other topics! </a:t>
            </a:r>
          </a:p>
          <a:p>
            <a:r>
              <a:rPr lang="en-US" dirty="0"/>
              <a:t>Civic Engagement; social studies (how local gov’t work); </a:t>
            </a:r>
          </a:p>
        </p:txBody>
      </p:sp>
      <p:sp>
        <p:nvSpPr>
          <p:cNvPr id="4" name="Slide Number Placeholder 3"/>
          <p:cNvSpPr>
            <a:spLocks noGrp="1"/>
          </p:cNvSpPr>
          <p:nvPr>
            <p:ph type="sldNum" sz="quarter" idx="5"/>
          </p:nvPr>
        </p:nvSpPr>
        <p:spPr/>
        <p:txBody>
          <a:bodyPr/>
          <a:lstStyle/>
          <a:p>
            <a:fld id="{6DC763E9-B46E-164C-9678-A7A072CE6309}" type="slidenum">
              <a:rPr lang="en-US" smtClean="0"/>
              <a:t>13</a:t>
            </a:fld>
            <a:endParaRPr lang="en-US"/>
          </a:p>
        </p:txBody>
      </p:sp>
    </p:spTree>
    <p:extLst>
      <p:ext uri="{BB962C8B-B14F-4D97-AF65-F5344CB8AC3E}">
        <p14:creationId xmlns:p14="http://schemas.microsoft.com/office/powerpoint/2010/main" val="4039419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three dimensions of sustainable development: </a:t>
            </a:r>
          </a:p>
          <a:p>
            <a:r>
              <a:rPr lang="en-US" dirty="0"/>
              <a:t>social diversity, equity, inclusion, and justice</a:t>
            </a:r>
          </a:p>
          <a:p>
            <a:r>
              <a:rPr lang="en-US" dirty="0"/>
              <a:t>economics</a:t>
            </a:r>
          </a:p>
          <a:p>
            <a:r>
              <a:rPr lang="en-US" dirty="0"/>
              <a:t>the environment</a:t>
            </a:r>
          </a:p>
          <a:p>
            <a:endParaRPr lang="en-US" dirty="0"/>
          </a:p>
        </p:txBody>
      </p:sp>
      <p:sp>
        <p:nvSpPr>
          <p:cNvPr id="4" name="Slide Number Placeholder 3"/>
          <p:cNvSpPr>
            <a:spLocks noGrp="1"/>
          </p:cNvSpPr>
          <p:nvPr>
            <p:ph type="sldNum" sz="quarter" idx="5"/>
          </p:nvPr>
        </p:nvSpPr>
        <p:spPr/>
        <p:txBody>
          <a:bodyPr/>
          <a:lstStyle/>
          <a:p>
            <a:fld id="{6DC763E9-B46E-164C-9678-A7A072CE6309}" type="slidenum">
              <a:rPr lang="en-US" smtClean="0"/>
              <a:t>19</a:t>
            </a:fld>
            <a:endParaRPr lang="en-US"/>
          </a:p>
        </p:txBody>
      </p:sp>
    </p:spTree>
    <p:extLst>
      <p:ext uri="{BB962C8B-B14F-4D97-AF65-F5344CB8AC3E}">
        <p14:creationId xmlns:p14="http://schemas.microsoft.com/office/powerpoint/2010/main" val="437839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Equitable access </a:t>
            </a:r>
          </a:p>
          <a:p>
            <a:endParaRPr lang="en-US" dirty="0"/>
          </a:p>
        </p:txBody>
      </p:sp>
      <p:sp>
        <p:nvSpPr>
          <p:cNvPr id="4" name="Slide Number Placeholder 3"/>
          <p:cNvSpPr>
            <a:spLocks noGrp="1"/>
          </p:cNvSpPr>
          <p:nvPr>
            <p:ph type="sldNum" sz="quarter" idx="5"/>
          </p:nvPr>
        </p:nvSpPr>
        <p:spPr/>
        <p:txBody>
          <a:bodyPr/>
          <a:lstStyle/>
          <a:p>
            <a:fld id="{6DC763E9-B46E-164C-9678-A7A072CE6309}" type="slidenum">
              <a:rPr lang="en-US" smtClean="0"/>
              <a:t>20</a:t>
            </a:fld>
            <a:endParaRPr lang="en-US"/>
          </a:p>
        </p:txBody>
      </p:sp>
    </p:spTree>
    <p:extLst>
      <p:ext uri="{BB962C8B-B14F-4D97-AF65-F5344CB8AC3E}">
        <p14:creationId xmlns:p14="http://schemas.microsoft.com/office/powerpoint/2010/main" val="1432999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Today over 5,400 schools and more than three million students across all 50 states engage in the National Wildlife Federation’s Eco-Schools USA program.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are not alone; millions of people all over the world are taking action to bring about the needed change. </a:t>
            </a:r>
            <a:endParaRPr lang="en-US" dirty="0"/>
          </a:p>
        </p:txBody>
      </p:sp>
      <p:sp>
        <p:nvSpPr>
          <p:cNvPr id="4" name="Slide Number Placeholder 3"/>
          <p:cNvSpPr>
            <a:spLocks noGrp="1"/>
          </p:cNvSpPr>
          <p:nvPr>
            <p:ph type="sldNum" sz="quarter" idx="5"/>
          </p:nvPr>
        </p:nvSpPr>
        <p:spPr/>
        <p:txBody>
          <a:bodyPr/>
          <a:lstStyle/>
          <a:p>
            <a:fld id="{6DC763E9-B46E-164C-9678-A7A072CE6309}" type="slidenum">
              <a:rPr lang="en-US" smtClean="0"/>
              <a:t>21</a:t>
            </a:fld>
            <a:endParaRPr lang="en-US"/>
          </a:p>
        </p:txBody>
      </p:sp>
    </p:spTree>
    <p:extLst>
      <p:ext uri="{BB962C8B-B14F-4D97-AF65-F5344CB8AC3E}">
        <p14:creationId xmlns:p14="http://schemas.microsoft.com/office/powerpoint/2010/main" val="3816622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PRISE project working with teachers</a:t>
            </a:r>
          </a:p>
        </p:txBody>
      </p:sp>
      <p:sp>
        <p:nvSpPr>
          <p:cNvPr id="4" name="Slide Number Placeholder 3"/>
          <p:cNvSpPr>
            <a:spLocks noGrp="1"/>
          </p:cNvSpPr>
          <p:nvPr>
            <p:ph type="sldNum" sz="quarter" idx="5"/>
          </p:nvPr>
        </p:nvSpPr>
        <p:spPr/>
        <p:txBody>
          <a:bodyPr/>
          <a:lstStyle/>
          <a:p>
            <a:fld id="{6DC763E9-B46E-164C-9678-A7A072CE6309}" type="slidenum">
              <a:rPr lang="en-US" smtClean="0"/>
              <a:t>23</a:t>
            </a:fld>
            <a:endParaRPr lang="en-US"/>
          </a:p>
        </p:txBody>
      </p:sp>
    </p:spTree>
    <p:extLst>
      <p:ext uri="{BB962C8B-B14F-4D97-AF65-F5344CB8AC3E}">
        <p14:creationId xmlns:p14="http://schemas.microsoft.com/office/powerpoint/2010/main" val="784298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Solarize </a:t>
            </a:r>
            <a:r>
              <a:rPr lang="en-US" dirty="0" err="1"/>
              <a:t>delco</a:t>
            </a:r>
            <a:endParaRPr lang="en-US" dirty="0"/>
          </a:p>
          <a:p>
            <a:r>
              <a:rPr lang="en-US" dirty="0"/>
              <a:t>Clean Energy Coop</a:t>
            </a:r>
          </a:p>
        </p:txBody>
      </p:sp>
      <p:sp>
        <p:nvSpPr>
          <p:cNvPr id="4" name="Slide Number Placeholder 3"/>
          <p:cNvSpPr>
            <a:spLocks noGrp="1"/>
          </p:cNvSpPr>
          <p:nvPr>
            <p:ph type="sldNum" sz="quarter" idx="5"/>
          </p:nvPr>
        </p:nvSpPr>
        <p:spPr/>
        <p:txBody>
          <a:bodyPr/>
          <a:lstStyle/>
          <a:p>
            <a:fld id="{6DC763E9-B46E-164C-9678-A7A072CE6309}" type="slidenum">
              <a:rPr lang="en-US" smtClean="0"/>
              <a:t>27</a:t>
            </a:fld>
            <a:endParaRPr lang="en-US"/>
          </a:p>
        </p:txBody>
      </p:sp>
    </p:spTree>
    <p:extLst>
      <p:ext uri="{BB962C8B-B14F-4D97-AF65-F5344CB8AC3E}">
        <p14:creationId xmlns:p14="http://schemas.microsoft.com/office/powerpoint/2010/main" val="3432367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management’</a:t>
            </a:r>
          </a:p>
          <a:p>
            <a:endParaRPr lang="en-US" dirty="0"/>
          </a:p>
          <a:p>
            <a:r>
              <a:rPr lang="en-US" dirty="0"/>
              <a:t>Benchmarking; where did we start; then pay attention going forward. </a:t>
            </a:r>
          </a:p>
        </p:txBody>
      </p:sp>
      <p:sp>
        <p:nvSpPr>
          <p:cNvPr id="4" name="Slide Number Placeholder 3"/>
          <p:cNvSpPr>
            <a:spLocks noGrp="1"/>
          </p:cNvSpPr>
          <p:nvPr>
            <p:ph type="sldNum" sz="quarter" idx="5"/>
          </p:nvPr>
        </p:nvSpPr>
        <p:spPr/>
        <p:txBody>
          <a:bodyPr/>
          <a:lstStyle/>
          <a:p>
            <a:fld id="{6DC763E9-B46E-164C-9678-A7A072CE6309}" type="slidenum">
              <a:rPr lang="en-US" smtClean="0"/>
              <a:t>28</a:t>
            </a:fld>
            <a:endParaRPr lang="en-US"/>
          </a:p>
        </p:txBody>
      </p:sp>
    </p:spTree>
    <p:extLst>
      <p:ext uri="{BB962C8B-B14F-4D97-AF65-F5344CB8AC3E}">
        <p14:creationId xmlns:p14="http://schemas.microsoft.com/office/powerpoint/2010/main" val="70083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Making learning relevant; </a:t>
            </a:r>
          </a:p>
          <a:p>
            <a:r>
              <a:rPr lang="en-US" dirty="0"/>
              <a:t>The goal of our math course is to see how the math we learn can be used to address these issues you have identified. </a:t>
            </a:r>
          </a:p>
          <a:p>
            <a:r>
              <a:rPr lang="en-US" dirty="0"/>
              <a:t>Theme: Make leaning relevant. </a:t>
            </a:r>
          </a:p>
        </p:txBody>
      </p:sp>
      <p:sp>
        <p:nvSpPr>
          <p:cNvPr id="4" name="Slide Number Placeholder 3"/>
          <p:cNvSpPr>
            <a:spLocks noGrp="1"/>
          </p:cNvSpPr>
          <p:nvPr>
            <p:ph type="sldNum" sz="quarter" idx="5"/>
          </p:nvPr>
        </p:nvSpPr>
        <p:spPr/>
        <p:txBody>
          <a:bodyPr/>
          <a:lstStyle/>
          <a:p>
            <a:fld id="{6DC763E9-B46E-164C-9678-A7A072CE6309}" type="slidenum">
              <a:rPr lang="en-US" smtClean="0"/>
              <a:t>5</a:t>
            </a:fld>
            <a:endParaRPr lang="en-US"/>
          </a:p>
        </p:txBody>
      </p:sp>
    </p:spTree>
    <p:extLst>
      <p:ext uri="{BB962C8B-B14F-4D97-AF65-F5344CB8AC3E}">
        <p14:creationId xmlns:p14="http://schemas.microsoft.com/office/powerpoint/2010/main" val="1775567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Making learning relevant; </a:t>
            </a:r>
          </a:p>
          <a:p>
            <a:r>
              <a:rPr lang="en-US" dirty="0"/>
              <a:t>The goal of our math course is to see how the math we learn can be used to address these issues you have identified. </a:t>
            </a:r>
          </a:p>
          <a:p>
            <a:r>
              <a:rPr lang="en-US" dirty="0"/>
              <a:t>Theme: Make leaning relevant. </a:t>
            </a:r>
          </a:p>
        </p:txBody>
      </p:sp>
      <p:sp>
        <p:nvSpPr>
          <p:cNvPr id="4" name="Slide Number Placeholder 3"/>
          <p:cNvSpPr>
            <a:spLocks noGrp="1"/>
          </p:cNvSpPr>
          <p:nvPr>
            <p:ph type="sldNum" sz="quarter" idx="5"/>
          </p:nvPr>
        </p:nvSpPr>
        <p:spPr/>
        <p:txBody>
          <a:bodyPr/>
          <a:lstStyle/>
          <a:p>
            <a:fld id="{6DC763E9-B46E-164C-9678-A7A072CE6309}" type="slidenum">
              <a:rPr lang="en-US" smtClean="0"/>
              <a:t>6</a:t>
            </a:fld>
            <a:endParaRPr lang="en-US"/>
          </a:p>
        </p:txBody>
      </p:sp>
    </p:spTree>
    <p:extLst>
      <p:ext uri="{BB962C8B-B14F-4D97-AF65-F5344CB8AC3E}">
        <p14:creationId xmlns:p14="http://schemas.microsoft.com/office/powerpoint/2010/main" val="2183394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math unit that links to sustainability. </a:t>
            </a:r>
          </a:p>
          <a:p>
            <a:endParaRPr lang="en-US" dirty="0"/>
          </a:p>
          <a:p>
            <a:r>
              <a:rPr lang="en-US" dirty="0"/>
              <a:t>Field trip</a:t>
            </a:r>
          </a:p>
        </p:txBody>
      </p:sp>
      <p:sp>
        <p:nvSpPr>
          <p:cNvPr id="4" name="Slide Number Placeholder 3"/>
          <p:cNvSpPr>
            <a:spLocks noGrp="1"/>
          </p:cNvSpPr>
          <p:nvPr>
            <p:ph type="sldNum" sz="quarter" idx="5"/>
          </p:nvPr>
        </p:nvSpPr>
        <p:spPr/>
        <p:txBody>
          <a:bodyPr/>
          <a:lstStyle/>
          <a:p>
            <a:fld id="{6DC763E9-B46E-164C-9678-A7A072CE6309}" type="slidenum">
              <a:rPr lang="en-US" smtClean="0"/>
              <a:t>7</a:t>
            </a:fld>
            <a:endParaRPr lang="en-US"/>
          </a:p>
        </p:txBody>
      </p:sp>
    </p:spTree>
    <p:extLst>
      <p:ext uri="{BB962C8B-B14F-4D97-AF65-F5344CB8AC3E}">
        <p14:creationId xmlns:p14="http://schemas.microsoft.com/office/powerpoint/2010/main" val="1914742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from the Bryn Mawr College website:     using real world data in our teaching. Data Analytics – the wave of the future. </a:t>
            </a:r>
          </a:p>
        </p:txBody>
      </p:sp>
      <p:sp>
        <p:nvSpPr>
          <p:cNvPr id="4" name="Slide Number Placeholder 3"/>
          <p:cNvSpPr>
            <a:spLocks noGrp="1"/>
          </p:cNvSpPr>
          <p:nvPr>
            <p:ph type="sldNum" sz="quarter" idx="5"/>
          </p:nvPr>
        </p:nvSpPr>
        <p:spPr/>
        <p:txBody>
          <a:bodyPr/>
          <a:lstStyle/>
          <a:p>
            <a:fld id="{6DC763E9-B46E-164C-9678-A7A072CE6309}" type="slidenum">
              <a:rPr lang="en-US" smtClean="0"/>
              <a:t>8</a:t>
            </a:fld>
            <a:endParaRPr lang="en-US"/>
          </a:p>
        </p:txBody>
      </p:sp>
    </p:spTree>
    <p:extLst>
      <p:ext uri="{BB962C8B-B14F-4D97-AF65-F5344CB8AC3E}">
        <p14:creationId xmlns:p14="http://schemas.microsoft.com/office/powerpoint/2010/main" val="1816704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763E9-B46E-164C-9678-A7A072CE6309}" type="slidenum">
              <a:rPr lang="en-US" smtClean="0"/>
              <a:t>9</a:t>
            </a:fld>
            <a:endParaRPr lang="en-US"/>
          </a:p>
        </p:txBody>
      </p:sp>
    </p:spTree>
    <p:extLst>
      <p:ext uri="{BB962C8B-B14F-4D97-AF65-F5344CB8AC3E}">
        <p14:creationId xmlns:p14="http://schemas.microsoft.com/office/powerpoint/2010/main" val="3137893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763E9-B46E-164C-9678-A7A072CE6309}" type="slidenum">
              <a:rPr lang="en-US" smtClean="0"/>
              <a:t>10</a:t>
            </a:fld>
            <a:endParaRPr lang="en-US"/>
          </a:p>
        </p:txBody>
      </p:sp>
    </p:spTree>
    <p:extLst>
      <p:ext uri="{BB962C8B-B14F-4D97-AF65-F5344CB8AC3E}">
        <p14:creationId xmlns:p14="http://schemas.microsoft.com/office/powerpoint/2010/main" val="1628940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with other disciplines: Science – carbon footprint, not just $</a:t>
            </a:r>
          </a:p>
          <a:p>
            <a:r>
              <a:rPr lang="en-US" dirty="0"/>
              <a:t>	biology; health – impacts of fossil fuel pollution asthma</a:t>
            </a:r>
          </a:p>
          <a:p>
            <a:endParaRPr lang="en-US" dirty="0"/>
          </a:p>
        </p:txBody>
      </p:sp>
      <p:sp>
        <p:nvSpPr>
          <p:cNvPr id="4" name="Slide Number Placeholder 3"/>
          <p:cNvSpPr>
            <a:spLocks noGrp="1"/>
          </p:cNvSpPr>
          <p:nvPr>
            <p:ph type="sldNum" sz="quarter" idx="5"/>
          </p:nvPr>
        </p:nvSpPr>
        <p:spPr/>
        <p:txBody>
          <a:bodyPr/>
          <a:lstStyle/>
          <a:p>
            <a:fld id="{6DC763E9-B46E-164C-9678-A7A072CE6309}" type="slidenum">
              <a:rPr lang="en-US" smtClean="0"/>
              <a:t>11</a:t>
            </a:fld>
            <a:endParaRPr lang="en-US"/>
          </a:p>
        </p:txBody>
      </p:sp>
    </p:spTree>
    <p:extLst>
      <p:ext uri="{BB962C8B-B14F-4D97-AF65-F5344CB8AC3E}">
        <p14:creationId xmlns:p14="http://schemas.microsoft.com/office/powerpoint/2010/main" val="2799838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of math with other topics! </a:t>
            </a:r>
          </a:p>
          <a:p>
            <a:r>
              <a:rPr lang="en-US" dirty="0"/>
              <a:t>Civic Engagement; social studies (how local gov’t work); </a:t>
            </a:r>
          </a:p>
          <a:p>
            <a:r>
              <a:rPr lang="en-US" dirty="0"/>
              <a:t>Language arts. </a:t>
            </a:r>
          </a:p>
        </p:txBody>
      </p:sp>
      <p:sp>
        <p:nvSpPr>
          <p:cNvPr id="4" name="Slide Number Placeholder 3"/>
          <p:cNvSpPr>
            <a:spLocks noGrp="1"/>
          </p:cNvSpPr>
          <p:nvPr>
            <p:ph type="sldNum" sz="quarter" idx="5"/>
          </p:nvPr>
        </p:nvSpPr>
        <p:spPr/>
        <p:txBody>
          <a:bodyPr/>
          <a:lstStyle/>
          <a:p>
            <a:fld id="{6DC763E9-B46E-164C-9678-A7A072CE6309}" type="slidenum">
              <a:rPr lang="en-US" smtClean="0"/>
              <a:t>12</a:t>
            </a:fld>
            <a:endParaRPr lang="en-US"/>
          </a:p>
        </p:txBody>
      </p:sp>
    </p:spTree>
    <p:extLst>
      <p:ext uri="{BB962C8B-B14F-4D97-AF65-F5344CB8AC3E}">
        <p14:creationId xmlns:p14="http://schemas.microsoft.com/office/powerpoint/2010/main" val="1894027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5A38-BBCE-435E-8FB4-0971D92780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CCD0DC-F316-4169-AF3F-77396FE3BC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6BFA50-00CB-4DE3-8A74-0F77F8FE3D30}"/>
              </a:ext>
            </a:extLst>
          </p:cNvPr>
          <p:cNvSpPr>
            <a:spLocks noGrp="1"/>
          </p:cNvSpPr>
          <p:nvPr>
            <p:ph type="dt" sz="half" idx="10"/>
          </p:nvPr>
        </p:nvSpPr>
        <p:spPr/>
        <p:txBody>
          <a:bodyPr/>
          <a:lstStyle/>
          <a:p>
            <a:fld id="{A3F116F1-038F-4F83-B374-124DBEA2F363}" type="datetimeFigureOut">
              <a:rPr lang="en-US" smtClean="0"/>
              <a:t>4/21/22</a:t>
            </a:fld>
            <a:endParaRPr lang="en-US"/>
          </a:p>
        </p:txBody>
      </p:sp>
      <p:sp>
        <p:nvSpPr>
          <p:cNvPr id="5" name="Footer Placeholder 4">
            <a:extLst>
              <a:ext uri="{FF2B5EF4-FFF2-40B4-BE49-F238E27FC236}">
                <a16:creationId xmlns:a16="http://schemas.microsoft.com/office/drawing/2014/main" id="{89FEE897-692A-463B-9B5D-F3E9F986A0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BF3AD5-5909-4061-AF0B-F432350E5DF8}"/>
              </a:ext>
            </a:extLst>
          </p:cNvPr>
          <p:cNvSpPr>
            <a:spLocks noGrp="1"/>
          </p:cNvSpPr>
          <p:nvPr>
            <p:ph type="sldNum" sz="quarter" idx="12"/>
          </p:nvPr>
        </p:nvSpPr>
        <p:spPr/>
        <p:txBody>
          <a:bodyPr/>
          <a:lstStyle/>
          <a:p>
            <a:fld id="{78C8DFE2-8C4F-43AD-9A97-AA557F7732FB}" type="slidenum">
              <a:rPr lang="en-US" smtClean="0"/>
              <a:t>‹#›</a:t>
            </a:fld>
            <a:endParaRPr lang="en-US"/>
          </a:p>
        </p:txBody>
      </p:sp>
    </p:spTree>
    <p:extLst>
      <p:ext uri="{BB962C8B-B14F-4D97-AF65-F5344CB8AC3E}">
        <p14:creationId xmlns:p14="http://schemas.microsoft.com/office/powerpoint/2010/main" val="3586795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DEE62-9176-4B1A-84F5-A46227F60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8F1CA2-9706-4C60-B63C-63DBD22ED7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D41F7-58FD-4EBF-A769-A60CF6A83D4A}"/>
              </a:ext>
            </a:extLst>
          </p:cNvPr>
          <p:cNvSpPr>
            <a:spLocks noGrp="1"/>
          </p:cNvSpPr>
          <p:nvPr>
            <p:ph type="dt" sz="half" idx="10"/>
          </p:nvPr>
        </p:nvSpPr>
        <p:spPr/>
        <p:txBody>
          <a:bodyPr/>
          <a:lstStyle/>
          <a:p>
            <a:fld id="{A3F116F1-038F-4F83-B374-124DBEA2F363}" type="datetimeFigureOut">
              <a:rPr lang="en-US" smtClean="0"/>
              <a:t>4/21/22</a:t>
            </a:fld>
            <a:endParaRPr lang="en-US"/>
          </a:p>
        </p:txBody>
      </p:sp>
      <p:sp>
        <p:nvSpPr>
          <p:cNvPr id="5" name="Footer Placeholder 4">
            <a:extLst>
              <a:ext uri="{FF2B5EF4-FFF2-40B4-BE49-F238E27FC236}">
                <a16:creationId xmlns:a16="http://schemas.microsoft.com/office/drawing/2014/main" id="{8B33A4E1-7EB9-4884-81F3-A3C132C18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4866F1-8FE3-4133-B9A6-3A054A18C005}"/>
              </a:ext>
            </a:extLst>
          </p:cNvPr>
          <p:cNvSpPr>
            <a:spLocks noGrp="1"/>
          </p:cNvSpPr>
          <p:nvPr>
            <p:ph type="sldNum" sz="quarter" idx="12"/>
          </p:nvPr>
        </p:nvSpPr>
        <p:spPr/>
        <p:txBody>
          <a:bodyPr/>
          <a:lstStyle/>
          <a:p>
            <a:fld id="{78C8DFE2-8C4F-43AD-9A97-AA557F7732FB}" type="slidenum">
              <a:rPr lang="en-US" smtClean="0"/>
              <a:t>‹#›</a:t>
            </a:fld>
            <a:endParaRPr lang="en-US"/>
          </a:p>
        </p:txBody>
      </p:sp>
    </p:spTree>
    <p:extLst>
      <p:ext uri="{BB962C8B-B14F-4D97-AF65-F5344CB8AC3E}">
        <p14:creationId xmlns:p14="http://schemas.microsoft.com/office/powerpoint/2010/main" val="755488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4C1851-BD93-4BF2-94A8-FCED8486E2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C6C645-6515-46EF-A170-C7A15D51DF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5138FE-9EFF-40A0-8C73-DF80606EFF1C}"/>
              </a:ext>
            </a:extLst>
          </p:cNvPr>
          <p:cNvSpPr>
            <a:spLocks noGrp="1"/>
          </p:cNvSpPr>
          <p:nvPr>
            <p:ph type="dt" sz="half" idx="10"/>
          </p:nvPr>
        </p:nvSpPr>
        <p:spPr/>
        <p:txBody>
          <a:bodyPr/>
          <a:lstStyle/>
          <a:p>
            <a:fld id="{A3F116F1-038F-4F83-B374-124DBEA2F363}" type="datetimeFigureOut">
              <a:rPr lang="en-US" smtClean="0"/>
              <a:t>4/21/22</a:t>
            </a:fld>
            <a:endParaRPr lang="en-US"/>
          </a:p>
        </p:txBody>
      </p:sp>
      <p:sp>
        <p:nvSpPr>
          <p:cNvPr id="5" name="Footer Placeholder 4">
            <a:extLst>
              <a:ext uri="{FF2B5EF4-FFF2-40B4-BE49-F238E27FC236}">
                <a16:creationId xmlns:a16="http://schemas.microsoft.com/office/drawing/2014/main" id="{A73D867E-E9E3-4EA3-95A2-06B2483E82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0459AD-C8EE-467D-A7C4-1A189D39E107}"/>
              </a:ext>
            </a:extLst>
          </p:cNvPr>
          <p:cNvSpPr>
            <a:spLocks noGrp="1"/>
          </p:cNvSpPr>
          <p:nvPr>
            <p:ph type="sldNum" sz="quarter" idx="12"/>
          </p:nvPr>
        </p:nvSpPr>
        <p:spPr/>
        <p:txBody>
          <a:bodyPr/>
          <a:lstStyle/>
          <a:p>
            <a:fld id="{78C8DFE2-8C4F-43AD-9A97-AA557F7732FB}" type="slidenum">
              <a:rPr lang="en-US" smtClean="0"/>
              <a:t>‹#›</a:t>
            </a:fld>
            <a:endParaRPr lang="en-US"/>
          </a:p>
        </p:txBody>
      </p:sp>
    </p:spTree>
    <p:extLst>
      <p:ext uri="{BB962C8B-B14F-4D97-AF65-F5344CB8AC3E}">
        <p14:creationId xmlns:p14="http://schemas.microsoft.com/office/powerpoint/2010/main" val="1992923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513FB-A420-407C-9D12-FC1E231974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4F213B-BD2A-4F3F-91CC-E4A94AA599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23FC32-40FE-4B60-8011-46DDEDD8DA8F}"/>
              </a:ext>
            </a:extLst>
          </p:cNvPr>
          <p:cNvSpPr>
            <a:spLocks noGrp="1"/>
          </p:cNvSpPr>
          <p:nvPr>
            <p:ph type="dt" sz="half" idx="10"/>
          </p:nvPr>
        </p:nvSpPr>
        <p:spPr/>
        <p:txBody>
          <a:bodyPr/>
          <a:lstStyle/>
          <a:p>
            <a:fld id="{A3F116F1-038F-4F83-B374-124DBEA2F363}" type="datetimeFigureOut">
              <a:rPr lang="en-US" smtClean="0"/>
              <a:t>4/21/22</a:t>
            </a:fld>
            <a:endParaRPr lang="en-US"/>
          </a:p>
        </p:txBody>
      </p:sp>
      <p:sp>
        <p:nvSpPr>
          <p:cNvPr id="5" name="Footer Placeholder 4">
            <a:extLst>
              <a:ext uri="{FF2B5EF4-FFF2-40B4-BE49-F238E27FC236}">
                <a16:creationId xmlns:a16="http://schemas.microsoft.com/office/drawing/2014/main" id="{B628AD2F-C32F-49A2-BC46-BB1C294B5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F8CAC-4D67-4E99-9394-3089C80D0434}"/>
              </a:ext>
            </a:extLst>
          </p:cNvPr>
          <p:cNvSpPr>
            <a:spLocks noGrp="1"/>
          </p:cNvSpPr>
          <p:nvPr>
            <p:ph type="sldNum" sz="quarter" idx="12"/>
          </p:nvPr>
        </p:nvSpPr>
        <p:spPr/>
        <p:txBody>
          <a:bodyPr/>
          <a:lstStyle/>
          <a:p>
            <a:fld id="{78C8DFE2-8C4F-43AD-9A97-AA557F7732FB}" type="slidenum">
              <a:rPr lang="en-US" smtClean="0"/>
              <a:t>‹#›</a:t>
            </a:fld>
            <a:endParaRPr lang="en-US"/>
          </a:p>
        </p:txBody>
      </p:sp>
    </p:spTree>
    <p:extLst>
      <p:ext uri="{BB962C8B-B14F-4D97-AF65-F5344CB8AC3E}">
        <p14:creationId xmlns:p14="http://schemas.microsoft.com/office/powerpoint/2010/main" val="1098584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609C7-7359-46E3-AA07-44CDA780C8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288D3E-E69D-4478-AD73-B199749237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A65D25-E430-435E-BE61-DFF34539C1D5}"/>
              </a:ext>
            </a:extLst>
          </p:cNvPr>
          <p:cNvSpPr>
            <a:spLocks noGrp="1"/>
          </p:cNvSpPr>
          <p:nvPr>
            <p:ph type="dt" sz="half" idx="10"/>
          </p:nvPr>
        </p:nvSpPr>
        <p:spPr/>
        <p:txBody>
          <a:bodyPr/>
          <a:lstStyle/>
          <a:p>
            <a:fld id="{A3F116F1-038F-4F83-B374-124DBEA2F363}" type="datetimeFigureOut">
              <a:rPr lang="en-US" smtClean="0"/>
              <a:t>4/21/22</a:t>
            </a:fld>
            <a:endParaRPr lang="en-US"/>
          </a:p>
        </p:txBody>
      </p:sp>
      <p:sp>
        <p:nvSpPr>
          <p:cNvPr id="5" name="Footer Placeholder 4">
            <a:extLst>
              <a:ext uri="{FF2B5EF4-FFF2-40B4-BE49-F238E27FC236}">
                <a16:creationId xmlns:a16="http://schemas.microsoft.com/office/drawing/2014/main" id="{DF1585ED-6E23-4D6B-9EEB-14E9B4D60B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3BFFE-2CE5-4272-8016-574FEC003197}"/>
              </a:ext>
            </a:extLst>
          </p:cNvPr>
          <p:cNvSpPr>
            <a:spLocks noGrp="1"/>
          </p:cNvSpPr>
          <p:nvPr>
            <p:ph type="sldNum" sz="quarter" idx="12"/>
          </p:nvPr>
        </p:nvSpPr>
        <p:spPr/>
        <p:txBody>
          <a:bodyPr/>
          <a:lstStyle/>
          <a:p>
            <a:fld id="{78C8DFE2-8C4F-43AD-9A97-AA557F7732FB}" type="slidenum">
              <a:rPr lang="en-US" smtClean="0"/>
              <a:t>‹#›</a:t>
            </a:fld>
            <a:endParaRPr lang="en-US"/>
          </a:p>
        </p:txBody>
      </p:sp>
    </p:spTree>
    <p:extLst>
      <p:ext uri="{BB962C8B-B14F-4D97-AF65-F5344CB8AC3E}">
        <p14:creationId xmlns:p14="http://schemas.microsoft.com/office/powerpoint/2010/main" val="2580128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29BC4-25CA-4CC4-AD9F-97497F385D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A3FD1-8A86-4D76-9792-08943EF79D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A2B6B3-0788-453C-B3EA-8AC95FAAF0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81D83-528B-49B8-9AFE-EF2A7D067E45}"/>
              </a:ext>
            </a:extLst>
          </p:cNvPr>
          <p:cNvSpPr>
            <a:spLocks noGrp="1"/>
          </p:cNvSpPr>
          <p:nvPr>
            <p:ph type="dt" sz="half" idx="10"/>
          </p:nvPr>
        </p:nvSpPr>
        <p:spPr/>
        <p:txBody>
          <a:bodyPr/>
          <a:lstStyle/>
          <a:p>
            <a:fld id="{A3F116F1-038F-4F83-B374-124DBEA2F363}" type="datetimeFigureOut">
              <a:rPr lang="en-US" smtClean="0"/>
              <a:t>4/21/22</a:t>
            </a:fld>
            <a:endParaRPr lang="en-US"/>
          </a:p>
        </p:txBody>
      </p:sp>
      <p:sp>
        <p:nvSpPr>
          <p:cNvPr id="6" name="Footer Placeholder 5">
            <a:extLst>
              <a:ext uri="{FF2B5EF4-FFF2-40B4-BE49-F238E27FC236}">
                <a16:creationId xmlns:a16="http://schemas.microsoft.com/office/drawing/2014/main" id="{3A8DD70E-A5A1-4F3A-87D4-9B83F5CB4B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0C53E7-07AC-40F4-BD99-DACA31790D09}"/>
              </a:ext>
            </a:extLst>
          </p:cNvPr>
          <p:cNvSpPr>
            <a:spLocks noGrp="1"/>
          </p:cNvSpPr>
          <p:nvPr>
            <p:ph type="sldNum" sz="quarter" idx="12"/>
          </p:nvPr>
        </p:nvSpPr>
        <p:spPr/>
        <p:txBody>
          <a:bodyPr/>
          <a:lstStyle/>
          <a:p>
            <a:fld id="{78C8DFE2-8C4F-43AD-9A97-AA557F7732FB}" type="slidenum">
              <a:rPr lang="en-US" smtClean="0"/>
              <a:t>‹#›</a:t>
            </a:fld>
            <a:endParaRPr lang="en-US"/>
          </a:p>
        </p:txBody>
      </p:sp>
    </p:spTree>
    <p:extLst>
      <p:ext uri="{BB962C8B-B14F-4D97-AF65-F5344CB8AC3E}">
        <p14:creationId xmlns:p14="http://schemas.microsoft.com/office/powerpoint/2010/main" val="2660075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C78FD-2B27-4D82-B628-1EEE2C53FE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67F631-F988-4B13-911E-EF28AC1592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0DACD1-63BC-4877-BDFB-A8A5042077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FD1104-92E5-4B6B-9453-45ED9DB077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CD2CD0-1BEB-4FE7-80C8-7A350E5B12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108773-A543-4F83-BE58-4A9B12EB6586}"/>
              </a:ext>
            </a:extLst>
          </p:cNvPr>
          <p:cNvSpPr>
            <a:spLocks noGrp="1"/>
          </p:cNvSpPr>
          <p:nvPr>
            <p:ph type="dt" sz="half" idx="10"/>
          </p:nvPr>
        </p:nvSpPr>
        <p:spPr/>
        <p:txBody>
          <a:bodyPr/>
          <a:lstStyle/>
          <a:p>
            <a:fld id="{A3F116F1-038F-4F83-B374-124DBEA2F363}" type="datetimeFigureOut">
              <a:rPr lang="en-US" smtClean="0"/>
              <a:t>4/21/22</a:t>
            </a:fld>
            <a:endParaRPr lang="en-US"/>
          </a:p>
        </p:txBody>
      </p:sp>
      <p:sp>
        <p:nvSpPr>
          <p:cNvPr id="8" name="Footer Placeholder 7">
            <a:extLst>
              <a:ext uri="{FF2B5EF4-FFF2-40B4-BE49-F238E27FC236}">
                <a16:creationId xmlns:a16="http://schemas.microsoft.com/office/drawing/2014/main" id="{A4E2CCB0-3402-4C08-9C69-00E3C48228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DB073E-D86A-46CD-9AD6-4C62B7F2388B}"/>
              </a:ext>
            </a:extLst>
          </p:cNvPr>
          <p:cNvSpPr>
            <a:spLocks noGrp="1"/>
          </p:cNvSpPr>
          <p:nvPr>
            <p:ph type="sldNum" sz="quarter" idx="12"/>
          </p:nvPr>
        </p:nvSpPr>
        <p:spPr/>
        <p:txBody>
          <a:bodyPr/>
          <a:lstStyle/>
          <a:p>
            <a:fld id="{78C8DFE2-8C4F-43AD-9A97-AA557F7732FB}" type="slidenum">
              <a:rPr lang="en-US" smtClean="0"/>
              <a:t>‹#›</a:t>
            </a:fld>
            <a:endParaRPr lang="en-US"/>
          </a:p>
        </p:txBody>
      </p:sp>
    </p:spTree>
    <p:extLst>
      <p:ext uri="{BB962C8B-B14F-4D97-AF65-F5344CB8AC3E}">
        <p14:creationId xmlns:p14="http://schemas.microsoft.com/office/powerpoint/2010/main" val="2505077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FA7F4-F701-4276-8589-B22DC538F7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15B02B-629E-429C-9A21-80F137F6DEE9}"/>
              </a:ext>
            </a:extLst>
          </p:cNvPr>
          <p:cNvSpPr>
            <a:spLocks noGrp="1"/>
          </p:cNvSpPr>
          <p:nvPr>
            <p:ph type="dt" sz="half" idx="10"/>
          </p:nvPr>
        </p:nvSpPr>
        <p:spPr/>
        <p:txBody>
          <a:bodyPr/>
          <a:lstStyle/>
          <a:p>
            <a:fld id="{A3F116F1-038F-4F83-B374-124DBEA2F363}" type="datetimeFigureOut">
              <a:rPr lang="en-US" smtClean="0"/>
              <a:t>4/21/22</a:t>
            </a:fld>
            <a:endParaRPr lang="en-US"/>
          </a:p>
        </p:txBody>
      </p:sp>
      <p:sp>
        <p:nvSpPr>
          <p:cNvPr id="4" name="Footer Placeholder 3">
            <a:extLst>
              <a:ext uri="{FF2B5EF4-FFF2-40B4-BE49-F238E27FC236}">
                <a16:creationId xmlns:a16="http://schemas.microsoft.com/office/drawing/2014/main" id="{9A6F818B-328A-4A40-8929-6041E37B4B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8078F0-8925-4B42-9447-1D56E9C7A80F}"/>
              </a:ext>
            </a:extLst>
          </p:cNvPr>
          <p:cNvSpPr>
            <a:spLocks noGrp="1"/>
          </p:cNvSpPr>
          <p:nvPr>
            <p:ph type="sldNum" sz="quarter" idx="12"/>
          </p:nvPr>
        </p:nvSpPr>
        <p:spPr/>
        <p:txBody>
          <a:bodyPr/>
          <a:lstStyle/>
          <a:p>
            <a:fld id="{78C8DFE2-8C4F-43AD-9A97-AA557F7732FB}" type="slidenum">
              <a:rPr lang="en-US" smtClean="0"/>
              <a:t>‹#›</a:t>
            </a:fld>
            <a:endParaRPr lang="en-US"/>
          </a:p>
        </p:txBody>
      </p:sp>
    </p:spTree>
    <p:extLst>
      <p:ext uri="{BB962C8B-B14F-4D97-AF65-F5344CB8AC3E}">
        <p14:creationId xmlns:p14="http://schemas.microsoft.com/office/powerpoint/2010/main" val="743820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C740FC-1F2D-41F4-8728-5FE8AF29DC24}"/>
              </a:ext>
            </a:extLst>
          </p:cNvPr>
          <p:cNvSpPr>
            <a:spLocks noGrp="1"/>
          </p:cNvSpPr>
          <p:nvPr>
            <p:ph type="dt" sz="half" idx="10"/>
          </p:nvPr>
        </p:nvSpPr>
        <p:spPr/>
        <p:txBody>
          <a:bodyPr/>
          <a:lstStyle/>
          <a:p>
            <a:fld id="{A3F116F1-038F-4F83-B374-124DBEA2F363}" type="datetimeFigureOut">
              <a:rPr lang="en-US" smtClean="0"/>
              <a:t>4/21/22</a:t>
            </a:fld>
            <a:endParaRPr lang="en-US"/>
          </a:p>
        </p:txBody>
      </p:sp>
      <p:sp>
        <p:nvSpPr>
          <p:cNvPr id="3" name="Footer Placeholder 2">
            <a:extLst>
              <a:ext uri="{FF2B5EF4-FFF2-40B4-BE49-F238E27FC236}">
                <a16:creationId xmlns:a16="http://schemas.microsoft.com/office/drawing/2014/main" id="{F49FFD15-50E4-43B0-8C5E-F373EE0021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FFEE5A-7855-45DB-8572-39C102A826E9}"/>
              </a:ext>
            </a:extLst>
          </p:cNvPr>
          <p:cNvSpPr>
            <a:spLocks noGrp="1"/>
          </p:cNvSpPr>
          <p:nvPr>
            <p:ph type="sldNum" sz="quarter" idx="12"/>
          </p:nvPr>
        </p:nvSpPr>
        <p:spPr/>
        <p:txBody>
          <a:bodyPr/>
          <a:lstStyle/>
          <a:p>
            <a:fld id="{78C8DFE2-8C4F-43AD-9A97-AA557F7732FB}" type="slidenum">
              <a:rPr lang="en-US" smtClean="0"/>
              <a:t>‹#›</a:t>
            </a:fld>
            <a:endParaRPr lang="en-US"/>
          </a:p>
        </p:txBody>
      </p:sp>
    </p:spTree>
    <p:extLst>
      <p:ext uri="{BB962C8B-B14F-4D97-AF65-F5344CB8AC3E}">
        <p14:creationId xmlns:p14="http://schemas.microsoft.com/office/powerpoint/2010/main" val="946571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68E9-E4E8-4D64-A7CB-F05E01DEE9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691521-2E61-450D-B364-2AC934E878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1AFF25-C5D6-48CC-AB48-B0ECB4592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B892B7-FD72-451C-AB30-AB3D50F4723E}"/>
              </a:ext>
            </a:extLst>
          </p:cNvPr>
          <p:cNvSpPr>
            <a:spLocks noGrp="1"/>
          </p:cNvSpPr>
          <p:nvPr>
            <p:ph type="dt" sz="half" idx="10"/>
          </p:nvPr>
        </p:nvSpPr>
        <p:spPr/>
        <p:txBody>
          <a:bodyPr/>
          <a:lstStyle/>
          <a:p>
            <a:fld id="{A3F116F1-038F-4F83-B374-124DBEA2F363}" type="datetimeFigureOut">
              <a:rPr lang="en-US" smtClean="0"/>
              <a:t>4/21/22</a:t>
            </a:fld>
            <a:endParaRPr lang="en-US"/>
          </a:p>
        </p:txBody>
      </p:sp>
      <p:sp>
        <p:nvSpPr>
          <p:cNvPr id="6" name="Footer Placeholder 5">
            <a:extLst>
              <a:ext uri="{FF2B5EF4-FFF2-40B4-BE49-F238E27FC236}">
                <a16:creationId xmlns:a16="http://schemas.microsoft.com/office/drawing/2014/main" id="{04B62379-CB76-4799-B4EF-9424510FC6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ED00D7-FB5E-4966-9A13-853CD94EFD0A}"/>
              </a:ext>
            </a:extLst>
          </p:cNvPr>
          <p:cNvSpPr>
            <a:spLocks noGrp="1"/>
          </p:cNvSpPr>
          <p:nvPr>
            <p:ph type="sldNum" sz="quarter" idx="12"/>
          </p:nvPr>
        </p:nvSpPr>
        <p:spPr/>
        <p:txBody>
          <a:bodyPr/>
          <a:lstStyle/>
          <a:p>
            <a:fld id="{78C8DFE2-8C4F-43AD-9A97-AA557F7732FB}" type="slidenum">
              <a:rPr lang="en-US" smtClean="0"/>
              <a:t>‹#›</a:t>
            </a:fld>
            <a:endParaRPr lang="en-US"/>
          </a:p>
        </p:txBody>
      </p:sp>
    </p:spTree>
    <p:extLst>
      <p:ext uri="{BB962C8B-B14F-4D97-AF65-F5344CB8AC3E}">
        <p14:creationId xmlns:p14="http://schemas.microsoft.com/office/powerpoint/2010/main" val="2912306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86506-669E-487A-9EE9-6AD70892C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F3706A-48B0-4D57-A417-1C93240B10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C1A4EE9-80C7-4824-BAAC-525CFAEEB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037CDE-0CFC-4F67-9AD0-4D18DC09498D}"/>
              </a:ext>
            </a:extLst>
          </p:cNvPr>
          <p:cNvSpPr>
            <a:spLocks noGrp="1"/>
          </p:cNvSpPr>
          <p:nvPr>
            <p:ph type="dt" sz="half" idx="10"/>
          </p:nvPr>
        </p:nvSpPr>
        <p:spPr/>
        <p:txBody>
          <a:bodyPr/>
          <a:lstStyle/>
          <a:p>
            <a:fld id="{A3F116F1-038F-4F83-B374-124DBEA2F363}" type="datetimeFigureOut">
              <a:rPr lang="en-US" smtClean="0"/>
              <a:t>4/21/22</a:t>
            </a:fld>
            <a:endParaRPr lang="en-US"/>
          </a:p>
        </p:txBody>
      </p:sp>
      <p:sp>
        <p:nvSpPr>
          <p:cNvPr id="6" name="Footer Placeholder 5">
            <a:extLst>
              <a:ext uri="{FF2B5EF4-FFF2-40B4-BE49-F238E27FC236}">
                <a16:creationId xmlns:a16="http://schemas.microsoft.com/office/drawing/2014/main" id="{61D9345E-4D86-44CF-8E08-D47C7694B7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A0E1CA-A99A-4008-8B47-0DE2768DC286}"/>
              </a:ext>
            </a:extLst>
          </p:cNvPr>
          <p:cNvSpPr>
            <a:spLocks noGrp="1"/>
          </p:cNvSpPr>
          <p:nvPr>
            <p:ph type="sldNum" sz="quarter" idx="12"/>
          </p:nvPr>
        </p:nvSpPr>
        <p:spPr/>
        <p:txBody>
          <a:bodyPr/>
          <a:lstStyle/>
          <a:p>
            <a:fld id="{78C8DFE2-8C4F-43AD-9A97-AA557F7732FB}" type="slidenum">
              <a:rPr lang="en-US" smtClean="0"/>
              <a:t>‹#›</a:t>
            </a:fld>
            <a:endParaRPr lang="en-US"/>
          </a:p>
        </p:txBody>
      </p:sp>
    </p:spTree>
    <p:extLst>
      <p:ext uri="{BB962C8B-B14F-4D97-AF65-F5344CB8AC3E}">
        <p14:creationId xmlns:p14="http://schemas.microsoft.com/office/powerpoint/2010/main" val="1691435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A9CA9-0551-41B8-BC57-F24E4DC906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E4B625-9E8D-482F-A2A4-5F091EF0E7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509531-B166-4D6C-A5A5-9038FF4E0B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F116F1-038F-4F83-B374-124DBEA2F363}" type="datetimeFigureOut">
              <a:rPr lang="en-US" smtClean="0"/>
              <a:t>4/21/22</a:t>
            </a:fld>
            <a:endParaRPr lang="en-US"/>
          </a:p>
        </p:txBody>
      </p:sp>
      <p:sp>
        <p:nvSpPr>
          <p:cNvPr id="5" name="Footer Placeholder 4">
            <a:extLst>
              <a:ext uri="{FF2B5EF4-FFF2-40B4-BE49-F238E27FC236}">
                <a16:creationId xmlns:a16="http://schemas.microsoft.com/office/drawing/2014/main" id="{1AD19E14-2595-4C5F-8DE6-1F535635E5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B21F1A-A39A-4CCF-813D-1FD6D7D29B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C8DFE2-8C4F-43AD-9A97-AA557F7732FB}" type="slidenum">
              <a:rPr lang="en-US" smtClean="0"/>
              <a:t>‹#›</a:t>
            </a:fld>
            <a:endParaRPr lang="en-US"/>
          </a:p>
        </p:txBody>
      </p:sp>
    </p:spTree>
    <p:extLst>
      <p:ext uri="{BB962C8B-B14F-4D97-AF65-F5344CB8AC3E}">
        <p14:creationId xmlns:p14="http://schemas.microsoft.com/office/powerpoint/2010/main" val="606329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tif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tiff"/></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tif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tiff"/></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6.tiff"/><Relationship Id="rId4" Type="http://schemas.openxmlformats.org/officeDocument/2006/relationships/image" Target="../media/image25.tif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7.tiff"/></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mailto:lfrazee@phennd.org"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mailto:kwilson@sju.edu"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1524000" y="0"/>
            <a:ext cx="9144000" cy="2387600"/>
          </a:xfrm>
        </p:spPr>
        <p:txBody>
          <a:bodyPr/>
          <a:lstStyle/>
          <a:p>
            <a:r>
              <a:rPr lang="en-US" dirty="0"/>
              <a:t>Education for Sustainability</a:t>
            </a:r>
          </a:p>
        </p:txBody>
      </p:sp>
      <p:sp>
        <p:nvSpPr>
          <p:cNvPr id="3" name="Subtitle 2">
            <a:extLst>
              <a:ext uri="{FF2B5EF4-FFF2-40B4-BE49-F238E27FC236}">
                <a16:creationId xmlns:a16="http://schemas.microsoft.com/office/drawing/2014/main" id="{4299A3A0-086C-4A85-9D16-9D3AD8234801}"/>
              </a:ext>
            </a:extLst>
          </p:cNvPr>
          <p:cNvSpPr>
            <a:spLocks noGrp="1"/>
          </p:cNvSpPr>
          <p:nvPr>
            <p:ph type="subTitle" idx="1"/>
          </p:nvPr>
        </p:nvSpPr>
        <p:spPr>
          <a:xfrm>
            <a:off x="1022959" y="3163627"/>
            <a:ext cx="10668000" cy="1655762"/>
          </a:xfrm>
        </p:spPr>
        <p:txBody>
          <a:bodyPr>
            <a:noAutofit/>
          </a:bodyPr>
          <a:lstStyle/>
          <a:p>
            <a:r>
              <a:rPr lang="en-US" sz="3600" dirty="0"/>
              <a:t>Dr. Victor J. Donnay </a:t>
            </a:r>
          </a:p>
          <a:p>
            <a:r>
              <a:rPr lang="en-US" sz="2800" dirty="0" err="1"/>
              <a:t>vdonnay@brynmawr.edu</a:t>
            </a:r>
            <a:endParaRPr lang="en-US" sz="2800" dirty="0"/>
          </a:p>
          <a:p>
            <a:r>
              <a:rPr lang="en-US" sz="2800" dirty="0"/>
              <a:t>Professor of Mathematics, Bryn Mawr College</a:t>
            </a:r>
          </a:p>
          <a:p>
            <a:r>
              <a:rPr lang="en-US" sz="2800" dirty="0"/>
              <a:t>Director, Philadelphia Regional Institute for STEM Educators (PRISE)</a:t>
            </a:r>
          </a:p>
        </p:txBody>
      </p:sp>
    </p:spTree>
    <p:extLst>
      <p:ext uri="{BB962C8B-B14F-4D97-AF65-F5344CB8AC3E}">
        <p14:creationId xmlns:p14="http://schemas.microsoft.com/office/powerpoint/2010/main" val="687565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1114"/>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4299A3A0-086C-4A85-9D16-9D3AD8234801}"/>
              </a:ext>
            </a:extLst>
          </p:cNvPr>
          <p:cNvSpPr>
            <a:spLocks noGrp="1"/>
          </p:cNvSpPr>
          <p:nvPr>
            <p:ph type="subTitle" idx="1"/>
          </p:nvPr>
        </p:nvSpPr>
        <p:spPr/>
        <p:txBody>
          <a:bodyPr/>
          <a:lstStyle/>
          <a:p>
            <a:endParaRPr lang="en-US"/>
          </a:p>
        </p:txBody>
      </p:sp>
      <p:pic>
        <p:nvPicPr>
          <p:cNvPr id="14" name="Picture 1">
            <a:extLst>
              <a:ext uri="{FF2B5EF4-FFF2-40B4-BE49-F238E27FC236}">
                <a16:creationId xmlns:a16="http://schemas.microsoft.com/office/drawing/2014/main" id="{65E49F88-3A32-E04C-B8D0-D8E7639DE0B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24000" y="762001"/>
            <a:ext cx="9144000" cy="589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
            <a:extLst>
              <a:ext uri="{FF2B5EF4-FFF2-40B4-BE49-F238E27FC236}">
                <a16:creationId xmlns:a16="http://schemas.microsoft.com/office/drawing/2014/main" id="{8518AC92-986A-EC49-BFB2-7DD1DE7C829E}"/>
              </a:ext>
            </a:extLst>
          </p:cNvPr>
          <p:cNvSpPr txBox="1">
            <a:spLocks noChangeArrowheads="1"/>
          </p:cNvSpPr>
          <p:nvPr/>
        </p:nvSpPr>
        <p:spPr bwMode="auto">
          <a:xfrm>
            <a:off x="2362200" y="152401"/>
            <a:ext cx="663194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r>
              <a:rPr lang="en-US" dirty="0"/>
              <a:t>What is the pay-back time for buying solar panels?</a:t>
            </a:r>
            <a:r>
              <a:rPr lang="en-US" dirty="0">
                <a:latin typeface="+mn-lt"/>
              </a:rPr>
              <a:t>   </a:t>
            </a:r>
          </a:p>
        </p:txBody>
      </p:sp>
    </p:spTree>
    <p:extLst>
      <p:ext uri="{BB962C8B-B14F-4D97-AF65-F5344CB8AC3E}">
        <p14:creationId xmlns:p14="http://schemas.microsoft.com/office/powerpoint/2010/main" val="2961196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1114"/>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4299A3A0-086C-4A85-9D16-9D3AD8234801}"/>
              </a:ext>
            </a:extLst>
          </p:cNvPr>
          <p:cNvSpPr>
            <a:spLocks noGrp="1"/>
          </p:cNvSpPr>
          <p:nvPr>
            <p:ph type="subTitle" idx="1"/>
          </p:nvPr>
        </p:nvSpPr>
        <p:spPr/>
        <p:txBody>
          <a:bodyPr/>
          <a:lstStyle/>
          <a:p>
            <a:endParaRPr lang="en-US"/>
          </a:p>
        </p:txBody>
      </p:sp>
      <p:pic>
        <p:nvPicPr>
          <p:cNvPr id="14" name="Picture 1">
            <a:extLst>
              <a:ext uri="{FF2B5EF4-FFF2-40B4-BE49-F238E27FC236}">
                <a16:creationId xmlns:a16="http://schemas.microsoft.com/office/drawing/2014/main" id="{65E49F88-3A32-E04C-B8D0-D8E7639DE0B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24000" y="755353"/>
            <a:ext cx="9144000" cy="589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EA914D8-F937-0F4B-A0C5-5BFA77579E15}"/>
              </a:ext>
            </a:extLst>
          </p:cNvPr>
          <p:cNvSpPr txBox="1"/>
          <p:nvPr/>
        </p:nvSpPr>
        <p:spPr>
          <a:xfrm>
            <a:off x="2802994" y="4242137"/>
            <a:ext cx="5999271" cy="1015663"/>
          </a:xfrm>
          <a:prstGeom prst="rect">
            <a:avLst/>
          </a:prstGeom>
          <a:noFill/>
        </p:spPr>
        <p:txBody>
          <a:bodyPr wrap="none" rtlCol="0">
            <a:spAutoFit/>
          </a:bodyPr>
          <a:lstStyle/>
          <a:p>
            <a:endParaRPr lang="en-US" sz="3000" dirty="0"/>
          </a:p>
          <a:p>
            <a:r>
              <a:rPr lang="en-US" sz="3000" dirty="0"/>
              <a:t> Should the district buy solar panels? </a:t>
            </a:r>
          </a:p>
        </p:txBody>
      </p:sp>
    </p:spTree>
    <p:extLst>
      <p:ext uri="{BB962C8B-B14F-4D97-AF65-F5344CB8AC3E}">
        <p14:creationId xmlns:p14="http://schemas.microsoft.com/office/powerpoint/2010/main" val="2391666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1114"/>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4299A3A0-086C-4A85-9D16-9D3AD8234801}"/>
              </a:ext>
            </a:extLst>
          </p:cNvPr>
          <p:cNvSpPr>
            <a:spLocks noGrp="1"/>
          </p:cNvSpPr>
          <p:nvPr>
            <p:ph type="subTitle" idx="1"/>
          </p:nvPr>
        </p:nvSpPr>
        <p:spPr/>
        <p:txBody>
          <a:bodyPr/>
          <a:lstStyle/>
          <a:p>
            <a:endParaRPr lang="en-US"/>
          </a:p>
        </p:txBody>
      </p:sp>
      <p:pic>
        <p:nvPicPr>
          <p:cNvPr id="14" name="Picture 1">
            <a:extLst>
              <a:ext uri="{FF2B5EF4-FFF2-40B4-BE49-F238E27FC236}">
                <a16:creationId xmlns:a16="http://schemas.microsoft.com/office/drawing/2014/main" id="{65E49F88-3A32-E04C-B8D0-D8E7639DE0B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24000" y="755353"/>
            <a:ext cx="9144000" cy="589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EA914D8-F937-0F4B-A0C5-5BFA77579E15}"/>
              </a:ext>
            </a:extLst>
          </p:cNvPr>
          <p:cNvSpPr txBox="1"/>
          <p:nvPr/>
        </p:nvSpPr>
        <p:spPr>
          <a:xfrm>
            <a:off x="2802994" y="4242137"/>
            <a:ext cx="6917535" cy="1938992"/>
          </a:xfrm>
          <a:prstGeom prst="rect">
            <a:avLst/>
          </a:prstGeom>
          <a:noFill/>
        </p:spPr>
        <p:txBody>
          <a:bodyPr wrap="none" rtlCol="0">
            <a:spAutoFit/>
          </a:bodyPr>
          <a:lstStyle/>
          <a:p>
            <a:endParaRPr lang="en-US" sz="3000" dirty="0"/>
          </a:p>
          <a:p>
            <a:r>
              <a:rPr lang="en-US" sz="3000" dirty="0"/>
              <a:t> Should the district buy solar panels?</a:t>
            </a:r>
            <a:br>
              <a:rPr lang="en-US" sz="3000" dirty="0"/>
            </a:br>
            <a:br>
              <a:rPr lang="en-US" sz="3000" dirty="0"/>
            </a:br>
            <a:r>
              <a:rPr lang="en-US" sz="3000" dirty="0"/>
              <a:t>Present your findings to the School Board </a:t>
            </a:r>
          </a:p>
        </p:txBody>
      </p:sp>
    </p:spTree>
    <p:extLst>
      <p:ext uri="{BB962C8B-B14F-4D97-AF65-F5344CB8AC3E}">
        <p14:creationId xmlns:p14="http://schemas.microsoft.com/office/powerpoint/2010/main" val="4268244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1114"/>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4299A3A0-086C-4A85-9D16-9D3AD8234801}"/>
              </a:ext>
            </a:extLst>
          </p:cNvPr>
          <p:cNvSpPr>
            <a:spLocks noGrp="1"/>
          </p:cNvSpPr>
          <p:nvPr>
            <p:ph type="subTitle" idx="1"/>
          </p:nvPr>
        </p:nvSpPr>
        <p:spPr/>
        <p:txBody>
          <a:bodyPr/>
          <a:lstStyle/>
          <a:p>
            <a:endParaRPr lang="en-US"/>
          </a:p>
        </p:txBody>
      </p:sp>
      <p:pic>
        <p:nvPicPr>
          <p:cNvPr id="14" name="Picture 1">
            <a:extLst>
              <a:ext uri="{FF2B5EF4-FFF2-40B4-BE49-F238E27FC236}">
                <a16:creationId xmlns:a16="http://schemas.microsoft.com/office/drawing/2014/main" id="{65E49F88-3A32-E04C-B8D0-D8E7639DE0B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24000" y="755353"/>
            <a:ext cx="9144000" cy="589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EA914D8-F937-0F4B-A0C5-5BFA77579E15}"/>
              </a:ext>
            </a:extLst>
          </p:cNvPr>
          <p:cNvSpPr txBox="1"/>
          <p:nvPr/>
        </p:nvSpPr>
        <p:spPr>
          <a:xfrm>
            <a:off x="2802994" y="4242137"/>
            <a:ext cx="7797904" cy="1938992"/>
          </a:xfrm>
          <a:prstGeom prst="rect">
            <a:avLst/>
          </a:prstGeom>
          <a:noFill/>
        </p:spPr>
        <p:txBody>
          <a:bodyPr wrap="none" rtlCol="0">
            <a:spAutoFit/>
          </a:bodyPr>
          <a:lstStyle/>
          <a:p>
            <a:r>
              <a:rPr lang="en-US" sz="3000" dirty="0"/>
              <a:t>                      Township</a:t>
            </a:r>
          </a:p>
          <a:p>
            <a:r>
              <a:rPr lang="en-US" sz="3000" dirty="0"/>
              <a:t> Should the </a:t>
            </a:r>
            <a:r>
              <a:rPr lang="en-US" sz="3000" strike="sngStrike" dirty="0"/>
              <a:t>district </a:t>
            </a:r>
            <a:r>
              <a:rPr lang="en-US" sz="3000" dirty="0"/>
              <a:t>buy solar panels?</a:t>
            </a:r>
            <a:br>
              <a:rPr lang="en-US" sz="3000" dirty="0"/>
            </a:br>
            <a:r>
              <a:rPr lang="en-US" sz="3000" dirty="0"/>
              <a:t>                        Township Board of Commissioners</a:t>
            </a:r>
            <a:br>
              <a:rPr lang="en-US" sz="3000" dirty="0"/>
            </a:br>
            <a:r>
              <a:rPr lang="en-US" sz="3000" dirty="0"/>
              <a:t>Present your findings to the </a:t>
            </a:r>
            <a:r>
              <a:rPr lang="en-US" sz="3000" strike="sngStrike" dirty="0"/>
              <a:t>School Board </a:t>
            </a:r>
          </a:p>
        </p:txBody>
      </p:sp>
    </p:spTree>
    <p:extLst>
      <p:ext uri="{BB962C8B-B14F-4D97-AF65-F5344CB8AC3E}">
        <p14:creationId xmlns:p14="http://schemas.microsoft.com/office/powerpoint/2010/main" val="965210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299A3A0-086C-4A85-9D16-9D3AD8234801}"/>
              </a:ext>
            </a:extLst>
          </p:cNvPr>
          <p:cNvSpPr>
            <a:spLocks noGrp="1"/>
          </p:cNvSpPr>
          <p:nvPr>
            <p:ph type="subTitle" idx="1"/>
          </p:nvPr>
        </p:nvSpPr>
        <p:spPr/>
        <p:txBody>
          <a:bodyPr/>
          <a:lstStyle/>
          <a:p>
            <a:endParaRPr lang="en-US"/>
          </a:p>
        </p:txBody>
      </p:sp>
      <p:sp>
        <p:nvSpPr>
          <p:cNvPr id="8" name="Rectangle 2">
            <a:extLst>
              <a:ext uri="{FF2B5EF4-FFF2-40B4-BE49-F238E27FC236}">
                <a16:creationId xmlns:a16="http://schemas.microsoft.com/office/drawing/2014/main" id="{324F2997-31C5-1548-B952-8F59BD356775}"/>
              </a:ext>
            </a:extLst>
          </p:cNvPr>
          <p:cNvSpPr txBox="1">
            <a:spLocks noChangeArrowheads="1"/>
          </p:cNvSpPr>
          <p:nvPr/>
        </p:nvSpPr>
        <p:spPr>
          <a:xfrm>
            <a:off x="2198689" y="0"/>
            <a:ext cx="7794625" cy="7620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atin typeface="Calisto MT" charset="0"/>
                <a:ea typeface="ＭＳ Ｐゴシック" charset="0"/>
                <a:cs typeface="ＭＳ Ｐゴシック" charset="0"/>
              </a:rPr>
              <a:t>Haverford 2011</a:t>
            </a:r>
          </a:p>
        </p:txBody>
      </p:sp>
      <p:pic>
        <p:nvPicPr>
          <p:cNvPr id="10" name="Picture 5">
            <a:extLst>
              <a:ext uri="{FF2B5EF4-FFF2-40B4-BE49-F238E27FC236}">
                <a16:creationId xmlns:a16="http://schemas.microsoft.com/office/drawing/2014/main" id="{3D87AB11-17D1-6142-AEFE-828FC682A2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362201"/>
            <a:ext cx="7620000" cy="4030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7">
            <a:extLst>
              <a:ext uri="{FF2B5EF4-FFF2-40B4-BE49-F238E27FC236}">
                <a16:creationId xmlns:a16="http://schemas.microsoft.com/office/drawing/2014/main" id="{23805AC1-8541-7F40-81E4-1F053FEAD83D}"/>
              </a:ext>
            </a:extLst>
          </p:cNvPr>
          <p:cNvSpPr txBox="1">
            <a:spLocks noChangeArrowheads="1"/>
          </p:cNvSpPr>
          <p:nvPr/>
        </p:nvSpPr>
        <p:spPr bwMode="auto">
          <a:xfrm>
            <a:off x="2740025" y="1295400"/>
            <a:ext cx="671195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lang="en-US" sz="2800">
                <a:latin typeface="Arial" charset="0"/>
              </a:rPr>
              <a:t>Recreation and Environmental Education </a:t>
            </a:r>
          </a:p>
          <a:p>
            <a:pPr eaLnBrk="1" hangingPunct="1"/>
            <a:r>
              <a:rPr lang="en-US" sz="2800">
                <a:latin typeface="Arial" charset="0"/>
              </a:rPr>
              <a:t>			Center</a:t>
            </a:r>
          </a:p>
        </p:txBody>
      </p:sp>
    </p:spTree>
    <p:extLst>
      <p:ext uri="{BB962C8B-B14F-4D97-AF65-F5344CB8AC3E}">
        <p14:creationId xmlns:p14="http://schemas.microsoft.com/office/powerpoint/2010/main" val="290158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EA305838-5E8F-BD4E-8F7D-EFD6C8BB4B6B}"/>
              </a:ext>
            </a:extLst>
          </p:cNvPr>
          <p:cNvSpPr txBox="1">
            <a:spLocks/>
          </p:cNvSpPr>
          <p:nvPr/>
        </p:nvSpPr>
        <p:spPr>
          <a:xfrm>
            <a:off x="2133600" y="304800"/>
            <a:ext cx="7793038" cy="14620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a:latin typeface="Calisto MT" charset="0"/>
                <a:ea typeface="ＭＳ Ｐゴシック" charset="0"/>
                <a:cs typeface="ＭＳ Ｐゴシック" charset="0"/>
              </a:rPr>
              <a:t>Math and Sustainability:</a:t>
            </a:r>
            <a:br>
              <a:rPr lang="en-US" sz="2400">
                <a:latin typeface="Calisto MT" charset="0"/>
                <a:ea typeface="ＭＳ Ｐゴシック" charset="0"/>
                <a:cs typeface="ＭＳ Ｐゴシック" charset="0"/>
              </a:rPr>
            </a:br>
            <a:br>
              <a:rPr lang="en-US" sz="2400">
                <a:latin typeface="Calisto MT" charset="0"/>
                <a:ea typeface="ＭＳ Ｐゴシック" charset="0"/>
                <a:cs typeface="ＭＳ Ｐゴシック" charset="0"/>
              </a:rPr>
            </a:br>
            <a:r>
              <a:rPr lang="en-US" sz="2400">
                <a:latin typeface="Calisto MT" charset="0"/>
                <a:ea typeface="ＭＳ Ｐゴシック" charset="0"/>
                <a:cs typeface="ＭＳ Ｐゴシック" charset="0"/>
              </a:rPr>
              <a:t>Cost – Benefit Analysis for Commissioners</a:t>
            </a:r>
          </a:p>
        </p:txBody>
      </p:sp>
      <p:sp>
        <p:nvSpPr>
          <p:cNvPr id="6" name="TextBox 4">
            <a:extLst>
              <a:ext uri="{FF2B5EF4-FFF2-40B4-BE49-F238E27FC236}">
                <a16:creationId xmlns:a16="http://schemas.microsoft.com/office/drawing/2014/main" id="{6685B6AA-3B2E-9148-ABAD-F8A1CD7BB8A6}"/>
              </a:ext>
            </a:extLst>
          </p:cNvPr>
          <p:cNvSpPr txBox="1">
            <a:spLocks noChangeArrowheads="1"/>
          </p:cNvSpPr>
          <p:nvPr/>
        </p:nvSpPr>
        <p:spPr bwMode="auto">
          <a:xfrm>
            <a:off x="2667000" y="1714501"/>
            <a:ext cx="7315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lang="en-US" sz="1800">
                <a:solidFill>
                  <a:srgbClr val="000000"/>
                </a:solidFill>
                <a:latin typeface="Arial" charset="0"/>
              </a:rPr>
              <a:t>Bethany Giblin, Amy Veprauskas, Jenny Sichel,  Teresa Palasits </a:t>
            </a:r>
          </a:p>
          <a:p>
            <a:pPr eaLnBrk="1" hangingPunct="1"/>
            <a:endParaRPr lang="en-US" sz="1800">
              <a:latin typeface="Arial" charset="0"/>
            </a:endParaRPr>
          </a:p>
        </p:txBody>
      </p:sp>
      <p:pic>
        <p:nvPicPr>
          <p:cNvPr id="7" name="Picture 5" descr="DSCN4024.jpg">
            <a:extLst>
              <a:ext uri="{FF2B5EF4-FFF2-40B4-BE49-F238E27FC236}">
                <a16:creationId xmlns:a16="http://schemas.microsoft.com/office/drawing/2014/main" id="{B2F5ED94-B942-3849-AD96-DC38A58343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347914"/>
            <a:ext cx="2882900" cy="216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6" descr="DSCN4032.jpg">
            <a:extLst>
              <a:ext uri="{FF2B5EF4-FFF2-40B4-BE49-F238E27FC236}">
                <a16:creationId xmlns:a16="http://schemas.microsoft.com/office/drawing/2014/main" id="{1BA5729D-BE61-7D44-B76E-5668348CF0F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057401"/>
            <a:ext cx="2876550" cy="2157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7" descr="DSCN4040.jpg">
            <a:extLst>
              <a:ext uri="{FF2B5EF4-FFF2-40B4-BE49-F238E27FC236}">
                <a16:creationId xmlns:a16="http://schemas.microsoft.com/office/drawing/2014/main" id="{B06737F5-0198-8C4E-A890-01C01FC06BF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4648200"/>
            <a:ext cx="2573338"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8" descr="DSCN4045.jpg">
            <a:extLst>
              <a:ext uri="{FF2B5EF4-FFF2-40B4-BE49-F238E27FC236}">
                <a16:creationId xmlns:a16="http://schemas.microsoft.com/office/drawing/2014/main" id="{A81287C8-3096-0748-84BC-4625CA76F6A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99200" y="4343400"/>
            <a:ext cx="29464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4903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299A3A0-086C-4A85-9D16-9D3AD8234801}"/>
              </a:ext>
            </a:extLst>
          </p:cNvPr>
          <p:cNvSpPr>
            <a:spLocks noGrp="1"/>
          </p:cNvSpPr>
          <p:nvPr>
            <p:ph type="subTitle" idx="1"/>
          </p:nvPr>
        </p:nvSpPr>
        <p:spPr/>
        <p:txBody>
          <a:bodyPr/>
          <a:lstStyle/>
          <a:p>
            <a:endParaRPr lang="en-US"/>
          </a:p>
        </p:txBody>
      </p:sp>
      <p:sp>
        <p:nvSpPr>
          <p:cNvPr id="5" name="Title 1">
            <a:extLst>
              <a:ext uri="{FF2B5EF4-FFF2-40B4-BE49-F238E27FC236}">
                <a16:creationId xmlns:a16="http://schemas.microsoft.com/office/drawing/2014/main" id="{A12CB80F-637E-FD4C-B492-7E13A0A5F0F9}"/>
              </a:ext>
            </a:extLst>
          </p:cNvPr>
          <p:cNvSpPr txBox="1">
            <a:spLocks/>
          </p:cNvSpPr>
          <p:nvPr/>
        </p:nvSpPr>
        <p:spPr>
          <a:xfrm>
            <a:off x="2133600" y="304800"/>
            <a:ext cx="7793038" cy="14620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a:latin typeface="Calisto MT" charset="0"/>
                <a:ea typeface="ＭＳ Ｐゴシック" charset="0"/>
                <a:cs typeface="ＭＳ Ｐゴシック" charset="0"/>
              </a:rPr>
              <a:t>Math and Sustainability:</a:t>
            </a:r>
            <a:br>
              <a:rPr lang="en-US" sz="2400">
                <a:latin typeface="Calisto MT" charset="0"/>
                <a:ea typeface="ＭＳ Ｐゴシック" charset="0"/>
                <a:cs typeface="ＭＳ Ｐゴシック" charset="0"/>
              </a:rPr>
            </a:br>
            <a:br>
              <a:rPr lang="en-US" sz="2400">
                <a:latin typeface="Calisto MT" charset="0"/>
                <a:ea typeface="ＭＳ Ｐゴシック" charset="0"/>
                <a:cs typeface="ＭＳ Ｐゴシック" charset="0"/>
              </a:rPr>
            </a:br>
            <a:r>
              <a:rPr lang="en-US" sz="2400">
                <a:latin typeface="Calisto MT" charset="0"/>
                <a:ea typeface="ＭＳ Ｐゴシック" charset="0"/>
                <a:cs typeface="ＭＳ Ｐゴシック" charset="0"/>
              </a:rPr>
              <a:t>Cost – Benefit Analysis for Commissioners</a:t>
            </a:r>
          </a:p>
        </p:txBody>
      </p:sp>
      <p:sp>
        <p:nvSpPr>
          <p:cNvPr id="6" name="TextBox 4">
            <a:extLst>
              <a:ext uri="{FF2B5EF4-FFF2-40B4-BE49-F238E27FC236}">
                <a16:creationId xmlns:a16="http://schemas.microsoft.com/office/drawing/2014/main" id="{3CBE895E-7635-0E47-A03F-1833E59C47A4}"/>
              </a:ext>
            </a:extLst>
          </p:cNvPr>
          <p:cNvSpPr txBox="1">
            <a:spLocks noChangeArrowheads="1"/>
          </p:cNvSpPr>
          <p:nvPr/>
        </p:nvSpPr>
        <p:spPr bwMode="auto">
          <a:xfrm>
            <a:off x="2667000" y="1714501"/>
            <a:ext cx="7315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lang="en-US" sz="1800">
                <a:solidFill>
                  <a:srgbClr val="000000"/>
                </a:solidFill>
                <a:latin typeface="Arial" charset="0"/>
              </a:rPr>
              <a:t>Bethany Giblin, Amy Veprauskas, Jenny Sichel,  Teresa Palasits </a:t>
            </a:r>
          </a:p>
          <a:p>
            <a:pPr eaLnBrk="1" hangingPunct="1"/>
            <a:endParaRPr lang="en-US" sz="1800">
              <a:latin typeface="Arial" charset="0"/>
            </a:endParaRPr>
          </a:p>
        </p:txBody>
      </p:sp>
      <p:pic>
        <p:nvPicPr>
          <p:cNvPr id="7" name="Picture 5" descr="DSCN4024.jpg">
            <a:extLst>
              <a:ext uri="{FF2B5EF4-FFF2-40B4-BE49-F238E27FC236}">
                <a16:creationId xmlns:a16="http://schemas.microsoft.com/office/drawing/2014/main" id="{603703C4-C3FF-4542-953E-60D58F30C1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347914"/>
            <a:ext cx="2882900" cy="216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6" descr="DSCN4032.jpg">
            <a:extLst>
              <a:ext uri="{FF2B5EF4-FFF2-40B4-BE49-F238E27FC236}">
                <a16:creationId xmlns:a16="http://schemas.microsoft.com/office/drawing/2014/main" id="{70E9A93B-BF9A-8C49-80BB-DF57117958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057401"/>
            <a:ext cx="2876550" cy="2157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7" descr="DSCN4040.jpg">
            <a:extLst>
              <a:ext uri="{FF2B5EF4-FFF2-40B4-BE49-F238E27FC236}">
                <a16:creationId xmlns:a16="http://schemas.microsoft.com/office/drawing/2014/main" id="{0718EC25-4BF7-C444-91EC-9D328296FD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4648200"/>
            <a:ext cx="2573338"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8" descr="DSCN4045.jpg">
            <a:extLst>
              <a:ext uri="{FF2B5EF4-FFF2-40B4-BE49-F238E27FC236}">
                <a16:creationId xmlns:a16="http://schemas.microsoft.com/office/drawing/2014/main" id="{B597AD11-DA1A-D840-847D-BC59163416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99200" y="4343400"/>
            <a:ext cx="29464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25932CC4-4096-D641-BC8B-65753CCDA46D}"/>
              </a:ext>
            </a:extLst>
          </p:cNvPr>
          <p:cNvPicPr>
            <a:picLocks noChangeAspect="1"/>
          </p:cNvPicPr>
          <p:nvPr/>
        </p:nvPicPr>
        <p:blipFill>
          <a:blip r:embed="rId7"/>
          <a:stretch>
            <a:fillRect/>
          </a:stretch>
        </p:blipFill>
        <p:spPr>
          <a:xfrm>
            <a:off x="239615" y="0"/>
            <a:ext cx="11712769" cy="6858000"/>
          </a:xfrm>
          <a:prstGeom prst="rect">
            <a:avLst/>
          </a:prstGeom>
        </p:spPr>
      </p:pic>
    </p:spTree>
    <p:extLst>
      <p:ext uri="{BB962C8B-B14F-4D97-AF65-F5344CB8AC3E}">
        <p14:creationId xmlns:p14="http://schemas.microsoft.com/office/powerpoint/2010/main" val="3375750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735159" y="557402"/>
            <a:ext cx="10100153" cy="2387600"/>
          </a:xfrm>
        </p:spPr>
        <p:txBody>
          <a:bodyPr>
            <a:normAutofit/>
          </a:bodyPr>
          <a:lstStyle/>
          <a:p>
            <a:r>
              <a:rPr lang="en-US" sz="4000" dirty="0"/>
              <a:t>School District of Philadelphia</a:t>
            </a:r>
            <a:br>
              <a:rPr lang="en-US" sz="4000" dirty="0"/>
            </a:br>
            <a:r>
              <a:rPr lang="en-US" sz="4000" dirty="0"/>
              <a:t>Green Futures Sustainability Initiative</a:t>
            </a:r>
            <a:br>
              <a:rPr lang="en-US" sz="4000" dirty="0"/>
            </a:br>
            <a:endParaRPr lang="en-US" sz="4000" dirty="0"/>
          </a:p>
        </p:txBody>
      </p:sp>
      <p:sp>
        <p:nvSpPr>
          <p:cNvPr id="5" name="Subtitle 4">
            <a:extLst>
              <a:ext uri="{FF2B5EF4-FFF2-40B4-BE49-F238E27FC236}">
                <a16:creationId xmlns:a16="http://schemas.microsoft.com/office/drawing/2014/main" id="{78CF781A-9BBB-3F4B-9A51-D93D120D02F8}"/>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51D6D6C5-33DC-6E42-A68A-2E73B77C6B02}"/>
              </a:ext>
            </a:extLst>
          </p:cNvPr>
          <p:cNvPicPr>
            <a:picLocks noChangeAspect="1"/>
          </p:cNvPicPr>
          <p:nvPr/>
        </p:nvPicPr>
        <p:blipFill>
          <a:blip r:embed="rId3"/>
          <a:stretch>
            <a:fillRect/>
          </a:stretch>
        </p:blipFill>
        <p:spPr>
          <a:xfrm>
            <a:off x="0" y="3701673"/>
            <a:ext cx="3112253" cy="3112253"/>
          </a:xfrm>
          <a:prstGeom prst="rect">
            <a:avLst/>
          </a:prstGeom>
        </p:spPr>
      </p:pic>
      <p:pic>
        <p:nvPicPr>
          <p:cNvPr id="8" name="Picture 7">
            <a:extLst>
              <a:ext uri="{FF2B5EF4-FFF2-40B4-BE49-F238E27FC236}">
                <a16:creationId xmlns:a16="http://schemas.microsoft.com/office/drawing/2014/main" id="{C2D28A58-778B-5149-9B16-5FBA2B75FFDF}"/>
              </a:ext>
            </a:extLst>
          </p:cNvPr>
          <p:cNvPicPr>
            <a:picLocks noChangeAspect="1"/>
          </p:cNvPicPr>
          <p:nvPr/>
        </p:nvPicPr>
        <p:blipFill>
          <a:blip r:embed="rId4"/>
          <a:stretch>
            <a:fillRect/>
          </a:stretch>
        </p:blipFill>
        <p:spPr>
          <a:xfrm>
            <a:off x="8629835" y="-44074"/>
            <a:ext cx="3562165" cy="6858000"/>
          </a:xfrm>
          <a:prstGeom prst="rect">
            <a:avLst/>
          </a:prstGeom>
        </p:spPr>
      </p:pic>
    </p:spTree>
    <p:extLst>
      <p:ext uri="{BB962C8B-B14F-4D97-AF65-F5344CB8AC3E}">
        <p14:creationId xmlns:p14="http://schemas.microsoft.com/office/powerpoint/2010/main" val="2412809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1523999" y="1122363"/>
            <a:ext cx="10100153" cy="2387600"/>
          </a:xfrm>
        </p:spPr>
        <p:txBody>
          <a:bodyPr>
            <a:normAutofit fontScale="90000"/>
          </a:bodyPr>
          <a:lstStyle/>
          <a:p>
            <a:r>
              <a:rPr lang="en-US" sz="4000" dirty="0"/>
              <a:t>School District of Philadelphia</a:t>
            </a:r>
            <a:br>
              <a:rPr lang="en-US" sz="4000" dirty="0"/>
            </a:br>
            <a:r>
              <a:rPr lang="en-US" sz="4000" dirty="0"/>
              <a:t>Green Futures Sustainability Initiative</a:t>
            </a:r>
            <a:br>
              <a:rPr lang="en-US" sz="4000" dirty="0"/>
            </a:br>
            <a:br>
              <a:rPr lang="en-US" sz="4000" dirty="0"/>
            </a:br>
            <a:r>
              <a:rPr lang="en-US" sz="4000" dirty="0"/>
              <a:t>For </a:t>
            </a:r>
            <a:br>
              <a:rPr lang="en-US" sz="4000" dirty="0"/>
            </a:br>
            <a:r>
              <a:rPr lang="en-US" sz="4000" dirty="0"/>
              <a:t>     Education </a:t>
            </a:r>
            <a:r>
              <a:rPr lang="en-US" sz="4000" strike="sngStrike" dirty="0"/>
              <a:t>About</a:t>
            </a:r>
            <a:r>
              <a:rPr lang="en-US" sz="4000" dirty="0"/>
              <a:t> Sustainability</a:t>
            </a:r>
          </a:p>
        </p:txBody>
      </p:sp>
      <p:sp>
        <p:nvSpPr>
          <p:cNvPr id="3" name="Subtitle 2">
            <a:extLst>
              <a:ext uri="{FF2B5EF4-FFF2-40B4-BE49-F238E27FC236}">
                <a16:creationId xmlns:a16="http://schemas.microsoft.com/office/drawing/2014/main" id="{4299A3A0-086C-4A85-9D16-9D3AD8234801}"/>
              </a:ext>
            </a:extLst>
          </p:cNvPr>
          <p:cNvSpPr>
            <a:spLocks noGrp="1"/>
          </p:cNvSpPr>
          <p:nvPr>
            <p:ph type="subTitle" idx="1"/>
          </p:nvPr>
        </p:nvSpPr>
        <p:spPr>
          <a:xfrm>
            <a:off x="2002075" y="3989439"/>
            <a:ext cx="9144000" cy="2042677"/>
          </a:xfrm>
        </p:spPr>
        <p:txBody>
          <a:bodyPr>
            <a:normAutofit/>
          </a:bodyPr>
          <a:lstStyle/>
          <a:p>
            <a:pPr algn="l"/>
            <a:r>
              <a:rPr lang="en-US" dirty="0">
                <a:latin typeface="+mj-lt"/>
              </a:rPr>
              <a:t>Equip students, schools, administrators, families, and the community with the </a:t>
            </a:r>
            <a:r>
              <a:rPr lang="en-US" b="1" dirty="0">
                <a:latin typeface="+mj-lt"/>
              </a:rPr>
              <a:t>skills, knowledge, and habits of mind </a:t>
            </a:r>
            <a:r>
              <a:rPr lang="en-US" dirty="0">
                <a:latin typeface="+mj-lt"/>
              </a:rPr>
              <a:t>that will prepare them to </a:t>
            </a:r>
            <a:r>
              <a:rPr lang="en-US" b="1" dirty="0">
                <a:latin typeface="+mj-lt"/>
              </a:rPr>
              <a:t>create and contribute to </a:t>
            </a:r>
            <a:r>
              <a:rPr lang="en-US" dirty="0">
                <a:latin typeface="+mj-lt"/>
              </a:rPr>
              <a:t>a world where economic prosperity, social justice and responsible citizenship are strengthened while restoring our health and that of the living systems upon which our lives depend.</a:t>
            </a:r>
          </a:p>
          <a:p>
            <a:pPr algn="l"/>
            <a:endParaRPr lang="en-US" dirty="0">
              <a:latin typeface="+mj-lt"/>
            </a:endParaRPr>
          </a:p>
        </p:txBody>
      </p:sp>
    </p:spTree>
    <p:extLst>
      <p:ext uri="{BB962C8B-B14F-4D97-AF65-F5344CB8AC3E}">
        <p14:creationId xmlns:p14="http://schemas.microsoft.com/office/powerpoint/2010/main" val="1115408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655"/>
            <a:ext cx="12192000" cy="6858000"/>
          </a:xfrm>
          <a:prstGeom prst="rect">
            <a:avLst/>
          </a:prstGeom>
        </p:spPr>
      </p:pic>
      <p:pic>
        <p:nvPicPr>
          <p:cNvPr id="5" name="Picture 2">
            <a:extLst>
              <a:ext uri="{FF2B5EF4-FFF2-40B4-BE49-F238E27FC236}">
                <a16:creationId xmlns:a16="http://schemas.microsoft.com/office/drawing/2014/main" id="{3F4E7EF0-F095-D14F-85D6-6F01E77DBF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824" t="10606" r="5125" b="5776"/>
          <a:stretch/>
        </p:blipFill>
        <p:spPr bwMode="auto">
          <a:xfrm>
            <a:off x="2156477" y="64747"/>
            <a:ext cx="7879045" cy="6728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6162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1524000" y="1930083"/>
            <a:ext cx="9144000" cy="2387600"/>
          </a:xfrm>
        </p:spPr>
        <p:txBody>
          <a:bodyPr>
            <a:normAutofit fontScale="90000"/>
          </a:bodyPr>
          <a:lstStyle/>
          <a:p>
            <a:r>
              <a:rPr lang="en-US" dirty="0"/>
              <a:t>What is the role of schools/school districts in furthering sustainability and addressing the Climate Crisis? </a:t>
            </a:r>
          </a:p>
        </p:txBody>
      </p:sp>
    </p:spTree>
    <p:extLst>
      <p:ext uri="{BB962C8B-B14F-4D97-AF65-F5344CB8AC3E}">
        <p14:creationId xmlns:p14="http://schemas.microsoft.com/office/powerpoint/2010/main" val="2611537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546BF10-138B-F347-AB9A-B1661A60D878}"/>
              </a:ext>
            </a:extLst>
          </p:cNvPr>
          <p:cNvSpPr txBox="1"/>
          <p:nvPr/>
        </p:nvSpPr>
        <p:spPr>
          <a:xfrm>
            <a:off x="2686925" y="685800"/>
            <a:ext cx="6818149" cy="646331"/>
          </a:xfrm>
          <a:prstGeom prst="rect">
            <a:avLst/>
          </a:prstGeom>
          <a:noFill/>
        </p:spPr>
        <p:txBody>
          <a:bodyPr wrap="none" rtlCol="0">
            <a:spAutoFit/>
          </a:bodyPr>
          <a:lstStyle/>
          <a:p>
            <a:r>
              <a:rPr lang="en-US" sz="3600" dirty="0"/>
              <a:t>Prepare Students for Green Careers</a:t>
            </a:r>
          </a:p>
        </p:txBody>
      </p:sp>
      <p:sp>
        <p:nvSpPr>
          <p:cNvPr id="3" name="TextBox 2">
            <a:extLst>
              <a:ext uri="{FF2B5EF4-FFF2-40B4-BE49-F238E27FC236}">
                <a16:creationId xmlns:a16="http://schemas.microsoft.com/office/drawing/2014/main" id="{5D08C183-48B2-C34A-B51F-20A796A6B64B}"/>
              </a:ext>
            </a:extLst>
          </p:cNvPr>
          <p:cNvSpPr txBox="1"/>
          <p:nvPr/>
        </p:nvSpPr>
        <p:spPr>
          <a:xfrm>
            <a:off x="228601" y="2148145"/>
            <a:ext cx="9631680" cy="3600986"/>
          </a:xfrm>
          <a:prstGeom prst="rect">
            <a:avLst/>
          </a:prstGeom>
          <a:noFill/>
        </p:spPr>
        <p:txBody>
          <a:bodyPr wrap="square" rtlCol="0">
            <a:spAutoFit/>
          </a:bodyPr>
          <a:lstStyle/>
          <a:p>
            <a:r>
              <a:rPr lang="en-US" sz="3200" dirty="0"/>
              <a:t>Bri</a:t>
            </a:r>
            <a:r>
              <a:rPr lang="en-US" sz="2800" dirty="0"/>
              <a:t>ght Solar Futures CTE vocational program</a:t>
            </a:r>
            <a:br>
              <a:rPr lang="en-US" sz="2800" dirty="0"/>
            </a:br>
            <a:r>
              <a:rPr lang="en-US" sz="2800" dirty="0"/>
              <a:t>at Frankford High School. </a:t>
            </a:r>
          </a:p>
          <a:p>
            <a:endParaRPr lang="en-US" sz="2800" dirty="0"/>
          </a:p>
          <a:p>
            <a:r>
              <a:rPr lang="en-US" sz="2800" dirty="0"/>
              <a:t>State of the art Solar Training Lab</a:t>
            </a:r>
          </a:p>
          <a:p>
            <a:endParaRPr lang="en-US" sz="2800" dirty="0"/>
          </a:p>
          <a:p>
            <a:r>
              <a:rPr lang="en-US" sz="2800" dirty="0"/>
              <a:t>3-year Solar Energy program to train</a:t>
            </a:r>
            <a:br>
              <a:rPr lang="en-US" sz="2800" dirty="0"/>
            </a:br>
            <a:r>
              <a:rPr lang="en-US" sz="2800" dirty="0"/>
              <a:t> students to become Solar Installers (first in the nation!). </a:t>
            </a:r>
          </a:p>
          <a:p>
            <a:r>
              <a:rPr lang="en-US" sz="2800" dirty="0"/>
              <a:t>Includes paid summer internships in the clean energy field.  </a:t>
            </a:r>
          </a:p>
        </p:txBody>
      </p:sp>
      <p:pic>
        <p:nvPicPr>
          <p:cNvPr id="7" name="Picture 6">
            <a:extLst>
              <a:ext uri="{FF2B5EF4-FFF2-40B4-BE49-F238E27FC236}">
                <a16:creationId xmlns:a16="http://schemas.microsoft.com/office/drawing/2014/main" id="{43F53199-2722-DD4C-8920-EC3CE8CB9219}"/>
              </a:ext>
            </a:extLst>
          </p:cNvPr>
          <p:cNvPicPr>
            <a:picLocks noChangeAspect="1"/>
          </p:cNvPicPr>
          <p:nvPr/>
        </p:nvPicPr>
        <p:blipFill>
          <a:blip r:embed="rId4"/>
          <a:stretch>
            <a:fillRect/>
          </a:stretch>
        </p:blipFill>
        <p:spPr>
          <a:xfrm>
            <a:off x="7634683" y="1470163"/>
            <a:ext cx="4175047" cy="3127255"/>
          </a:xfrm>
          <a:prstGeom prst="rect">
            <a:avLst/>
          </a:prstGeom>
        </p:spPr>
      </p:pic>
    </p:spTree>
    <p:extLst>
      <p:ext uri="{BB962C8B-B14F-4D97-AF65-F5344CB8AC3E}">
        <p14:creationId xmlns:p14="http://schemas.microsoft.com/office/powerpoint/2010/main" val="1923917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1524000" y="272178"/>
            <a:ext cx="9144000" cy="2387600"/>
          </a:xfrm>
        </p:spPr>
        <p:txBody>
          <a:bodyPr/>
          <a:lstStyle/>
          <a:p>
            <a:r>
              <a:rPr lang="en-US" dirty="0"/>
              <a:t>Eco-Schools USA program</a:t>
            </a:r>
            <a:br>
              <a:rPr lang="en-US" dirty="0"/>
            </a:br>
            <a:r>
              <a:rPr lang="en-US" sz="3600" dirty="0"/>
              <a:t>National Wildlife Federation</a:t>
            </a:r>
          </a:p>
        </p:txBody>
      </p:sp>
      <p:sp>
        <p:nvSpPr>
          <p:cNvPr id="3" name="Subtitle 2">
            <a:extLst>
              <a:ext uri="{FF2B5EF4-FFF2-40B4-BE49-F238E27FC236}">
                <a16:creationId xmlns:a16="http://schemas.microsoft.com/office/drawing/2014/main" id="{4299A3A0-086C-4A85-9D16-9D3AD8234801}"/>
              </a:ext>
            </a:extLst>
          </p:cNvPr>
          <p:cNvSpPr>
            <a:spLocks noGrp="1"/>
          </p:cNvSpPr>
          <p:nvPr>
            <p:ph type="subTitle" idx="1"/>
          </p:nvPr>
        </p:nvSpPr>
        <p:spPr>
          <a:xfrm>
            <a:off x="2819400" y="3014864"/>
            <a:ext cx="9144000" cy="2737802"/>
          </a:xfrm>
        </p:spPr>
        <p:txBody>
          <a:bodyPr>
            <a:noAutofit/>
          </a:bodyPr>
          <a:lstStyle/>
          <a:p>
            <a:r>
              <a:rPr lang="en-US" dirty="0"/>
              <a:t>School based Eco-Team focus on pathways to sustainability</a:t>
            </a:r>
          </a:p>
          <a:p>
            <a:r>
              <a:rPr lang="en-US" dirty="0"/>
              <a:t> most relevant to the school </a:t>
            </a:r>
          </a:p>
          <a:p>
            <a:endParaRPr lang="en-US" dirty="0"/>
          </a:p>
          <a:p>
            <a:r>
              <a:rPr lang="en-US" dirty="0"/>
              <a:t>Develop an Action Plan </a:t>
            </a:r>
          </a:p>
          <a:p>
            <a:r>
              <a:rPr lang="en-US" dirty="0"/>
              <a:t>and work towards winning the Green Flag Award</a:t>
            </a:r>
          </a:p>
          <a:p>
            <a:endParaRPr lang="en-US" dirty="0"/>
          </a:p>
          <a:p>
            <a:r>
              <a:rPr lang="en-US" dirty="0"/>
              <a:t>Linked to United Nations Sustainable Development Goals </a:t>
            </a:r>
          </a:p>
        </p:txBody>
      </p:sp>
      <p:pic>
        <p:nvPicPr>
          <p:cNvPr id="4" name="Picture 3">
            <a:extLst>
              <a:ext uri="{FF2B5EF4-FFF2-40B4-BE49-F238E27FC236}">
                <a16:creationId xmlns:a16="http://schemas.microsoft.com/office/drawing/2014/main" id="{01AC22FE-34E0-BC47-86E9-8F30D5004E5F}"/>
              </a:ext>
            </a:extLst>
          </p:cNvPr>
          <p:cNvPicPr>
            <a:picLocks noChangeAspect="1"/>
          </p:cNvPicPr>
          <p:nvPr/>
        </p:nvPicPr>
        <p:blipFill>
          <a:blip r:embed="rId4"/>
          <a:stretch>
            <a:fillRect/>
          </a:stretch>
        </p:blipFill>
        <p:spPr>
          <a:xfrm>
            <a:off x="0" y="2659778"/>
            <a:ext cx="3505200" cy="2311400"/>
          </a:xfrm>
          <a:prstGeom prst="rect">
            <a:avLst/>
          </a:prstGeom>
        </p:spPr>
      </p:pic>
    </p:spTree>
    <p:extLst>
      <p:ext uri="{BB962C8B-B14F-4D97-AF65-F5344CB8AC3E}">
        <p14:creationId xmlns:p14="http://schemas.microsoft.com/office/powerpoint/2010/main" val="988276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299A3A0-086C-4A85-9D16-9D3AD8234801}"/>
              </a:ext>
            </a:extLst>
          </p:cNvPr>
          <p:cNvSpPr>
            <a:spLocks noGrp="1"/>
          </p:cNvSpPr>
          <p:nvPr>
            <p:ph type="subTitle" idx="1"/>
          </p:nvPr>
        </p:nvSpPr>
        <p:spPr/>
        <p:txBody>
          <a:bodyPr/>
          <a:lstStyle/>
          <a:p>
            <a:endParaRPr lang="en-US"/>
          </a:p>
        </p:txBody>
      </p:sp>
      <p:pic>
        <p:nvPicPr>
          <p:cNvPr id="5" name="Picture 2" descr="Image result for NWF Eco-schools">
            <a:extLst>
              <a:ext uri="{FF2B5EF4-FFF2-40B4-BE49-F238E27FC236}">
                <a16:creationId xmlns:a16="http://schemas.microsoft.com/office/drawing/2014/main" id="{E6618C87-352F-5648-A3F7-643191916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0974" y="4226966"/>
            <a:ext cx="3862426" cy="25548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Eco-schools pathways">
            <a:extLst>
              <a:ext uri="{FF2B5EF4-FFF2-40B4-BE49-F238E27FC236}">
                <a16:creationId xmlns:a16="http://schemas.microsoft.com/office/drawing/2014/main" id="{69FDCAF2-7D33-2843-BFB0-8D94E4CF00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2244"/>
          <a:stretch/>
        </p:blipFill>
        <p:spPr bwMode="auto">
          <a:xfrm>
            <a:off x="2594436" y="76200"/>
            <a:ext cx="7082964" cy="18653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Eco-schools pathways">
            <a:extLst>
              <a:ext uri="{FF2B5EF4-FFF2-40B4-BE49-F238E27FC236}">
                <a16:creationId xmlns:a16="http://schemas.microsoft.com/office/drawing/2014/main" id="{99316E4C-A537-014E-A27F-951962F2BC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756"/>
          <a:stretch/>
        </p:blipFill>
        <p:spPr bwMode="auto">
          <a:xfrm>
            <a:off x="2462196" y="2133600"/>
            <a:ext cx="7748604" cy="18653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www.nwf.org/-/media/NEW-WEBSITE/Programs/Eco-Schools-USA/Pathways/ecoschools_icons_pathways_LEAF-Vertical-Color.ashx?h=214&amp;w=150&amp;la=en&amp;hash=18666944C7ACC22E96B246C76DDB006C903B8204">
            <a:extLst>
              <a:ext uri="{FF2B5EF4-FFF2-40B4-BE49-F238E27FC236}">
                <a16:creationId xmlns:a16="http://schemas.microsoft.com/office/drawing/2014/main" id="{C189E7BE-2813-7D42-A2AB-4535791D89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2978" y="4399684"/>
            <a:ext cx="1428750" cy="2038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www.nwf.org/-/media/NEW-WEBSITE/Programs/Eco-Schools-USA/Pathways/ecoschools_icons_pathways_wow.ashx?h=150&amp;w=150&amp;la=en&amp;hash=0B53A3F035BE22520586238DF54BD7EDE5C88A45">
            <a:extLst>
              <a:ext uri="{FF2B5EF4-FFF2-40B4-BE49-F238E27FC236}">
                <a16:creationId xmlns:a16="http://schemas.microsoft.com/office/drawing/2014/main" id="{0A589628-D47B-1C43-BC64-81DF981E2E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4123" y="4399684"/>
            <a:ext cx="1809750"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90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944880" y="-995997"/>
            <a:ext cx="10637520" cy="2387600"/>
          </a:xfrm>
        </p:spPr>
        <p:txBody>
          <a:bodyPr>
            <a:normAutofit/>
          </a:bodyPr>
          <a:lstStyle/>
          <a:p>
            <a:r>
              <a:rPr lang="en-US" sz="4800" dirty="0"/>
              <a:t>Partner with Community Organizations</a:t>
            </a:r>
          </a:p>
        </p:txBody>
      </p:sp>
      <p:sp>
        <p:nvSpPr>
          <p:cNvPr id="3" name="Subtitle 2">
            <a:extLst>
              <a:ext uri="{FF2B5EF4-FFF2-40B4-BE49-F238E27FC236}">
                <a16:creationId xmlns:a16="http://schemas.microsoft.com/office/drawing/2014/main" id="{4299A3A0-086C-4A85-9D16-9D3AD8234801}"/>
              </a:ext>
            </a:extLst>
          </p:cNvPr>
          <p:cNvSpPr>
            <a:spLocks noGrp="1"/>
          </p:cNvSpPr>
          <p:nvPr>
            <p:ph type="subTitle" idx="1"/>
          </p:nvPr>
        </p:nvSpPr>
        <p:spPr>
          <a:xfrm>
            <a:off x="342900" y="1508760"/>
            <a:ext cx="11506200" cy="4328160"/>
          </a:xfrm>
        </p:spPr>
        <p:txBody>
          <a:bodyPr>
            <a:noAutofit/>
          </a:bodyPr>
          <a:lstStyle/>
          <a:p>
            <a:r>
              <a:rPr lang="en-US" sz="3000" dirty="0"/>
              <a:t>Science class: </a:t>
            </a:r>
            <a:r>
              <a:rPr lang="en-US" sz="3000" b="1" dirty="0"/>
              <a:t>student energy audit </a:t>
            </a:r>
          </a:p>
          <a:p>
            <a:endParaRPr lang="en-US" sz="3000" dirty="0"/>
          </a:p>
          <a:p>
            <a:r>
              <a:rPr lang="en-US" sz="3000" dirty="0"/>
              <a:t>New Kensington Community Development Corporation (NKCDC)</a:t>
            </a:r>
          </a:p>
          <a:p>
            <a:r>
              <a:rPr lang="en-US" sz="3000" dirty="0"/>
              <a:t>Help community residents save money by weatherizing their homes to reduce energy usage</a:t>
            </a:r>
          </a:p>
          <a:p>
            <a:endParaRPr lang="en-US" sz="3000" dirty="0"/>
          </a:p>
          <a:p>
            <a:r>
              <a:rPr lang="en-US" sz="3000" dirty="0"/>
              <a:t> </a:t>
            </a:r>
          </a:p>
        </p:txBody>
      </p:sp>
    </p:spTree>
    <p:extLst>
      <p:ext uri="{BB962C8B-B14F-4D97-AF65-F5344CB8AC3E}">
        <p14:creationId xmlns:p14="http://schemas.microsoft.com/office/powerpoint/2010/main" val="1561976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944880" y="-995997"/>
            <a:ext cx="10637520" cy="2387600"/>
          </a:xfrm>
        </p:spPr>
        <p:txBody>
          <a:bodyPr>
            <a:normAutofit/>
          </a:bodyPr>
          <a:lstStyle/>
          <a:p>
            <a:r>
              <a:rPr lang="en-US" sz="4800" dirty="0"/>
              <a:t>Partner with Community Organizations</a:t>
            </a:r>
          </a:p>
        </p:txBody>
      </p:sp>
      <p:sp>
        <p:nvSpPr>
          <p:cNvPr id="3" name="Subtitle 2">
            <a:extLst>
              <a:ext uri="{FF2B5EF4-FFF2-40B4-BE49-F238E27FC236}">
                <a16:creationId xmlns:a16="http://schemas.microsoft.com/office/drawing/2014/main" id="{4299A3A0-086C-4A85-9D16-9D3AD8234801}"/>
              </a:ext>
            </a:extLst>
          </p:cNvPr>
          <p:cNvSpPr>
            <a:spLocks noGrp="1"/>
          </p:cNvSpPr>
          <p:nvPr>
            <p:ph type="subTitle" idx="1"/>
          </p:nvPr>
        </p:nvSpPr>
        <p:spPr>
          <a:xfrm>
            <a:off x="342900" y="1508760"/>
            <a:ext cx="11506200" cy="4328160"/>
          </a:xfrm>
        </p:spPr>
        <p:txBody>
          <a:bodyPr>
            <a:noAutofit/>
          </a:bodyPr>
          <a:lstStyle/>
          <a:p>
            <a:r>
              <a:rPr lang="en-US" sz="3000" dirty="0"/>
              <a:t>Science class: </a:t>
            </a:r>
            <a:r>
              <a:rPr lang="en-US" sz="3000" b="1" dirty="0"/>
              <a:t>student energy audit </a:t>
            </a:r>
          </a:p>
          <a:p>
            <a:endParaRPr lang="en-US" sz="3000" dirty="0"/>
          </a:p>
          <a:p>
            <a:r>
              <a:rPr lang="en-US" sz="3000" dirty="0"/>
              <a:t>New Kensington Community Development Corporation (NKCDC)</a:t>
            </a:r>
          </a:p>
          <a:p>
            <a:r>
              <a:rPr lang="en-US" sz="3000" dirty="0"/>
              <a:t>Help community residents save money by weatherizing their homes to reduce energy usage</a:t>
            </a:r>
          </a:p>
          <a:p>
            <a:endParaRPr lang="en-US" sz="3000" dirty="0"/>
          </a:p>
          <a:p>
            <a:r>
              <a:rPr lang="en-US" sz="3000" dirty="0"/>
              <a:t>NKCDC visits with science class: </a:t>
            </a:r>
            <a:endParaRPr lang="en-US" sz="3000" b="1" dirty="0"/>
          </a:p>
          <a:p>
            <a:r>
              <a:rPr lang="en-US" sz="3000" dirty="0"/>
              <a:t> real-world application of knowledge and way to reach out to families</a:t>
            </a:r>
            <a:br>
              <a:rPr lang="en-US" sz="3000" dirty="0"/>
            </a:br>
            <a:br>
              <a:rPr lang="en-US" sz="3000" dirty="0"/>
            </a:br>
            <a:r>
              <a:rPr lang="en-US" sz="3000" dirty="0"/>
              <a:t>       </a:t>
            </a:r>
            <a:r>
              <a:rPr lang="en-US" sz="3600" dirty="0"/>
              <a:t>Win – Win</a:t>
            </a:r>
          </a:p>
          <a:p>
            <a:endParaRPr lang="en-US" sz="3600" dirty="0"/>
          </a:p>
          <a:p>
            <a:r>
              <a:rPr lang="en-US" sz="3600" dirty="0"/>
              <a:t> </a:t>
            </a:r>
          </a:p>
        </p:txBody>
      </p:sp>
    </p:spTree>
    <p:extLst>
      <p:ext uri="{BB962C8B-B14F-4D97-AF65-F5344CB8AC3E}">
        <p14:creationId xmlns:p14="http://schemas.microsoft.com/office/powerpoint/2010/main" val="1194257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1524000" y="-1238169"/>
            <a:ext cx="9144000" cy="2387600"/>
          </a:xfrm>
        </p:spPr>
        <p:txBody>
          <a:bodyPr>
            <a:normAutofit/>
          </a:bodyPr>
          <a:lstStyle/>
          <a:p>
            <a:r>
              <a:rPr lang="en-US" sz="3200" dirty="0"/>
              <a:t>Northeast HS</a:t>
            </a:r>
            <a:br>
              <a:rPr lang="en-US" sz="3200" dirty="0"/>
            </a:br>
            <a:r>
              <a:rPr lang="en-US" sz="3200" dirty="0"/>
              <a:t>Amanda </a:t>
            </a:r>
            <a:r>
              <a:rPr lang="en-US" sz="3200" dirty="0" err="1"/>
              <a:t>Fiegel</a:t>
            </a:r>
            <a:endParaRPr lang="en-US" sz="3200" dirty="0"/>
          </a:p>
        </p:txBody>
      </p:sp>
      <p:sp>
        <p:nvSpPr>
          <p:cNvPr id="3" name="Subtitle 2">
            <a:extLst>
              <a:ext uri="{FF2B5EF4-FFF2-40B4-BE49-F238E27FC236}">
                <a16:creationId xmlns:a16="http://schemas.microsoft.com/office/drawing/2014/main" id="{4299A3A0-086C-4A85-9D16-9D3AD8234801}"/>
              </a:ext>
            </a:extLst>
          </p:cNvPr>
          <p:cNvSpPr>
            <a:spLocks noGrp="1"/>
          </p:cNvSpPr>
          <p:nvPr>
            <p:ph type="subTitle" idx="1"/>
          </p:nvPr>
        </p:nvSpPr>
        <p:spPr/>
        <p:txBody>
          <a:bodyPr/>
          <a:lstStyle/>
          <a:p>
            <a:endParaRPr lang="en-US" dirty="0"/>
          </a:p>
        </p:txBody>
      </p:sp>
      <p:pic>
        <p:nvPicPr>
          <p:cNvPr id="5" name="Shape 62" descr="Related image">
            <a:extLst>
              <a:ext uri="{FF2B5EF4-FFF2-40B4-BE49-F238E27FC236}">
                <a16:creationId xmlns:a16="http://schemas.microsoft.com/office/drawing/2014/main" id="{2F9004E6-8335-C54A-AD84-809F2512AD91}"/>
              </a:ext>
            </a:extLst>
          </p:cNvPr>
          <p:cNvPicPr preferRelativeResize="0">
            <a:picLocks/>
          </p:cNvPicPr>
          <p:nvPr/>
        </p:nvPicPr>
        <p:blipFill rotWithShape="1">
          <a:blip r:embed="rId3">
            <a:alphaModFix/>
          </a:blip>
          <a:srcRect/>
          <a:stretch/>
        </p:blipFill>
        <p:spPr>
          <a:xfrm>
            <a:off x="0" y="-105500"/>
            <a:ext cx="3925200" cy="6963600"/>
          </a:xfrm>
          <a:prstGeom prst="rect">
            <a:avLst/>
          </a:prstGeom>
          <a:noFill/>
          <a:ln>
            <a:noFill/>
          </a:ln>
        </p:spPr>
      </p:pic>
      <p:pic>
        <p:nvPicPr>
          <p:cNvPr id="6" name="Shape 69">
            <a:extLst>
              <a:ext uri="{FF2B5EF4-FFF2-40B4-BE49-F238E27FC236}">
                <a16:creationId xmlns:a16="http://schemas.microsoft.com/office/drawing/2014/main" id="{3A28638C-DA95-9548-B5C5-EDF114B65F0C}"/>
              </a:ext>
            </a:extLst>
          </p:cNvPr>
          <p:cNvPicPr preferRelativeResize="0"/>
          <p:nvPr/>
        </p:nvPicPr>
        <p:blipFill>
          <a:blip r:embed="rId4">
            <a:alphaModFix/>
          </a:blip>
          <a:stretch>
            <a:fillRect/>
          </a:stretch>
        </p:blipFill>
        <p:spPr>
          <a:xfrm>
            <a:off x="8791530" y="92273"/>
            <a:ext cx="3385210" cy="4647492"/>
          </a:xfrm>
          <a:prstGeom prst="rect">
            <a:avLst/>
          </a:prstGeom>
          <a:noFill/>
          <a:ln>
            <a:noFill/>
          </a:ln>
        </p:spPr>
      </p:pic>
      <p:pic>
        <p:nvPicPr>
          <p:cNvPr id="7" name="Shape 61">
            <a:extLst>
              <a:ext uri="{FF2B5EF4-FFF2-40B4-BE49-F238E27FC236}">
                <a16:creationId xmlns:a16="http://schemas.microsoft.com/office/drawing/2014/main" id="{D9407174-3BF8-7D46-A4A4-4BBED5278748}"/>
              </a:ext>
            </a:extLst>
          </p:cNvPr>
          <p:cNvPicPr preferRelativeResize="0"/>
          <p:nvPr/>
        </p:nvPicPr>
        <p:blipFill rotWithShape="1">
          <a:blip r:embed="rId5">
            <a:alphaModFix/>
          </a:blip>
          <a:srcRect l="24145" r="12763"/>
          <a:stretch/>
        </p:blipFill>
        <p:spPr>
          <a:xfrm>
            <a:off x="4016985" y="1241693"/>
            <a:ext cx="4759285" cy="3816733"/>
          </a:xfrm>
          <a:prstGeom prst="rect">
            <a:avLst/>
          </a:prstGeom>
          <a:noFill/>
          <a:ln>
            <a:noFill/>
          </a:ln>
        </p:spPr>
      </p:pic>
      <p:sp>
        <p:nvSpPr>
          <p:cNvPr id="8" name="Shape 185">
            <a:extLst>
              <a:ext uri="{FF2B5EF4-FFF2-40B4-BE49-F238E27FC236}">
                <a16:creationId xmlns:a16="http://schemas.microsoft.com/office/drawing/2014/main" id="{4993D16A-D367-4945-9E2E-B34C831B88D6}"/>
              </a:ext>
            </a:extLst>
          </p:cNvPr>
          <p:cNvSpPr txBox="1"/>
          <p:nvPr/>
        </p:nvSpPr>
        <p:spPr>
          <a:xfrm>
            <a:off x="7027965" y="5013050"/>
            <a:ext cx="7597200" cy="1230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4000" kern="0" dirty="0">
                <a:solidFill>
                  <a:srgbClr val="000000"/>
                </a:solidFill>
                <a:latin typeface="Alfa Slab One"/>
                <a:ea typeface="Alfa Slab One"/>
                <a:cs typeface="Alfa Slab One"/>
                <a:sym typeface="Alfa Slab One"/>
              </a:rPr>
              <a:t>Meraki Helps Veterans</a:t>
            </a:r>
            <a:endParaRPr sz="4000" kern="0" dirty="0">
              <a:solidFill>
                <a:srgbClr val="000000"/>
              </a:solidFill>
              <a:latin typeface="Alfa Slab One"/>
              <a:ea typeface="Alfa Slab One"/>
              <a:cs typeface="Alfa Slab One"/>
              <a:sym typeface="Alfa Slab One"/>
            </a:endParaRPr>
          </a:p>
        </p:txBody>
      </p:sp>
    </p:spTree>
    <p:extLst>
      <p:ext uri="{BB962C8B-B14F-4D97-AF65-F5344CB8AC3E}">
        <p14:creationId xmlns:p14="http://schemas.microsoft.com/office/powerpoint/2010/main" val="957520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1295082" y="1911502"/>
            <a:ext cx="10446026" cy="4539402"/>
          </a:xfrm>
        </p:spPr>
        <p:txBody>
          <a:bodyPr>
            <a:noAutofit/>
          </a:bodyPr>
          <a:lstStyle/>
          <a:p>
            <a:pPr algn="l"/>
            <a:r>
              <a:rPr lang="en-US" sz="3200" dirty="0"/>
              <a:t>School District Operations:  </a:t>
            </a:r>
            <a:br>
              <a:rPr lang="en-US" sz="3200" dirty="0"/>
            </a:br>
            <a:r>
              <a:rPr lang="en-US" sz="3200" dirty="0"/>
              <a:t> </a:t>
            </a:r>
            <a:br>
              <a:rPr lang="en-US" sz="3200" dirty="0"/>
            </a:br>
            <a:r>
              <a:rPr lang="en-US" sz="3200" dirty="0"/>
              <a:t>1. Create Climate Action Plan</a:t>
            </a:r>
            <a:br>
              <a:rPr lang="en-US" sz="3200" dirty="0"/>
            </a:br>
            <a:br>
              <a:rPr lang="en-US" sz="3200" dirty="0"/>
            </a:br>
            <a:r>
              <a:rPr lang="en-US" sz="3200" dirty="0"/>
              <a:t>2. Reduce energy use</a:t>
            </a:r>
            <a:br>
              <a:rPr lang="en-US" sz="3200" dirty="0"/>
            </a:br>
            <a:r>
              <a:rPr lang="en-US" sz="3200" dirty="0"/>
              <a:t>	a. Behavior change</a:t>
            </a:r>
            <a:br>
              <a:rPr lang="en-US" sz="3200" dirty="0"/>
            </a:br>
            <a:r>
              <a:rPr lang="en-US" sz="3200" dirty="0"/>
              <a:t>	b. LED lighting conversion (PECO partnership)</a:t>
            </a:r>
            <a:br>
              <a:rPr lang="en-US" sz="3200" dirty="0"/>
            </a:br>
            <a:r>
              <a:rPr lang="en-US" sz="3200" dirty="0"/>
              <a:t>	c. Energy efficient equipment</a:t>
            </a:r>
            <a:br>
              <a:rPr lang="en-US" sz="3200" dirty="0"/>
            </a:br>
            <a:r>
              <a:rPr lang="en-US" sz="3200" dirty="0"/>
              <a:t>	d. Careful monitoring of heating/cooling systems</a:t>
            </a:r>
            <a:br>
              <a:rPr lang="en-US" sz="3200" dirty="0"/>
            </a:br>
            <a:br>
              <a:rPr lang="en-US" sz="3200" dirty="0"/>
            </a:br>
            <a:r>
              <a:rPr lang="en-US" sz="3200" dirty="0"/>
              <a:t>Energy Star rating system</a:t>
            </a:r>
            <a:br>
              <a:rPr lang="en-US" sz="3200" dirty="0"/>
            </a:br>
            <a:br>
              <a:rPr lang="en-US" sz="3200" dirty="0"/>
            </a:br>
            <a:r>
              <a:rPr lang="en-US" sz="3200" dirty="0"/>
              <a:t>3. Get energy from renewable sources</a:t>
            </a:r>
            <a:br>
              <a:rPr lang="en-US" sz="3200" dirty="0"/>
            </a:br>
            <a:r>
              <a:rPr lang="en-US" sz="3200" dirty="0"/>
              <a:t> </a:t>
            </a:r>
          </a:p>
        </p:txBody>
      </p:sp>
    </p:spTree>
    <p:extLst>
      <p:ext uri="{BB962C8B-B14F-4D97-AF65-F5344CB8AC3E}">
        <p14:creationId xmlns:p14="http://schemas.microsoft.com/office/powerpoint/2010/main" val="1953959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1162547" y="1829860"/>
            <a:ext cx="10446026" cy="4539402"/>
          </a:xfrm>
        </p:spPr>
        <p:txBody>
          <a:bodyPr>
            <a:noAutofit/>
          </a:bodyPr>
          <a:lstStyle/>
          <a:p>
            <a:pPr algn="l"/>
            <a:r>
              <a:rPr lang="en-US" sz="3200" dirty="0"/>
              <a:t>Operations:  New Opportunities:</a:t>
            </a:r>
            <a:br>
              <a:rPr lang="en-US" sz="3200" dirty="0"/>
            </a:br>
            <a:r>
              <a:rPr lang="en-US" sz="3200" dirty="0"/>
              <a:t> </a:t>
            </a:r>
            <a:br>
              <a:rPr lang="en-US" sz="3200" dirty="0"/>
            </a:br>
            <a:br>
              <a:rPr lang="en-US" sz="3200" dirty="0"/>
            </a:br>
            <a:r>
              <a:rPr lang="en-US" sz="3200" dirty="0"/>
              <a:t>4. Electrify the transportation fleet; </a:t>
            </a:r>
            <a:br>
              <a:rPr lang="en-US" sz="3200" dirty="0"/>
            </a:br>
            <a:r>
              <a:rPr lang="en-US" sz="3200" dirty="0"/>
              <a:t>electric school buses</a:t>
            </a:r>
            <a:br>
              <a:rPr lang="en-US" sz="3200" dirty="0"/>
            </a:br>
            <a:br>
              <a:rPr lang="en-US" sz="3200" dirty="0"/>
            </a:br>
            <a:r>
              <a:rPr lang="en-US" sz="3200" dirty="0"/>
              <a:t>5. Install solar panels on school buildings</a:t>
            </a:r>
            <a:br>
              <a:rPr lang="en-US" sz="3200" dirty="0"/>
            </a:br>
            <a:br>
              <a:rPr lang="en-US" sz="3200" dirty="0"/>
            </a:br>
            <a:r>
              <a:rPr lang="en-US" sz="3200" dirty="0"/>
              <a:t>6. In partnership with other institutions, undertake a Power Purchasing Agreement (PPA) to fund the creation of new large scale solar/wind installations to supply school’s electricity. </a:t>
            </a:r>
            <a:br>
              <a:rPr lang="en-US" sz="3200" dirty="0"/>
            </a:br>
            <a:endParaRPr lang="en-US" sz="3200" dirty="0"/>
          </a:p>
        </p:txBody>
      </p:sp>
      <p:pic>
        <p:nvPicPr>
          <p:cNvPr id="3" name="Picture 2">
            <a:extLst>
              <a:ext uri="{FF2B5EF4-FFF2-40B4-BE49-F238E27FC236}">
                <a16:creationId xmlns:a16="http://schemas.microsoft.com/office/drawing/2014/main" id="{A06B595B-A0EE-294F-ADB5-EFE624858FD3}"/>
              </a:ext>
            </a:extLst>
          </p:cNvPr>
          <p:cNvPicPr>
            <a:picLocks noChangeAspect="1"/>
          </p:cNvPicPr>
          <p:nvPr/>
        </p:nvPicPr>
        <p:blipFill>
          <a:blip r:embed="rId4"/>
          <a:stretch>
            <a:fillRect/>
          </a:stretch>
        </p:blipFill>
        <p:spPr>
          <a:xfrm>
            <a:off x="6803238" y="-362585"/>
            <a:ext cx="3677920" cy="2758440"/>
          </a:xfrm>
          <a:prstGeom prst="rect">
            <a:avLst/>
          </a:prstGeom>
        </p:spPr>
      </p:pic>
      <p:pic>
        <p:nvPicPr>
          <p:cNvPr id="4" name="Picture 3">
            <a:extLst>
              <a:ext uri="{FF2B5EF4-FFF2-40B4-BE49-F238E27FC236}">
                <a16:creationId xmlns:a16="http://schemas.microsoft.com/office/drawing/2014/main" id="{A963BAAB-526C-4944-BD46-045528E1F9DD}"/>
              </a:ext>
            </a:extLst>
          </p:cNvPr>
          <p:cNvPicPr>
            <a:picLocks noChangeAspect="1"/>
          </p:cNvPicPr>
          <p:nvPr/>
        </p:nvPicPr>
        <p:blipFill>
          <a:blip r:embed="rId5"/>
          <a:stretch>
            <a:fillRect/>
          </a:stretch>
        </p:blipFill>
        <p:spPr>
          <a:xfrm>
            <a:off x="8090287" y="2395855"/>
            <a:ext cx="3810000" cy="2133600"/>
          </a:xfrm>
          <a:prstGeom prst="rect">
            <a:avLst/>
          </a:prstGeom>
        </p:spPr>
      </p:pic>
    </p:spTree>
    <p:extLst>
      <p:ext uri="{BB962C8B-B14F-4D97-AF65-F5344CB8AC3E}">
        <p14:creationId xmlns:p14="http://schemas.microsoft.com/office/powerpoint/2010/main" val="3856244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726B0A3-38FA-8E4E-A54F-9D24240D2759}"/>
              </a:ext>
            </a:extLst>
          </p:cNvPr>
          <p:cNvPicPr>
            <a:picLocks noChangeAspect="1"/>
          </p:cNvPicPr>
          <p:nvPr/>
        </p:nvPicPr>
        <p:blipFill>
          <a:blip r:embed="rId4"/>
          <a:stretch>
            <a:fillRect/>
          </a:stretch>
        </p:blipFill>
        <p:spPr>
          <a:xfrm>
            <a:off x="2705621" y="126156"/>
            <a:ext cx="7350430" cy="5076082"/>
          </a:xfrm>
          <a:prstGeom prst="rect">
            <a:avLst/>
          </a:prstGeom>
        </p:spPr>
      </p:pic>
      <p:sp>
        <p:nvSpPr>
          <p:cNvPr id="3" name="Subtitle 2">
            <a:extLst>
              <a:ext uri="{FF2B5EF4-FFF2-40B4-BE49-F238E27FC236}">
                <a16:creationId xmlns:a16="http://schemas.microsoft.com/office/drawing/2014/main" id="{4299A3A0-086C-4A85-9D16-9D3AD8234801}"/>
              </a:ext>
            </a:extLst>
          </p:cNvPr>
          <p:cNvSpPr>
            <a:spLocks noGrp="1"/>
          </p:cNvSpPr>
          <p:nvPr>
            <p:ph type="subTitle" idx="1"/>
          </p:nvPr>
        </p:nvSpPr>
        <p:spPr>
          <a:xfrm>
            <a:off x="2109461" y="5381539"/>
            <a:ext cx="9144000" cy="1655762"/>
          </a:xfrm>
        </p:spPr>
        <p:txBody>
          <a:bodyPr/>
          <a:lstStyle/>
          <a:p>
            <a:r>
              <a:rPr lang="en-US" dirty="0"/>
              <a:t>Cost avoidance of $1.3 million dollars = 35% savings in  energy spending</a:t>
            </a:r>
          </a:p>
        </p:txBody>
      </p:sp>
      <p:sp>
        <p:nvSpPr>
          <p:cNvPr id="6" name="TextBox 5">
            <a:extLst>
              <a:ext uri="{FF2B5EF4-FFF2-40B4-BE49-F238E27FC236}">
                <a16:creationId xmlns:a16="http://schemas.microsoft.com/office/drawing/2014/main" id="{8EBF1EE5-5389-7E4A-A5B6-21E8B9F7C0EA}"/>
              </a:ext>
            </a:extLst>
          </p:cNvPr>
          <p:cNvSpPr txBox="1"/>
          <p:nvPr/>
        </p:nvSpPr>
        <p:spPr>
          <a:xfrm>
            <a:off x="56654" y="274320"/>
            <a:ext cx="2592313" cy="830997"/>
          </a:xfrm>
          <a:prstGeom prst="rect">
            <a:avLst/>
          </a:prstGeom>
          <a:noFill/>
        </p:spPr>
        <p:txBody>
          <a:bodyPr wrap="none" rtlCol="0">
            <a:spAutoFit/>
          </a:bodyPr>
          <a:lstStyle/>
          <a:p>
            <a:r>
              <a:rPr lang="en-US" sz="2400" dirty="0"/>
              <a:t>Opportunity for big</a:t>
            </a:r>
          </a:p>
          <a:p>
            <a:r>
              <a:rPr lang="en-US" sz="2400" dirty="0"/>
              <a:t>savings $$ </a:t>
            </a:r>
          </a:p>
        </p:txBody>
      </p:sp>
    </p:spTree>
    <p:extLst>
      <p:ext uri="{BB962C8B-B14F-4D97-AF65-F5344CB8AC3E}">
        <p14:creationId xmlns:p14="http://schemas.microsoft.com/office/powerpoint/2010/main" val="2409984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p:txBody>
          <a:bodyPr>
            <a:normAutofit fontScale="90000"/>
          </a:bodyPr>
          <a:lstStyle/>
          <a:p>
            <a:r>
              <a:rPr lang="en-US" dirty="0"/>
              <a:t>In all these initiatives, link the projects with student learning. </a:t>
            </a:r>
          </a:p>
        </p:txBody>
      </p:sp>
      <p:sp>
        <p:nvSpPr>
          <p:cNvPr id="3" name="Subtitle 2">
            <a:extLst>
              <a:ext uri="{FF2B5EF4-FFF2-40B4-BE49-F238E27FC236}">
                <a16:creationId xmlns:a16="http://schemas.microsoft.com/office/drawing/2014/main" id="{4299A3A0-086C-4A85-9D16-9D3AD8234801}"/>
              </a:ext>
            </a:extLst>
          </p:cNvPr>
          <p:cNvSpPr>
            <a:spLocks noGrp="1"/>
          </p:cNvSpPr>
          <p:nvPr>
            <p:ph type="subTitle" idx="1"/>
          </p:nvPr>
        </p:nvSpPr>
        <p:spPr>
          <a:xfrm>
            <a:off x="1524000" y="3804445"/>
            <a:ext cx="9144000" cy="1655762"/>
          </a:xfrm>
        </p:spPr>
        <p:txBody>
          <a:bodyPr>
            <a:normAutofit/>
          </a:bodyPr>
          <a:lstStyle/>
          <a:p>
            <a:r>
              <a:rPr lang="en-US" sz="3200" dirty="0"/>
              <a:t>STEM skills</a:t>
            </a:r>
            <a:r>
              <a:rPr lang="en-US" sz="3200" b="1" dirty="0"/>
              <a:t>: data </a:t>
            </a:r>
            <a:r>
              <a:rPr lang="en-US" sz="3200" dirty="0"/>
              <a:t>collection and analysis</a:t>
            </a:r>
            <a:br>
              <a:rPr lang="en-US" sz="3200" dirty="0"/>
            </a:br>
            <a:r>
              <a:rPr lang="en-US" sz="3200" dirty="0"/>
              <a:t>Use your school’s data for real-world learning</a:t>
            </a:r>
          </a:p>
        </p:txBody>
      </p:sp>
    </p:spTree>
    <p:extLst>
      <p:ext uri="{BB962C8B-B14F-4D97-AF65-F5344CB8AC3E}">
        <p14:creationId xmlns:p14="http://schemas.microsoft.com/office/powerpoint/2010/main" val="3538574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1262932" y="1938082"/>
            <a:ext cx="10446026" cy="3970654"/>
          </a:xfrm>
        </p:spPr>
        <p:txBody>
          <a:bodyPr>
            <a:noAutofit/>
          </a:bodyPr>
          <a:lstStyle/>
          <a:p>
            <a:pPr algn="l"/>
            <a:r>
              <a:rPr lang="en-US" sz="3600" dirty="0"/>
              <a:t>Roles: </a:t>
            </a:r>
            <a:br>
              <a:rPr lang="en-US" sz="3600" dirty="0"/>
            </a:br>
            <a:r>
              <a:rPr lang="en-US" sz="3600" dirty="0"/>
              <a:t> </a:t>
            </a:r>
            <a:br>
              <a:rPr lang="en-US" sz="3600" dirty="0"/>
            </a:br>
            <a:r>
              <a:rPr lang="en-US" sz="3600" dirty="0"/>
              <a:t>1. Educate students about sustainability</a:t>
            </a:r>
            <a:br>
              <a:rPr lang="en-US" sz="3600" dirty="0"/>
            </a:br>
            <a:br>
              <a:rPr lang="en-US" sz="3600" dirty="0"/>
            </a:br>
            <a:r>
              <a:rPr lang="en-US" sz="3600" dirty="0"/>
              <a:t>2. Give students opportunities to take action that contribute to school and community sustainability</a:t>
            </a:r>
            <a:br>
              <a:rPr lang="en-US" sz="3600" dirty="0"/>
            </a:br>
            <a:br>
              <a:rPr lang="en-US" sz="3600" dirty="0"/>
            </a:br>
            <a:r>
              <a:rPr lang="en-US" sz="3600" dirty="0"/>
              <a:t>3. Make school operations more sustainable</a:t>
            </a:r>
            <a:br>
              <a:rPr lang="en-US" sz="3600" dirty="0"/>
            </a:br>
            <a:br>
              <a:rPr lang="en-US" sz="3600" dirty="0"/>
            </a:br>
            <a:r>
              <a:rPr lang="en-US" sz="3600" dirty="0"/>
              <a:t>4. Link operations initiatives to learning</a:t>
            </a:r>
            <a:br>
              <a:rPr lang="en-US" sz="3600" dirty="0"/>
            </a:br>
            <a:r>
              <a:rPr lang="en-US" sz="3600" dirty="0"/>
              <a:t> </a:t>
            </a:r>
          </a:p>
        </p:txBody>
      </p:sp>
    </p:spTree>
    <p:extLst>
      <p:ext uri="{BB962C8B-B14F-4D97-AF65-F5344CB8AC3E}">
        <p14:creationId xmlns:p14="http://schemas.microsoft.com/office/powerpoint/2010/main" val="3220410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244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1524000" y="-1041082"/>
            <a:ext cx="9144000" cy="2387600"/>
          </a:xfrm>
        </p:spPr>
        <p:txBody>
          <a:bodyPr>
            <a:normAutofit/>
          </a:bodyPr>
          <a:lstStyle/>
          <a:p>
            <a:r>
              <a:rPr lang="en-US" dirty="0"/>
              <a:t>Resources: </a:t>
            </a:r>
            <a:r>
              <a:rPr lang="en-US" sz="4000" dirty="0"/>
              <a:t>https://</a:t>
            </a:r>
            <a:r>
              <a:rPr lang="en-US" sz="4000" dirty="0" err="1"/>
              <a:t>tinyurl.com</a:t>
            </a:r>
            <a:r>
              <a:rPr lang="en-US" sz="4000" dirty="0"/>
              <a:t>/</a:t>
            </a:r>
            <a:r>
              <a:rPr lang="en-US" sz="4000" dirty="0" err="1"/>
              <a:t>DelCoEarthDay</a:t>
            </a:r>
            <a:endParaRPr lang="en-US" sz="4000" dirty="0"/>
          </a:p>
        </p:txBody>
      </p:sp>
      <p:sp>
        <p:nvSpPr>
          <p:cNvPr id="3" name="Subtitle 2">
            <a:extLst>
              <a:ext uri="{FF2B5EF4-FFF2-40B4-BE49-F238E27FC236}">
                <a16:creationId xmlns:a16="http://schemas.microsoft.com/office/drawing/2014/main" id="{4299A3A0-086C-4A85-9D16-9D3AD8234801}"/>
              </a:ext>
            </a:extLst>
          </p:cNvPr>
          <p:cNvSpPr>
            <a:spLocks noGrp="1"/>
          </p:cNvSpPr>
          <p:nvPr>
            <p:ph type="subTitle" idx="1"/>
          </p:nvPr>
        </p:nvSpPr>
        <p:spPr>
          <a:xfrm>
            <a:off x="777240" y="1346518"/>
            <a:ext cx="11414760" cy="3835082"/>
          </a:xfrm>
        </p:spPr>
        <p:txBody>
          <a:bodyPr>
            <a:noAutofit/>
          </a:bodyPr>
          <a:lstStyle/>
          <a:p>
            <a:pPr algn="l"/>
            <a:r>
              <a:rPr lang="en-US" sz="2800" dirty="0"/>
              <a:t>Organizations that want to partner with schools: contact</a:t>
            </a:r>
          </a:p>
          <a:p>
            <a:pPr algn="l"/>
            <a:r>
              <a:rPr lang="en-US" sz="2800" dirty="0"/>
              <a:t>Lane Freeze, </a:t>
            </a:r>
            <a:r>
              <a:rPr lang="en-US" sz="2800" dirty="0">
                <a:hlinkClick r:id="rId3"/>
              </a:rPr>
              <a:t>lfrazee@phennd.org</a:t>
            </a:r>
            <a:r>
              <a:rPr lang="en-US" sz="2800" dirty="0"/>
              <a:t>, PHENND Sustainability</a:t>
            </a:r>
          </a:p>
          <a:p>
            <a:pPr algn="l"/>
            <a:endParaRPr lang="en-US" sz="2800" dirty="0"/>
          </a:p>
          <a:p>
            <a:pPr algn="l"/>
            <a:r>
              <a:rPr lang="en-US" sz="2800" dirty="0"/>
              <a:t>Teacher/ School Interest:  contact PRISE:  </a:t>
            </a:r>
            <a:r>
              <a:rPr lang="en-US" sz="2800" dirty="0">
                <a:hlinkClick r:id="rId4"/>
              </a:rPr>
              <a:t>kwilson@sju.ed</a:t>
            </a:r>
            <a:endParaRPr lang="en-US" sz="2800" dirty="0"/>
          </a:p>
          <a:p>
            <a:pPr algn="l"/>
            <a:r>
              <a:rPr lang="en-US" sz="2800" dirty="0"/>
              <a:t>Upcoming PRISE Events: </a:t>
            </a:r>
          </a:p>
          <a:p>
            <a:pPr algn="l"/>
            <a:r>
              <a:rPr lang="en-US" sz="2800" dirty="0"/>
              <a:t>Saturday May 7 at Arcadia University:  Teacher Showcase on incorporating real-world issues into STEM teaching (USTRIVE). </a:t>
            </a:r>
            <a:br>
              <a:rPr lang="en-US" sz="2800" dirty="0"/>
            </a:br>
            <a:br>
              <a:rPr lang="en-US" sz="2800" dirty="0"/>
            </a:br>
            <a:r>
              <a:rPr lang="en-US" sz="2800" dirty="0"/>
              <a:t>Saturday June 4, Teacher Showcase on implementing Education for                         						Sustainability projects. </a:t>
            </a:r>
            <a:br>
              <a:rPr lang="en-US" sz="2800" dirty="0"/>
            </a:br>
            <a:endParaRPr lang="en-US" sz="2800" dirty="0"/>
          </a:p>
        </p:txBody>
      </p:sp>
    </p:spTree>
    <p:extLst>
      <p:ext uri="{BB962C8B-B14F-4D97-AF65-F5344CB8AC3E}">
        <p14:creationId xmlns:p14="http://schemas.microsoft.com/office/powerpoint/2010/main" val="1691595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p:txBody>
          <a:bodyPr>
            <a:normAutofit/>
          </a:bodyPr>
          <a:lstStyle/>
          <a:p>
            <a:endParaRPr lang="en-US" sz="3200" dirty="0"/>
          </a:p>
        </p:txBody>
      </p:sp>
      <p:sp>
        <p:nvSpPr>
          <p:cNvPr id="3" name="Subtitle 2">
            <a:extLst>
              <a:ext uri="{FF2B5EF4-FFF2-40B4-BE49-F238E27FC236}">
                <a16:creationId xmlns:a16="http://schemas.microsoft.com/office/drawing/2014/main" id="{4299A3A0-086C-4A85-9D16-9D3AD8234801}"/>
              </a:ext>
            </a:extLst>
          </p:cNvPr>
          <p:cNvSpPr>
            <a:spLocks noGrp="1"/>
          </p:cNvSpPr>
          <p:nvPr>
            <p:ph type="subTitle" idx="1"/>
          </p:nvPr>
        </p:nvSpPr>
        <p:spPr>
          <a:xfrm>
            <a:off x="1524000" y="4556844"/>
            <a:ext cx="9144000" cy="2163370"/>
          </a:xfrm>
        </p:spPr>
        <p:txBody>
          <a:bodyPr>
            <a:normAutofit/>
          </a:bodyPr>
          <a:lstStyle/>
          <a:p>
            <a:br>
              <a:rPr lang="en-US" dirty="0"/>
            </a:br>
            <a:r>
              <a:rPr lang="en-US" dirty="0"/>
              <a:t>Thomas Schneider</a:t>
            </a:r>
            <a:br>
              <a:rPr lang="en-US" dirty="0"/>
            </a:br>
            <a:r>
              <a:rPr lang="en-US" dirty="0"/>
              <a:t>Manager of Energy and Operational Efficiencies</a:t>
            </a:r>
            <a:br>
              <a:rPr lang="en-US" dirty="0"/>
            </a:br>
            <a:r>
              <a:rPr lang="en-US" dirty="0"/>
              <a:t>North Penn School District</a:t>
            </a:r>
          </a:p>
        </p:txBody>
      </p:sp>
      <p:pic>
        <p:nvPicPr>
          <p:cNvPr id="5" name="Picture 4">
            <a:extLst>
              <a:ext uri="{FF2B5EF4-FFF2-40B4-BE49-F238E27FC236}">
                <a16:creationId xmlns:a16="http://schemas.microsoft.com/office/drawing/2014/main" id="{33FD39FB-D577-E148-82ED-40FF8C0E3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186" y="903461"/>
            <a:ext cx="9407628" cy="3661927"/>
          </a:xfrm>
          <a:prstGeom prst="rect">
            <a:avLst/>
          </a:prstGeom>
        </p:spPr>
      </p:pic>
      <p:sp>
        <p:nvSpPr>
          <p:cNvPr id="6" name="TextBox 5">
            <a:extLst>
              <a:ext uri="{FF2B5EF4-FFF2-40B4-BE49-F238E27FC236}">
                <a16:creationId xmlns:a16="http://schemas.microsoft.com/office/drawing/2014/main" id="{0C547402-C40D-EE48-8515-B59729DCE4D7}"/>
              </a:ext>
            </a:extLst>
          </p:cNvPr>
          <p:cNvSpPr txBox="1"/>
          <p:nvPr/>
        </p:nvSpPr>
        <p:spPr>
          <a:xfrm>
            <a:off x="1392186" y="137786"/>
            <a:ext cx="8704627" cy="954107"/>
          </a:xfrm>
          <a:prstGeom prst="rect">
            <a:avLst/>
          </a:prstGeom>
          <a:noFill/>
        </p:spPr>
        <p:txBody>
          <a:bodyPr wrap="none" rtlCol="0">
            <a:spAutoFit/>
          </a:bodyPr>
          <a:lstStyle/>
          <a:p>
            <a:r>
              <a:rPr lang="en-US" sz="2800" dirty="0"/>
              <a:t>AC chiller system: $1680 savings per year from automating</a:t>
            </a:r>
            <a:br>
              <a:rPr lang="en-US" sz="2800" dirty="0"/>
            </a:br>
            <a:endParaRPr lang="en-US" sz="2800" dirty="0"/>
          </a:p>
        </p:txBody>
      </p:sp>
    </p:spTree>
    <p:extLst>
      <p:ext uri="{BB962C8B-B14F-4D97-AF65-F5344CB8AC3E}">
        <p14:creationId xmlns:p14="http://schemas.microsoft.com/office/powerpoint/2010/main" val="4129100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299A3A0-086C-4A85-9D16-9D3AD823480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41534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1583635" y="4760085"/>
            <a:ext cx="9816548" cy="2387600"/>
          </a:xfrm>
        </p:spPr>
        <p:txBody>
          <a:bodyPr>
            <a:noAutofit/>
          </a:bodyPr>
          <a:lstStyle/>
          <a:p>
            <a:pPr algn="l"/>
            <a:r>
              <a:rPr lang="en-US" sz="2400" dirty="0"/>
              <a:t>My Background: </a:t>
            </a:r>
            <a:br>
              <a:rPr lang="en-US" sz="2400" dirty="0"/>
            </a:br>
            <a:br>
              <a:rPr lang="en-US" sz="2400" dirty="0"/>
            </a:br>
            <a:r>
              <a:rPr lang="en-US" sz="2400" dirty="0"/>
              <a:t>Teach courses on Math Modeling and Sustainability</a:t>
            </a:r>
            <a:br>
              <a:rPr lang="en-US" sz="2400" dirty="0"/>
            </a:br>
            <a:r>
              <a:rPr lang="en-US" sz="2400" dirty="0"/>
              <a:t>Students apply math knowledge to address a sustainability problem in partnership with  community organizations</a:t>
            </a:r>
            <a:br>
              <a:rPr lang="en-US" sz="2400" dirty="0"/>
            </a:br>
            <a:br>
              <a:rPr lang="en-US" sz="2400" dirty="0"/>
            </a:br>
            <a:r>
              <a:rPr lang="en-US" sz="2400" dirty="0"/>
              <a:t>College’s Sustainability Committee</a:t>
            </a:r>
            <a:br>
              <a:rPr lang="en-US" sz="2400" dirty="0"/>
            </a:br>
            <a:br>
              <a:rPr lang="en-US" sz="2400" dirty="0"/>
            </a:br>
            <a:r>
              <a:rPr lang="en-US" sz="2400" dirty="0"/>
              <a:t>Philadelphia Regional Institute for STEM Educators (PRISE)</a:t>
            </a:r>
            <a:br>
              <a:rPr lang="en-US" sz="2400" dirty="0"/>
            </a:br>
            <a:br>
              <a:rPr lang="en-US" sz="2400" dirty="0"/>
            </a:br>
            <a:r>
              <a:rPr lang="en-US" sz="2400" dirty="0"/>
              <a:t>	Orient new teachers to Education for Sustainability</a:t>
            </a:r>
            <a:br>
              <a:rPr lang="en-US" sz="2400" dirty="0"/>
            </a:br>
            <a:br>
              <a:rPr lang="en-US" sz="2400" dirty="0"/>
            </a:br>
            <a:r>
              <a:rPr lang="en-US" sz="2400" dirty="0"/>
              <a:t>	Support practicing teachers as they work to link their (STEM) teaching 	with sustainability and incorporate place-based projects with 	community partners</a:t>
            </a:r>
            <a:br>
              <a:rPr lang="en-US" sz="2400" dirty="0"/>
            </a:br>
            <a:br>
              <a:rPr lang="en-US" sz="2800" dirty="0"/>
            </a:br>
            <a:br>
              <a:rPr lang="en-US" sz="2800" dirty="0"/>
            </a:br>
            <a:br>
              <a:rPr lang="en-US" sz="2800" dirty="0"/>
            </a:br>
            <a:endParaRPr lang="en-US" sz="2800" dirty="0"/>
          </a:p>
        </p:txBody>
      </p:sp>
    </p:spTree>
    <p:extLst>
      <p:ext uri="{BB962C8B-B14F-4D97-AF65-F5344CB8AC3E}">
        <p14:creationId xmlns:p14="http://schemas.microsoft.com/office/powerpoint/2010/main" val="3133172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1524000" y="726440"/>
            <a:ext cx="9144000" cy="2387600"/>
          </a:xfrm>
        </p:spPr>
        <p:txBody>
          <a:bodyPr>
            <a:normAutofit fontScale="90000"/>
          </a:bodyPr>
          <a:lstStyle/>
          <a:p>
            <a:r>
              <a:rPr lang="en-US" dirty="0"/>
              <a:t>Start of Math Class: </a:t>
            </a:r>
            <a:br>
              <a:rPr lang="en-US" dirty="0"/>
            </a:br>
            <a:br>
              <a:rPr lang="en-US" dirty="0"/>
            </a:br>
            <a:endParaRPr lang="en-US" dirty="0"/>
          </a:p>
        </p:txBody>
      </p:sp>
    </p:spTree>
    <p:extLst>
      <p:ext uri="{BB962C8B-B14F-4D97-AF65-F5344CB8AC3E}">
        <p14:creationId xmlns:p14="http://schemas.microsoft.com/office/powerpoint/2010/main" val="3207049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a:xfrm>
            <a:off x="1524000" y="2235200"/>
            <a:ext cx="9144000" cy="2387600"/>
          </a:xfrm>
        </p:spPr>
        <p:txBody>
          <a:bodyPr>
            <a:normAutofit fontScale="90000"/>
          </a:bodyPr>
          <a:lstStyle/>
          <a:p>
            <a:r>
              <a:rPr lang="en-US" dirty="0"/>
              <a:t>Start of Math Class: </a:t>
            </a:r>
            <a:br>
              <a:rPr lang="en-US" dirty="0"/>
            </a:br>
            <a:br>
              <a:rPr lang="en-US" dirty="0"/>
            </a:br>
            <a:r>
              <a:rPr lang="en-US" dirty="0"/>
              <a:t>What are some problems facing the nation and world that you are concerned about? </a:t>
            </a:r>
          </a:p>
        </p:txBody>
      </p:sp>
    </p:spTree>
    <p:extLst>
      <p:ext uri="{BB962C8B-B14F-4D97-AF65-F5344CB8AC3E}">
        <p14:creationId xmlns:p14="http://schemas.microsoft.com/office/powerpoint/2010/main" val="2995297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1114"/>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4299A3A0-086C-4A85-9D16-9D3AD8234801}"/>
              </a:ext>
            </a:extLst>
          </p:cNvPr>
          <p:cNvSpPr>
            <a:spLocks noGrp="1"/>
          </p:cNvSpPr>
          <p:nvPr>
            <p:ph type="subTitle" idx="1"/>
          </p:nvPr>
        </p:nvSpPr>
        <p:spPr/>
        <p:txBody>
          <a:bodyPr/>
          <a:lstStyle/>
          <a:p>
            <a:endParaRPr lang="en-US" dirty="0"/>
          </a:p>
        </p:txBody>
      </p:sp>
      <p:pic>
        <p:nvPicPr>
          <p:cNvPr id="6" name="Picture 4">
            <a:extLst>
              <a:ext uri="{FF2B5EF4-FFF2-40B4-BE49-F238E27FC236}">
                <a16:creationId xmlns:a16="http://schemas.microsoft.com/office/drawing/2014/main" id="{864DA56B-DA1A-8747-8649-5898D66F3A0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52800" y="1"/>
            <a:ext cx="4724400" cy="3529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IMG_1061.MOV">
            <a:hlinkClick r:id="" action="ppaction://media"/>
            <a:extLst>
              <a:ext uri="{FF2B5EF4-FFF2-40B4-BE49-F238E27FC236}">
                <a16:creationId xmlns:a16="http://schemas.microsoft.com/office/drawing/2014/main" id="{C4B6FEFD-0A11-7545-893D-3ECA31F381B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48420" y="2437704"/>
            <a:ext cx="7413046" cy="4169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928A1A6F-398A-C045-AFB8-68D2F1DDEE71}"/>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801768" y="2538413"/>
            <a:ext cx="2921000" cy="3910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 descr="IMG_1003.jpg">
            <a:extLst>
              <a:ext uri="{FF2B5EF4-FFF2-40B4-BE49-F238E27FC236}">
                <a16:creationId xmlns:a16="http://schemas.microsoft.com/office/drawing/2014/main" id="{07D5A0E3-9EBB-7745-8FF4-96933D79048C}"/>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9249568" y="2735263"/>
            <a:ext cx="3048000" cy="408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19A5940-F1BA-6F48-8EB3-20AC60FC5A4F}"/>
              </a:ext>
            </a:extLst>
          </p:cNvPr>
          <p:cNvSpPr txBox="1"/>
          <p:nvPr/>
        </p:nvSpPr>
        <p:spPr>
          <a:xfrm>
            <a:off x="533400" y="685800"/>
            <a:ext cx="2032095" cy="1077218"/>
          </a:xfrm>
          <a:prstGeom prst="rect">
            <a:avLst/>
          </a:prstGeom>
          <a:noFill/>
        </p:spPr>
        <p:txBody>
          <a:bodyPr wrap="none" rtlCol="0">
            <a:spAutoFit/>
          </a:bodyPr>
          <a:lstStyle/>
          <a:p>
            <a:r>
              <a:rPr lang="en-US" sz="3200" dirty="0"/>
              <a:t>Solar Panel</a:t>
            </a:r>
          </a:p>
          <a:p>
            <a:r>
              <a:rPr lang="en-US" sz="3200" dirty="0"/>
              <a:t>Field Trip</a:t>
            </a:r>
          </a:p>
        </p:txBody>
      </p:sp>
    </p:spTree>
    <p:extLst>
      <p:ext uri="{BB962C8B-B14F-4D97-AF65-F5344CB8AC3E}">
        <p14:creationId xmlns:p14="http://schemas.microsoft.com/office/powerpoint/2010/main" val="2153926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1114"/>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4299A3A0-086C-4A85-9D16-9D3AD8234801}"/>
              </a:ext>
            </a:extLst>
          </p:cNvPr>
          <p:cNvSpPr>
            <a:spLocks noGrp="1"/>
          </p:cNvSpPr>
          <p:nvPr>
            <p:ph type="subTitle" idx="1"/>
          </p:nvPr>
        </p:nvSpPr>
        <p:spPr/>
        <p:txBody>
          <a:bodyPr/>
          <a:lstStyle/>
          <a:p>
            <a:endParaRPr lang="en-US"/>
          </a:p>
        </p:txBody>
      </p:sp>
      <p:pic>
        <p:nvPicPr>
          <p:cNvPr id="14" name="Picture 1">
            <a:extLst>
              <a:ext uri="{FF2B5EF4-FFF2-40B4-BE49-F238E27FC236}">
                <a16:creationId xmlns:a16="http://schemas.microsoft.com/office/drawing/2014/main" id="{65E49F88-3A32-E04C-B8D0-D8E7639DE0B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24000" y="762001"/>
            <a:ext cx="9144000" cy="589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
            <a:extLst>
              <a:ext uri="{FF2B5EF4-FFF2-40B4-BE49-F238E27FC236}">
                <a16:creationId xmlns:a16="http://schemas.microsoft.com/office/drawing/2014/main" id="{8518AC92-986A-EC49-BFB2-7DD1DE7C829E}"/>
              </a:ext>
            </a:extLst>
          </p:cNvPr>
          <p:cNvSpPr txBox="1">
            <a:spLocks noChangeArrowheads="1"/>
          </p:cNvSpPr>
          <p:nvPr/>
        </p:nvSpPr>
        <p:spPr bwMode="auto">
          <a:xfrm>
            <a:off x="2362200" y="152401"/>
            <a:ext cx="723621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r>
              <a:rPr lang="en-US" dirty="0">
                <a:latin typeface="+mn-lt"/>
              </a:rPr>
              <a:t>How much energy do the solar panels produce in a day? </a:t>
            </a:r>
          </a:p>
          <a:p>
            <a:r>
              <a:rPr lang="en-US" dirty="0">
                <a:latin typeface="+mn-lt"/>
              </a:rPr>
              <a:t>   </a:t>
            </a:r>
          </a:p>
        </p:txBody>
      </p:sp>
    </p:spTree>
    <p:extLst>
      <p:ext uri="{BB962C8B-B14F-4D97-AF65-F5344CB8AC3E}">
        <p14:creationId xmlns:p14="http://schemas.microsoft.com/office/powerpoint/2010/main" val="3272988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AFC8BA6B-870E-4C24-9FFD-B3D6171EB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1114"/>
            <a:ext cx="12192000" cy="6858000"/>
          </a:xfrm>
          <a:prstGeom prst="rect">
            <a:avLst/>
          </a:prstGeom>
        </p:spPr>
      </p:pic>
      <p:sp>
        <p:nvSpPr>
          <p:cNvPr id="2" name="Title 1">
            <a:extLst>
              <a:ext uri="{FF2B5EF4-FFF2-40B4-BE49-F238E27FC236}">
                <a16:creationId xmlns:a16="http://schemas.microsoft.com/office/drawing/2014/main" id="{543A29A1-5D60-4597-9492-17B218E14D94}"/>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4299A3A0-086C-4A85-9D16-9D3AD8234801}"/>
              </a:ext>
            </a:extLst>
          </p:cNvPr>
          <p:cNvSpPr>
            <a:spLocks noGrp="1"/>
          </p:cNvSpPr>
          <p:nvPr>
            <p:ph type="subTitle" idx="1"/>
          </p:nvPr>
        </p:nvSpPr>
        <p:spPr/>
        <p:txBody>
          <a:bodyPr/>
          <a:lstStyle/>
          <a:p>
            <a:endParaRPr lang="en-US"/>
          </a:p>
        </p:txBody>
      </p:sp>
      <p:pic>
        <p:nvPicPr>
          <p:cNvPr id="14" name="Picture 1">
            <a:extLst>
              <a:ext uri="{FF2B5EF4-FFF2-40B4-BE49-F238E27FC236}">
                <a16:creationId xmlns:a16="http://schemas.microsoft.com/office/drawing/2014/main" id="{65E49F88-3A32-E04C-B8D0-D8E7639DE0B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24000" y="762001"/>
            <a:ext cx="9144000" cy="589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
            <a:extLst>
              <a:ext uri="{FF2B5EF4-FFF2-40B4-BE49-F238E27FC236}">
                <a16:creationId xmlns:a16="http://schemas.microsoft.com/office/drawing/2014/main" id="{8518AC92-986A-EC49-BFB2-7DD1DE7C829E}"/>
              </a:ext>
            </a:extLst>
          </p:cNvPr>
          <p:cNvSpPr txBox="1">
            <a:spLocks noChangeArrowheads="1"/>
          </p:cNvSpPr>
          <p:nvPr/>
        </p:nvSpPr>
        <p:spPr bwMode="auto">
          <a:xfrm>
            <a:off x="2362200" y="152401"/>
            <a:ext cx="789350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r>
              <a:rPr lang="en-US" dirty="0"/>
              <a:t>How many solar panels would we need to power our school? </a:t>
            </a:r>
            <a:r>
              <a:rPr lang="en-US" dirty="0">
                <a:latin typeface="+mn-lt"/>
              </a:rPr>
              <a:t>   </a:t>
            </a:r>
          </a:p>
        </p:txBody>
      </p:sp>
      <p:sp>
        <p:nvSpPr>
          <p:cNvPr id="5" name="TextBox 4">
            <a:extLst>
              <a:ext uri="{FF2B5EF4-FFF2-40B4-BE49-F238E27FC236}">
                <a16:creationId xmlns:a16="http://schemas.microsoft.com/office/drawing/2014/main" id="{1EA914D8-F937-0F4B-A0C5-5BFA77579E15}"/>
              </a:ext>
            </a:extLst>
          </p:cNvPr>
          <p:cNvSpPr txBox="1"/>
          <p:nvPr/>
        </p:nvSpPr>
        <p:spPr>
          <a:xfrm>
            <a:off x="2685678" y="4749710"/>
            <a:ext cx="253596" cy="461665"/>
          </a:xfrm>
          <a:prstGeom prst="rect">
            <a:avLst/>
          </a:prstGeom>
          <a:noFill/>
        </p:spPr>
        <p:txBody>
          <a:bodyPr wrap="none" rtlCol="0">
            <a:spAutoFit/>
          </a:bodyPr>
          <a:lstStyle/>
          <a:p>
            <a:r>
              <a:rPr lang="en-US" sz="2400" dirty="0"/>
              <a:t> </a:t>
            </a:r>
          </a:p>
        </p:txBody>
      </p:sp>
    </p:spTree>
    <p:extLst>
      <p:ext uri="{BB962C8B-B14F-4D97-AF65-F5344CB8AC3E}">
        <p14:creationId xmlns:p14="http://schemas.microsoft.com/office/powerpoint/2010/main" val="28769866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EFE13B3-AC81-4E83-918E-67038467CF10}" vid="{6DC9D36B-97A8-4042-958F-AFD9ED8669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4468</TotalTime>
  <Words>1257</Words>
  <Application>Microsoft Macintosh PowerPoint</Application>
  <PresentationFormat>Widescreen</PresentationFormat>
  <Paragraphs>136</Paragraphs>
  <Slides>32</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Alfa Slab One</vt:lpstr>
      <vt:lpstr>Arial</vt:lpstr>
      <vt:lpstr>Calibri</vt:lpstr>
      <vt:lpstr>Calibri Light</vt:lpstr>
      <vt:lpstr>Calisto MT</vt:lpstr>
      <vt:lpstr>Times New Roman</vt:lpstr>
      <vt:lpstr>Office Theme</vt:lpstr>
      <vt:lpstr>Education for Sustainability</vt:lpstr>
      <vt:lpstr>What is the role of schools/school districts in furthering sustainability and addressing the Climate Crisis? </vt:lpstr>
      <vt:lpstr>Roles:    1. Educate students about sustainability  2. Give students opportunities to take action that contribute to school and community sustainability  3. Make school operations more sustainable  4. Link operations initiatives to learning  </vt:lpstr>
      <vt:lpstr>My Background:   Teach courses on Math Modeling and Sustainability Students apply math knowledge to address a sustainability problem in partnership with  community organizations  College’s Sustainability Committee  Philadelphia Regional Institute for STEM Educators (PRISE)   Orient new teachers to Education for Sustainability   Support practicing teachers as they work to link their (STEM) teaching  with sustainability and incorporate place-based projects with  community partners    </vt:lpstr>
      <vt:lpstr>Start of Math Class:   </vt:lpstr>
      <vt:lpstr>Start of Math Class:   What are some problems facing the nation and world that you are concerned about?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School District of Philadelphia Green Futures Sustainability Initiative </vt:lpstr>
      <vt:lpstr>School District of Philadelphia Green Futures Sustainability Initiative  For       Education About Sustainability</vt:lpstr>
      <vt:lpstr>PowerPoint Presentation</vt:lpstr>
      <vt:lpstr>PowerPoint Presentation</vt:lpstr>
      <vt:lpstr>Eco-Schools USA program National Wildlife Federation</vt:lpstr>
      <vt:lpstr>PowerPoint Presentation</vt:lpstr>
      <vt:lpstr>Partner with Community Organizations</vt:lpstr>
      <vt:lpstr>Partner with Community Organizations</vt:lpstr>
      <vt:lpstr>Northeast HS Amanda Fiegel</vt:lpstr>
      <vt:lpstr>School District Operations:     1. Create Climate Action Plan  2. Reduce energy use  a. Behavior change  b. LED lighting conversion (PECO partnership)  c. Energy efficient equipment  d. Careful monitoring of heating/cooling systems  Energy Star rating system  3. Get energy from renewable sources  </vt:lpstr>
      <vt:lpstr>Operations:  New Opportunities:    4. Electrify the transportation fleet;  electric school buses  5. Install solar panels on school buildings  6. In partnership with other institutions, undertake a Power Purchasing Agreement (PPA) to fund the creation of new large scale solar/wind installations to supply school’s electricity.  </vt:lpstr>
      <vt:lpstr>PowerPoint Presentation</vt:lpstr>
      <vt:lpstr>In all these initiatives, link the projects with student learning. </vt:lpstr>
      <vt:lpstr>Resources: https://tinyurl.com/DelCoEarthDay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 J Donnay</dc:creator>
  <cp:lastModifiedBy>Victor J Donnay</cp:lastModifiedBy>
  <cp:revision>145</cp:revision>
  <dcterms:created xsi:type="dcterms:W3CDTF">2022-04-17T22:19:43Z</dcterms:created>
  <dcterms:modified xsi:type="dcterms:W3CDTF">2022-04-21T12:45:43Z</dcterms:modified>
</cp:coreProperties>
</file>