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C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C5A38-BBCE-435E-8FB4-0971D92780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CCD0DC-F316-4169-AF3F-77396FE3BC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6BFA50-00CB-4DE3-8A74-0F77F8FE3D30}"/>
              </a:ext>
            </a:extLst>
          </p:cNvPr>
          <p:cNvSpPr>
            <a:spLocks noGrp="1"/>
          </p:cNvSpPr>
          <p:nvPr>
            <p:ph type="dt" sz="half" idx="10"/>
          </p:nvPr>
        </p:nvSpPr>
        <p:spPr/>
        <p:txBody>
          <a:bodyPr/>
          <a:lstStyle/>
          <a:p>
            <a:fld id="{A3F116F1-038F-4F83-B374-124DBEA2F363}" type="datetimeFigureOut">
              <a:rPr lang="en-US" smtClean="0"/>
              <a:t>4/16/2025</a:t>
            </a:fld>
            <a:endParaRPr lang="en-US"/>
          </a:p>
        </p:txBody>
      </p:sp>
      <p:sp>
        <p:nvSpPr>
          <p:cNvPr id="5" name="Footer Placeholder 4">
            <a:extLst>
              <a:ext uri="{FF2B5EF4-FFF2-40B4-BE49-F238E27FC236}">
                <a16:creationId xmlns:a16="http://schemas.microsoft.com/office/drawing/2014/main" id="{89FEE897-692A-463B-9B5D-F3E9F986A0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BF3AD5-5909-4061-AF0B-F432350E5DF8}"/>
              </a:ext>
            </a:extLst>
          </p:cNvPr>
          <p:cNvSpPr>
            <a:spLocks noGrp="1"/>
          </p:cNvSpPr>
          <p:nvPr>
            <p:ph type="sldNum" sz="quarter" idx="12"/>
          </p:nvPr>
        </p:nvSpPr>
        <p:spPr/>
        <p:txBody>
          <a:bodyPr/>
          <a:lstStyle/>
          <a:p>
            <a:fld id="{78C8DFE2-8C4F-43AD-9A97-AA557F7732FB}" type="slidenum">
              <a:rPr lang="en-US" smtClean="0"/>
              <a:t>‹#›</a:t>
            </a:fld>
            <a:endParaRPr lang="en-US"/>
          </a:p>
        </p:txBody>
      </p:sp>
    </p:spTree>
    <p:extLst>
      <p:ext uri="{BB962C8B-B14F-4D97-AF65-F5344CB8AC3E}">
        <p14:creationId xmlns:p14="http://schemas.microsoft.com/office/powerpoint/2010/main" val="3586795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DEE62-9176-4B1A-84F5-A46227F603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8F1CA2-9706-4C60-B63C-63DBD22ED7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D41F7-58FD-4EBF-A769-A60CF6A83D4A}"/>
              </a:ext>
            </a:extLst>
          </p:cNvPr>
          <p:cNvSpPr>
            <a:spLocks noGrp="1"/>
          </p:cNvSpPr>
          <p:nvPr>
            <p:ph type="dt" sz="half" idx="10"/>
          </p:nvPr>
        </p:nvSpPr>
        <p:spPr/>
        <p:txBody>
          <a:bodyPr/>
          <a:lstStyle/>
          <a:p>
            <a:fld id="{A3F116F1-038F-4F83-B374-124DBEA2F363}" type="datetimeFigureOut">
              <a:rPr lang="en-US" smtClean="0"/>
              <a:t>4/16/2025</a:t>
            </a:fld>
            <a:endParaRPr lang="en-US"/>
          </a:p>
        </p:txBody>
      </p:sp>
      <p:sp>
        <p:nvSpPr>
          <p:cNvPr id="5" name="Footer Placeholder 4">
            <a:extLst>
              <a:ext uri="{FF2B5EF4-FFF2-40B4-BE49-F238E27FC236}">
                <a16:creationId xmlns:a16="http://schemas.microsoft.com/office/drawing/2014/main" id="{8B33A4E1-7EB9-4884-81F3-A3C132C18E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4866F1-8FE3-4133-B9A6-3A054A18C005}"/>
              </a:ext>
            </a:extLst>
          </p:cNvPr>
          <p:cNvSpPr>
            <a:spLocks noGrp="1"/>
          </p:cNvSpPr>
          <p:nvPr>
            <p:ph type="sldNum" sz="quarter" idx="12"/>
          </p:nvPr>
        </p:nvSpPr>
        <p:spPr/>
        <p:txBody>
          <a:bodyPr/>
          <a:lstStyle/>
          <a:p>
            <a:fld id="{78C8DFE2-8C4F-43AD-9A97-AA557F7732FB}" type="slidenum">
              <a:rPr lang="en-US" smtClean="0"/>
              <a:t>‹#›</a:t>
            </a:fld>
            <a:endParaRPr lang="en-US"/>
          </a:p>
        </p:txBody>
      </p:sp>
    </p:spTree>
    <p:extLst>
      <p:ext uri="{BB962C8B-B14F-4D97-AF65-F5344CB8AC3E}">
        <p14:creationId xmlns:p14="http://schemas.microsoft.com/office/powerpoint/2010/main" val="755488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4C1851-BD93-4BF2-94A8-FCED8486E2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C6C645-6515-46EF-A170-C7A15D51DF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5138FE-9EFF-40A0-8C73-DF80606EFF1C}"/>
              </a:ext>
            </a:extLst>
          </p:cNvPr>
          <p:cNvSpPr>
            <a:spLocks noGrp="1"/>
          </p:cNvSpPr>
          <p:nvPr>
            <p:ph type="dt" sz="half" idx="10"/>
          </p:nvPr>
        </p:nvSpPr>
        <p:spPr/>
        <p:txBody>
          <a:bodyPr/>
          <a:lstStyle/>
          <a:p>
            <a:fld id="{A3F116F1-038F-4F83-B374-124DBEA2F363}" type="datetimeFigureOut">
              <a:rPr lang="en-US" smtClean="0"/>
              <a:t>4/16/2025</a:t>
            </a:fld>
            <a:endParaRPr lang="en-US"/>
          </a:p>
        </p:txBody>
      </p:sp>
      <p:sp>
        <p:nvSpPr>
          <p:cNvPr id="5" name="Footer Placeholder 4">
            <a:extLst>
              <a:ext uri="{FF2B5EF4-FFF2-40B4-BE49-F238E27FC236}">
                <a16:creationId xmlns:a16="http://schemas.microsoft.com/office/drawing/2014/main" id="{A73D867E-E9E3-4EA3-95A2-06B2483E82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0459AD-C8EE-467D-A7C4-1A189D39E107}"/>
              </a:ext>
            </a:extLst>
          </p:cNvPr>
          <p:cNvSpPr>
            <a:spLocks noGrp="1"/>
          </p:cNvSpPr>
          <p:nvPr>
            <p:ph type="sldNum" sz="quarter" idx="12"/>
          </p:nvPr>
        </p:nvSpPr>
        <p:spPr/>
        <p:txBody>
          <a:bodyPr/>
          <a:lstStyle/>
          <a:p>
            <a:fld id="{78C8DFE2-8C4F-43AD-9A97-AA557F7732FB}" type="slidenum">
              <a:rPr lang="en-US" smtClean="0"/>
              <a:t>‹#›</a:t>
            </a:fld>
            <a:endParaRPr lang="en-US"/>
          </a:p>
        </p:txBody>
      </p:sp>
    </p:spTree>
    <p:extLst>
      <p:ext uri="{BB962C8B-B14F-4D97-AF65-F5344CB8AC3E}">
        <p14:creationId xmlns:p14="http://schemas.microsoft.com/office/powerpoint/2010/main" val="1992923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513FB-A420-407C-9D12-FC1E231974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4F213B-BD2A-4F3F-91CC-E4A94AA599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23FC32-40FE-4B60-8011-46DDEDD8DA8F}"/>
              </a:ext>
            </a:extLst>
          </p:cNvPr>
          <p:cNvSpPr>
            <a:spLocks noGrp="1"/>
          </p:cNvSpPr>
          <p:nvPr>
            <p:ph type="dt" sz="half" idx="10"/>
          </p:nvPr>
        </p:nvSpPr>
        <p:spPr/>
        <p:txBody>
          <a:bodyPr/>
          <a:lstStyle/>
          <a:p>
            <a:fld id="{A3F116F1-038F-4F83-B374-124DBEA2F363}" type="datetimeFigureOut">
              <a:rPr lang="en-US" smtClean="0"/>
              <a:t>4/16/2025</a:t>
            </a:fld>
            <a:endParaRPr lang="en-US"/>
          </a:p>
        </p:txBody>
      </p:sp>
      <p:sp>
        <p:nvSpPr>
          <p:cNvPr id="5" name="Footer Placeholder 4">
            <a:extLst>
              <a:ext uri="{FF2B5EF4-FFF2-40B4-BE49-F238E27FC236}">
                <a16:creationId xmlns:a16="http://schemas.microsoft.com/office/drawing/2014/main" id="{B628AD2F-C32F-49A2-BC46-BB1C294B5D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3F8CAC-4D67-4E99-9394-3089C80D0434}"/>
              </a:ext>
            </a:extLst>
          </p:cNvPr>
          <p:cNvSpPr>
            <a:spLocks noGrp="1"/>
          </p:cNvSpPr>
          <p:nvPr>
            <p:ph type="sldNum" sz="quarter" idx="12"/>
          </p:nvPr>
        </p:nvSpPr>
        <p:spPr/>
        <p:txBody>
          <a:bodyPr/>
          <a:lstStyle/>
          <a:p>
            <a:fld id="{78C8DFE2-8C4F-43AD-9A97-AA557F7732FB}" type="slidenum">
              <a:rPr lang="en-US" smtClean="0"/>
              <a:t>‹#›</a:t>
            </a:fld>
            <a:endParaRPr lang="en-US"/>
          </a:p>
        </p:txBody>
      </p:sp>
    </p:spTree>
    <p:extLst>
      <p:ext uri="{BB962C8B-B14F-4D97-AF65-F5344CB8AC3E}">
        <p14:creationId xmlns:p14="http://schemas.microsoft.com/office/powerpoint/2010/main" val="109858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609C7-7359-46E3-AA07-44CDA780C8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288D3E-E69D-4478-AD73-B199749237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A65D25-E430-435E-BE61-DFF34539C1D5}"/>
              </a:ext>
            </a:extLst>
          </p:cNvPr>
          <p:cNvSpPr>
            <a:spLocks noGrp="1"/>
          </p:cNvSpPr>
          <p:nvPr>
            <p:ph type="dt" sz="half" idx="10"/>
          </p:nvPr>
        </p:nvSpPr>
        <p:spPr/>
        <p:txBody>
          <a:bodyPr/>
          <a:lstStyle/>
          <a:p>
            <a:fld id="{A3F116F1-038F-4F83-B374-124DBEA2F363}" type="datetimeFigureOut">
              <a:rPr lang="en-US" smtClean="0"/>
              <a:t>4/16/2025</a:t>
            </a:fld>
            <a:endParaRPr lang="en-US"/>
          </a:p>
        </p:txBody>
      </p:sp>
      <p:sp>
        <p:nvSpPr>
          <p:cNvPr id="5" name="Footer Placeholder 4">
            <a:extLst>
              <a:ext uri="{FF2B5EF4-FFF2-40B4-BE49-F238E27FC236}">
                <a16:creationId xmlns:a16="http://schemas.microsoft.com/office/drawing/2014/main" id="{DF1585ED-6E23-4D6B-9EEB-14E9B4D60B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63BFFE-2CE5-4272-8016-574FEC003197}"/>
              </a:ext>
            </a:extLst>
          </p:cNvPr>
          <p:cNvSpPr>
            <a:spLocks noGrp="1"/>
          </p:cNvSpPr>
          <p:nvPr>
            <p:ph type="sldNum" sz="quarter" idx="12"/>
          </p:nvPr>
        </p:nvSpPr>
        <p:spPr/>
        <p:txBody>
          <a:bodyPr/>
          <a:lstStyle/>
          <a:p>
            <a:fld id="{78C8DFE2-8C4F-43AD-9A97-AA557F7732FB}" type="slidenum">
              <a:rPr lang="en-US" smtClean="0"/>
              <a:t>‹#›</a:t>
            </a:fld>
            <a:endParaRPr lang="en-US"/>
          </a:p>
        </p:txBody>
      </p:sp>
    </p:spTree>
    <p:extLst>
      <p:ext uri="{BB962C8B-B14F-4D97-AF65-F5344CB8AC3E}">
        <p14:creationId xmlns:p14="http://schemas.microsoft.com/office/powerpoint/2010/main" val="2580128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29BC4-25CA-4CC4-AD9F-97497F385D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4A3FD1-8A86-4D76-9792-08943EF79D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A2B6B3-0788-453C-B3EA-8AC95FAAF0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881D83-528B-49B8-9AFE-EF2A7D067E45}"/>
              </a:ext>
            </a:extLst>
          </p:cNvPr>
          <p:cNvSpPr>
            <a:spLocks noGrp="1"/>
          </p:cNvSpPr>
          <p:nvPr>
            <p:ph type="dt" sz="half" idx="10"/>
          </p:nvPr>
        </p:nvSpPr>
        <p:spPr/>
        <p:txBody>
          <a:bodyPr/>
          <a:lstStyle/>
          <a:p>
            <a:fld id="{A3F116F1-038F-4F83-B374-124DBEA2F363}" type="datetimeFigureOut">
              <a:rPr lang="en-US" smtClean="0"/>
              <a:t>4/16/2025</a:t>
            </a:fld>
            <a:endParaRPr lang="en-US"/>
          </a:p>
        </p:txBody>
      </p:sp>
      <p:sp>
        <p:nvSpPr>
          <p:cNvPr id="6" name="Footer Placeholder 5">
            <a:extLst>
              <a:ext uri="{FF2B5EF4-FFF2-40B4-BE49-F238E27FC236}">
                <a16:creationId xmlns:a16="http://schemas.microsoft.com/office/drawing/2014/main" id="{3A8DD70E-A5A1-4F3A-87D4-9B83F5CB4B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0C53E7-07AC-40F4-BD99-DACA31790D09}"/>
              </a:ext>
            </a:extLst>
          </p:cNvPr>
          <p:cNvSpPr>
            <a:spLocks noGrp="1"/>
          </p:cNvSpPr>
          <p:nvPr>
            <p:ph type="sldNum" sz="quarter" idx="12"/>
          </p:nvPr>
        </p:nvSpPr>
        <p:spPr/>
        <p:txBody>
          <a:bodyPr/>
          <a:lstStyle/>
          <a:p>
            <a:fld id="{78C8DFE2-8C4F-43AD-9A97-AA557F7732FB}" type="slidenum">
              <a:rPr lang="en-US" smtClean="0"/>
              <a:t>‹#›</a:t>
            </a:fld>
            <a:endParaRPr lang="en-US"/>
          </a:p>
        </p:txBody>
      </p:sp>
    </p:spTree>
    <p:extLst>
      <p:ext uri="{BB962C8B-B14F-4D97-AF65-F5344CB8AC3E}">
        <p14:creationId xmlns:p14="http://schemas.microsoft.com/office/powerpoint/2010/main" val="2660075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C78FD-2B27-4D82-B628-1EEE2C53FE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F67F631-F988-4B13-911E-EF28AC1592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0DACD1-63BC-4877-BDFB-A8A5042077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FD1104-92E5-4B6B-9453-45ED9DB077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CD2CD0-1BEB-4FE7-80C8-7A350E5B12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3108773-A543-4F83-BE58-4A9B12EB6586}"/>
              </a:ext>
            </a:extLst>
          </p:cNvPr>
          <p:cNvSpPr>
            <a:spLocks noGrp="1"/>
          </p:cNvSpPr>
          <p:nvPr>
            <p:ph type="dt" sz="half" idx="10"/>
          </p:nvPr>
        </p:nvSpPr>
        <p:spPr/>
        <p:txBody>
          <a:bodyPr/>
          <a:lstStyle/>
          <a:p>
            <a:fld id="{A3F116F1-038F-4F83-B374-124DBEA2F363}" type="datetimeFigureOut">
              <a:rPr lang="en-US" smtClean="0"/>
              <a:t>4/16/2025</a:t>
            </a:fld>
            <a:endParaRPr lang="en-US"/>
          </a:p>
        </p:txBody>
      </p:sp>
      <p:sp>
        <p:nvSpPr>
          <p:cNvPr id="8" name="Footer Placeholder 7">
            <a:extLst>
              <a:ext uri="{FF2B5EF4-FFF2-40B4-BE49-F238E27FC236}">
                <a16:creationId xmlns:a16="http://schemas.microsoft.com/office/drawing/2014/main" id="{A4E2CCB0-3402-4C08-9C69-00E3C48228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DB073E-D86A-46CD-9AD6-4C62B7F2388B}"/>
              </a:ext>
            </a:extLst>
          </p:cNvPr>
          <p:cNvSpPr>
            <a:spLocks noGrp="1"/>
          </p:cNvSpPr>
          <p:nvPr>
            <p:ph type="sldNum" sz="quarter" idx="12"/>
          </p:nvPr>
        </p:nvSpPr>
        <p:spPr/>
        <p:txBody>
          <a:bodyPr/>
          <a:lstStyle/>
          <a:p>
            <a:fld id="{78C8DFE2-8C4F-43AD-9A97-AA557F7732FB}" type="slidenum">
              <a:rPr lang="en-US" smtClean="0"/>
              <a:t>‹#›</a:t>
            </a:fld>
            <a:endParaRPr lang="en-US"/>
          </a:p>
        </p:txBody>
      </p:sp>
    </p:spTree>
    <p:extLst>
      <p:ext uri="{BB962C8B-B14F-4D97-AF65-F5344CB8AC3E}">
        <p14:creationId xmlns:p14="http://schemas.microsoft.com/office/powerpoint/2010/main" val="2505077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FA7F4-F701-4276-8589-B22DC538F7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15B02B-629E-429C-9A21-80F137F6DEE9}"/>
              </a:ext>
            </a:extLst>
          </p:cNvPr>
          <p:cNvSpPr>
            <a:spLocks noGrp="1"/>
          </p:cNvSpPr>
          <p:nvPr>
            <p:ph type="dt" sz="half" idx="10"/>
          </p:nvPr>
        </p:nvSpPr>
        <p:spPr/>
        <p:txBody>
          <a:bodyPr/>
          <a:lstStyle/>
          <a:p>
            <a:fld id="{A3F116F1-038F-4F83-B374-124DBEA2F363}" type="datetimeFigureOut">
              <a:rPr lang="en-US" smtClean="0"/>
              <a:t>4/16/2025</a:t>
            </a:fld>
            <a:endParaRPr lang="en-US"/>
          </a:p>
        </p:txBody>
      </p:sp>
      <p:sp>
        <p:nvSpPr>
          <p:cNvPr id="4" name="Footer Placeholder 3">
            <a:extLst>
              <a:ext uri="{FF2B5EF4-FFF2-40B4-BE49-F238E27FC236}">
                <a16:creationId xmlns:a16="http://schemas.microsoft.com/office/drawing/2014/main" id="{9A6F818B-328A-4A40-8929-6041E37B4BD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8078F0-8925-4B42-9447-1D56E9C7A80F}"/>
              </a:ext>
            </a:extLst>
          </p:cNvPr>
          <p:cNvSpPr>
            <a:spLocks noGrp="1"/>
          </p:cNvSpPr>
          <p:nvPr>
            <p:ph type="sldNum" sz="quarter" idx="12"/>
          </p:nvPr>
        </p:nvSpPr>
        <p:spPr/>
        <p:txBody>
          <a:bodyPr/>
          <a:lstStyle/>
          <a:p>
            <a:fld id="{78C8DFE2-8C4F-43AD-9A97-AA557F7732FB}" type="slidenum">
              <a:rPr lang="en-US" smtClean="0"/>
              <a:t>‹#›</a:t>
            </a:fld>
            <a:endParaRPr lang="en-US"/>
          </a:p>
        </p:txBody>
      </p:sp>
    </p:spTree>
    <p:extLst>
      <p:ext uri="{BB962C8B-B14F-4D97-AF65-F5344CB8AC3E}">
        <p14:creationId xmlns:p14="http://schemas.microsoft.com/office/powerpoint/2010/main" val="743820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C740FC-1F2D-41F4-8728-5FE8AF29DC24}"/>
              </a:ext>
            </a:extLst>
          </p:cNvPr>
          <p:cNvSpPr>
            <a:spLocks noGrp="1"/>
          </p:cNvSpPr>
          <p:nvPr>
            <p:ph type="dt" sz="half" idx="10"/>
          </p:nvPr>
        </p:nvSpPr>
        <p:spPr/>
        <p:txBody>
          <a:bodyPr/>
          <a:lstStyle/>
          <a:p>
            <a:fld id="{A3F116F1-038F-4F83-B374-124DBEA2F363}" type="datetimeFigureOut">
              <a:rPr lang="en-US" smtClean="0"/>
              <a:t>4/16/2025</a:t>
            </a:fld>
            <a:endParaRPr lang="en-US"/>
          </a:p>
        </p:txBody>
      </p:sp>
      <p:sp>
        <p:nvSpPr>
          <p:cNvPr id="3" name="Footer Placeholder 2">
            <a:extLst>
              <a:ext uri="{FF2B5EF4-FFF2-40B4-BE49-F238E27FC236}">
                <a16:creationId xmlns:a16="http://schemas.microsoft.com/office/drawing/2014/main" id="{F49FFD15-50E4-43B0-8C5E-F373EE0021E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0FFEE5A-7855-45DB-8572-39C102A826E9}"/>
              </a:ext>
            </a:extLst>
          </p:cNvPr>
          <p:cNvSpPr>
            <a:spLocks noGrp="1"/>
          </p:cNvSpPr>
          <p:nvPr>
            <p:ph type="sldNum" sz="quarter" idx="12"/>
          </p:nvPr>
        </p:nvSpPr>
        <p:spPr/>
        <p:txBody>
          <a:bodyPr/>
          <a:lstStyle/>
          <a:p>
            <a:fld id="{78C8DFE2-8C4F-43AD-9A97-AA557F7732FB}" type="slidenum">
              <a:rPr lang="en-US" smtClean="0"/>
              <a:t>‹#›</a:t>
            </a:fld>
            <a:endParaRPr lang="en-US"/>
          </a:p>
        </p:txBody>
      </p:sp>
    </p:spTree>
    <p:extLst>
      <p:ext uri="{BB962C8B-B14F-4D97-AF65-F5344CB8AC3E}">
        <p14:creationId xmlns:p14="http://schemas.microsoft.com/office/powerpoint/2010/main" val="946571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468E9-E4E8-4D64-A7CB-F05E01DEE9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B691521-2E61-450D-B364-2AC934E878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1AFF25-C5D6-48CC-AB48-B0ECB4592C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B892B7-FD72-451C-AB30-AB3D50F4723E}"/>
              </a:ext>
            </a:extLst>
          </p:cNvPr>
          <p:cNvSpPr>
            <a:spLocks noGrp="1"/>
          </p:cNvSpPr>
          <p:nvPr>
            <p:ph type="dt" sz="half" idx="10"/>
          </p:nvPr>
        </p:nvSpPr>
        <p:spPr/>
        <p:txBody>
          <a:bodyPr/>
          <a:lstStyle/>
          <a:p>
            <a:fld id="{A3F116F1-038F-4F83-B374-124DBEA2F363}" type="datetimeFigureOut">
              <a:rPr lang="en-US" smtClean="0"/>
              <a:t>4/16/2025</a:t>
            </a:fld>
            <a:endParaRPr lang="en-US"/>
          </a:p>
        </p:txBody>
      </p:sp>
      <p:sp>
        <p:nvSpPr>
          <p:cNvPr id="6" name="Footer Placeholder 5">
            <a:extLst>
              <a:ext uri="{FF2B5EF4-FFF2-40B4-BE49-F238E27FC236}">
                <a16:creationId xmlns:a16="http://schemas.microsoft.com/office/drawing/2014/main" id="{04B62379-CB76-4799-B4EF-9424510FC6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ED00D7-FB5E-4966-9A13-853CD94EFD0A}"/>
              </a:ext>
            </a:extLst>
          </p:cNvPr>
          <p:cNvSpPr>
            <a:spLocks noGrp="1"/>
          </p:cNvSpPr>
          <p:nvPr>
            <p:ph type="sldNum" sz="quarter" idx="12"/>
          </p:nvPr>
        </p:nvSpPr>
        <p:spPr/>
        <p:txBody>
          <a:bodyPr/>
          <a:lstStyle/>
          <a:p>
            <a:fld id="{78C8DFE2-8C4F-43AD-9A97-AA557F7732FB}" type="slidenum">
              <a:rPr lang="en-US" smtClean="0"/>
              <a:t>‹#›</a:t>
            </a:fld>
            <a:endParaRPr lang="en-US"/>
          </a:p>
        </p:txBody>
      </p:sp>
    </p:spTree>
    <p:extLst>
      <p:ext uri="{BB962C8B-B14F-4D97-AF65-F5344CB8AC3E}">
        <p14:creationId xmlns:p14="http://schemas.microsoft.com/office/powerpoint/2010/main" val="2912306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86506-669E-487A-9EE9-6AD70892C3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F3706A-48B0-4D57-A417-1C93240B10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C1A4EE9-80C7-4824-BAAC-525CFAEEBF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037CDE-0CFC-4F67-9AD0-4D18DC09498D}"/>
              </a:ext>
            </a:extLst>
          </p:cNvPr>
          <p:cNvSpPr>
            <a:spLocks noGrp="1"/>
          </p:cNvSpPr>
          <p:nvPr>
            <p:ph type="dt" sz="half" idx="10"/>
          </p:nvPr>
        </p:nvSpPr>
        <p:spPr/>
        <p:txBody>
          <a:bodyPr/>
          <a:lstStyle/>
          <a:p>
            <a:fld id="{A3F116F1-038F-4F83-B374-124DBEA2F363}" type="datetimeFigureOut">
              <a:rPr lang="en-US" smtClean="0"/>
              <a:t>4/16/2025</a:t>
            </a:fld>
            <a:endParaRPr lang="en-US"/>
          </a:p>
        </p:txBody>
      </p:sp>
      <p:sp>
        <p:nvSpPr>
          <p:cNvPr id="6" name="Footer Placeholder 5">
            <a:extLst>
              <a:ext uri="{FF2B5EF4-FFF2-40B4-BE49-F238E27FC236}">
                <a16:creationId xmlns:a16="http://schemas.microsoft.com/office/drawing/2014/main" id="{61D9345E-4D86-44CF-8E08-D47C7694B7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A0E1CA-A99A-4008-8B47-0DE2768DC286}"/>
              </a:ext>
            </a:extLst>
          </p:cNvPr>
          <p:cNvSpPr>
            <a:spLocks noGrp="1"/>
          </p:cNvSpPr>
          <p:nvPr>
            <p:ph type="sldNum" sz="quarter" idx="12"/>
          </p:nvPr>
        </p:nvSpPr>
        <p:spPr/>
        <p:txBody>
          <a:bodyPr/>
          <a:lstStyle/>
          <a:p>
            <a:fld id="{78C8DFE2-8C4F-43AD-9A97-AA557F7732FB}" type="slidenum">
              <a:rPr lang="en-US" smtClean="0"/>
              <a:t>‹#›</a:t>
            </a:fld>
            <a:endParaRPr lang="en-US"/>
          </a:p>
        </p:txBody>
      </p:sp>
    </p:spTree>
    <p:extLst>
      <p:ext uri="{BB962C8B-B14F-4D97-AF65-F5344CB8AC3E}">
        <p14:creationId xmlns:p14="http://schemas.microsoft.com/office/powerpoint/2010/main" val="1691435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BA9CA9-0551-41B8-BC57-F24E4DC906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E4B625-9E8D-482F-A2A4-5F091EF0E7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509531-B166-4D6C-A5A5-9038FF4E0B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116F1-038F-4F83-B374-124DBEA2F363}" type="datetimeFigureOut">
              <a:rPr lang="en-US" smtClean="0"/>
              <a:t>4/16/2025</a:t>
            </a:fld>
            <a:endParaRPr lang="en-US"/>
          </a:p>
        </p:txBody>
      </p:sp>
      <p:sp>
        <p:nvSpPr>
          <p:cNvPr id="5" name="Footer Placeholder 4">
            <a:extLst>
              <a:ext uri="{FF2B5EF4-FFF2-40B4-BE49-F238E27FC236}">
                <a16:creationId xmlns:a16="http://schemas.microsoft.com/office/drawing/2014/main" id="{1AD19E14-2595-4C5F-8DE6-1F535635E5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2B21F1A-A39A-4CCF-813D-1FD6D7D29B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C8DFE2-8C4F-43AD-9A97-AA557F7732FB}" type="slidenum">
              <a:rPr lang="en-US" smtClean="0"/>
              <a:t>‹#›</a:t>
            </a:fld>
            <a:endParaRPr lang="en-US"/>
          </a:p>
        </p:txBody>
      </p:sp>
    </p:spTree>
    <p:extLst>
      <p:ext uri="{BB962C8B-B14F-4D97-AF65-F5344CB8AC3E}">
        <p14:creationId xmlns:p14="http://schemas.microsoft.com/office/powerpoint/2010/main" val="606329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DelcoWellness@co.delaware.pa.us"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Shape&#10;&#10;Description automatically generated">
            <a:extLst>
              <a:ext uri="{FF2B5EF4-FFF2-40B4-BE49-F238E27FC236}">
                <a16:creationId xmlns:a16="http://schemas.microsoft.com/office/drawing/2014/main" id="{AFC8BA6B-870E-4C24-9FFD-B3D6171EBA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Picture 4" descr="Logo&#10;&#10;Description automatically generated">
            <a:extLst>
              <a:ext uri="{FF2B5EF4-FFF2-40B4-BE49-F238E27FC236}">
                <a16:creationId xmlns:a16="http://schemas.microsoft.com/office/drawing/2014/main" id="{AD4F16E3-9878-4E6D-8910-D0B88B861C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8359" y="408888"/>
            <a:ext cx="7532016" cy="3766008"/>
          </a:xfrm>
          <a:prstGeom prst="rect">
            <a:avLst/>
          </a:prstGeom>
        </p:spPr>
      </p:pic>
      <p:sp>
        <p:nvSpPr>
          <p:cNvPr id="7" name="Title 1">
            <a:extLst>
              <a:ext uri="{FF2B5EF4-FFF2-40B4-BE49-F238E27FC236}">
                <a16:creationId xmlns:a16="http://schemas.microsoft.com/office/drawing/2014/main" id="{92D754C7-6179-4B56-979A-9EB686504FAD}"/>
              </a:ext>
            </a:extLst>
          </p:cNvPr>
          <p:cNvSpPr>
            <a:spLocks noGrp="1"/>
          </p:cNvSpPr>
          <p:nvPr>
            <p:ph type="subTitle" idx="1"/>
          </p:nvPr>
        </p:nvSpPr>
        <p:spPr>
          <a:xfrm>
            <a:off x="1524000" y="3602038"/>
            <a:ext cx="9144000" cy="1655762"/>
          </a:xfrm>
        </p:spPr>
        <p:txBody>
          <a:bodyPr/>
          <a:lstStyle/>
          <a:p>
            <a:r>
              <a:rPr lang="en-US" dirty="0"/>
              <a:t>Meet the Delaware County Health Department Team!</a:t>
            </a:r>
          </a:p>
        </p:txBody>
      </p:sp>
      <p:sp>
        <p:nvSpPr>
          <p:cNvPr id="8" name="Subtitle 6">
            <a:extLst>
              <a:ext uri="{FF2B5EF4-FFF2-40B4-BE49-F238E27FC236}">
                <a16:creationId xmlns:a16="http://schemas.microsoft.com/office/drawing/2014/main" id="{4BCBC3A1-48D1-47AB-9231-49EF842F95BB}"/>
              </a:ext>
            </a:extLst>
          </p:cNvPr>
          <p:cNvSpPr txBox="1">
            <a:spLocks/>
          </p:cNvSpPr>
          <p:nvPr/>
        </p:nvSpPr>
        <p:spPr>
          <a:xfrm>
            <a:off x="1138106" y="3939744"/>
            <a:ext cx="10238312" cy="7766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t>Melissa Lyon MPH, CPH</a:t>
            </a:r>
          </a:p>
          <a:p>
            <a:r>
              <a:rPr lang="en-US"/>
              <a:t>Director DCHD</a:t>
            </a:r>
            <a:endParaRPr lang="en-US" dirty="0"/>
          </a:p>
        </p:txBody>
      </p:sp>
    </p:spTree>
    <p:extLst>
      <p:ext uri="{BB962C8B-B14F-4D97-AF65-F5344CB8AC3E}">
        <p14:creationId xmlns:p14="http://schemas.microsoft.com/office/powerpoint/2010/main" val="687565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Shape&#10;&#10;Description automatically generated">
            <a:extLst>
              <a:ext uri="{FF2B5EF4-FFF2-40B4-BE49-F238E27FC236}">
                <a16:creationId xmlns:a16="http://schemas.microsoft.com/office/drawing/2014/main" id="{AFC8BA6B-870E-4C24-9FFD-B3D6171EBA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Picture 4" descr="Logo&#10;&#10;Description automatically generated">
            <a:extLst>
              <a:ext uri="{FF2B5EF4-FFF2-40B4-BE49-F238E27FC236}">
                <a16:creationId xmlns:a16="http://schemas.microsoft.com/office/drawing/2014/main" id="{AD4F16E3-9878-4E6D-8910-D0B88B861C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8359" y="408888"/>
            <a:ext cx="7532016" cy="3766008"/>
          </a:xfrm>
          <a:prstGeom prst="rect">
            <a:avLst/>
          </a:prstGeom>
        </p:spPr>
      </p:pic>
      <p:sp>
        <p:nvSpPr>
          <p:cNvPr id="10" name="Title 1">
            <a:extLst>
              <a:ext uri="{FF2B5EF4-FFF2-40B4-BE49-F238E27FC236}">
                <a16:creationId xmlns:a16="http://schemas.microsoft.com/office/drawing/2014/main" id="{25A33721-17A1-4822-8A95-CAA2D72E6BC6}"/>
              </a:ext>
            </a:extLst>
          </p:cNvPr>
          <p:cNvSpPr>
            <a:spLocks noGrp="1"/>
          </p:cNvSpPr>
          <p:nvPr>
            <p:ph type="ctrTitle"/>
          </p:nvPr>
        </p:nvSpPr>
        <p:spPr>
          <a:xfrm>
            <a:off x="1225421" y="3676477"/>
            <a:ext cx="10238312" cy="659220"/>
          </a:xfrm>
        </p:spPr>
        <p:txBody>
          <a:bodyPr>
            <a:noAutofit/>
          </a:bodyPr>
          <a:lstStyle/>
          <a:p>
            <a:r>
              <a:rPr lang="en-US" sz="4800" dirty="0">
                <a:solidFill>
                  <a:srgbClr val="00ACFC"/>
                </a:solidFill>
                <a:latin typeface="Britannic Bold" panose="020B0903060703020204" pitchFamily="34" charset="0"/>
              </a:rPr>
              <a:t>Thank you for joining us!</a:t>
            </a:r>
          </a:p>
        </p:txBody>
      </p:sp>
    </p:spTree>
    <p:extLst>
      <p:ext uri="{BB962C8B-B14F-4D97-AF65-F5344CB8AC3E}">
        <p14:creationId xmlns:p14="http://schemas.microsoft.com/office/powerpoint/2010/main" val="2813520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Shape&#10;&#10;Description automatically generated">
            <a:extLst>
              <a:ext uri="{FF2B5EF4-FFF2-40B4-BE49-F238E27FC236}">
                <a16:creationId xmlns:a16="http://schemas.microsoft.com/office/drawing/2014/main" id="{AFC8BA6B-870E-4C24-9FFD-B3D6171EBA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0" name="Content Placeholder 5" descr="A group of people posing for a photo in front of a building&#10;&#10;Description automatically generated">
            <a:extLst>
              <a:ext uri="{FF2B5EF4-FFF2-40B4-BE49-F238E27FC236}">
                <a16:creationId xmlns:a16="http://schemas.microsoft.com/office/drawing/2014/main" id="{23218A31-0F03-4872-A460-773C2158EBD4}"/>
              </a:ext>
            </a:extLst>
          </p:cNvPr>
          <p:cNvPicPr>
            <a:picLocks noChangeAspect="1"/>
          </p:cNvPicPr>
          <p:nvPr/>
        </p:nvPicPr>
        <p:blipFill rotWithShape="1">
          <a:blip r:embed="rId3"/>
          <a:srcRect t="1368"/>
          <a:stretch/>
        </p:blipFill>
        <p:spPr>
          <a:xfrm>
            <a:off x="1460597" y="9"/>
            <a:ext cx="9002538" cy="6857991"/>
          </a:xfrm>
          <a:custGeom>
            <a:avLst/>
            <a:gdLst/>
            <a:ahLst/>
            <a:cxnLst/>
            <a:rect l="l" t="t" r="r" b="b"/>
            <a:pathLst>
              <a:path w="9270806" h="6858000">
                <a:moveTo>
                  <a:pt x="1503712" y="0"/>
                </a:moveTo>
                <a:lnTo>
                  <a:pt x="7767094" y="0"/>
                </a:lnTo>
                <a:lnTo>
                  <a:pt x="7913128" y="139721"/>
                </a:lnTo>
                <a:cubicBezTo>
                  <a:pt x="8751971" y="981521"/>
                  <a:pt x="9270806" y="2144457"/>
                  <a:pt x="9270806" y="3429000"/>
                </a:cubicBezTo>
                <a:cubicBezTo>
                  <a:pt x="9270806" y="4713544"/>
                  <a:pt x="8751971" y="5876479"/>
                  <a:pt x="7913128" y="6718279"/>
                </a:cubicBezTo>
                <a:lnTo>
                  <a:pt x="7767094" y="6858000"/>
                </a:lnTo>
                <a:lnTo>
                  <a:pt x="1503712" y="6858000"/>
                </a:lnTo>
                <a:lnTo>
                  <a:pt x="1357679" y="6718279"/>
                </a:lnTo>
                <a:cubicBezTo>
                  <a:pt x="518835" y="5876479"/>
                  <a:pt x="0" y="4713544"/>
                  <a:pt x="0" y="3429000"/>
                </a:cubicBezTo>
                <a:cubicBezTo>
                  <a:pt x="0" y="2144457"/>
                  <a:pt x="518835" y="981521"/>
                  <a:pt x="1357679" y="139721"/>
                </a:cubicBezTo>
                <a:close/>
              </a:path>
            </a:pathLst>
          </a:custGeom>
        </p:spPr>
      </p:pic>
      <p:pic>
        <p:nvPicPr>
          <p:cNvPr id="12" name="Picture 11" descr="Logo&#10;&#10;Description automatically generated">
            <a:extLst>
              <a:ext uri="{FF2B5EF4-FFF2-40B4-BE49-F238E27FC236}">
                <a16:creationId xmlns:a16="http://schemas.microsoft.com/office/drawing/2014/main" id="{6043D44D-1E2F-4452-A1AE-5BDCFBD31F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2505" y="5301741"/>
            <a:ext cx="1723984" cy="861992"/>
          </a:xfrm>
          <a:prstGeom prst="rect">
            <a:avLst/>
          </a:prstGeom>
        </p:spPr>
      </p:pic>
    </p:spTree>
    <p:extLst>
      <p:ext uri="{BB962C8B-B14F-4D97-AF65-F5344CB8AC3E}">
        <p14:creationId xmlns:p14="http://schemas.microsoft.com/office/powerpoint/2010/main" val="1586165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Shape&#10;&#10;Description automatically generated">
            <a:extLst>
              <a:ext uri="{FF2B5EF4-FFF2-40B4-BE49-F238E27FC236}">
                <a16:creationId xmlns:a16="http://schemas.microsoft.com/office/drawing/2014/main" id="{AFC8BA6B-870E-4C24-9FFD-B3D6171EBA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 name="Title 3">
            <a:extLst>
              <a:ext uri="{FF2B5EF4-FFF2-40B4-BE49-F238E27FC236}">
                <a16:creationId xmlns:a16="http://schemas.microsoft.com/office/drawing/2014/main" id="{A70DD762-0E97-47D6-AD9F-3527170D617C}"/>
              </a:ext>
            </a:extLst>
          </p:cNvPr>
          <p:cNvSpPr txBox="1">
            <a:spLocks/>
          </p:cNvSpPr>
          <p:nvPr/>
        </p:nvSpPr>
        <p:spPr>
          <a:xfrm>
            <a:off x="993656" y="305564"/>
            <a:ext cx="10204688" cy="115493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rgbClr val="00ACFC"/>
                </a:solidFill>
              </a:rPr>
              <a:t>DCHD Mission, Vision and Values</a:t>
            </a:r>
          </a:p>
        </p:txBody>
      </p:sp>
      <p:sp>
        <p:nvSpPr>
          <p:cNvPr id="11" name="Content Placeholder 4">
            <a:extLst>
              <a:ext uri="{FF2B5EF4-FFF2-40B4-BE49-F238E27FC236}">
                <a16:creationId xmlns:a16="http://schemas.microsoft.com/office/drawing/2014/main" id="{25F73AA9-CAF7-4FCD-A1E0-200DB183B555}"/>
              </a:ext>
            </a:extLst>
          </p:cNvPr>
          <p:cNvSpPr txBox="1">
            <a:spLocks/>
          </p:cNvSpPr>
          <p:nvPr/>
        </p:nvSpPr>
        <p:spPr>
          <a:xfrm>
            <a:off x="855785" y="1491607"/>
            <a:ext cx="10480430" cy="5060829"/>
          </a:xfrm>
          <a:prstGeom prst="rect">
            <a:avLst/>
          </a:prstGeom>
        </p:spPr>
        <p:txBody>
          <a:bodyPr vert="horz" lIns="91440" tIns="45720" rIns="91440" bIns="45720" rtlCol="0">
            <a:normAutofit fontScale="3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spcAft>
                <a:spcPts val="800"/>
              </a:spcAft>
            </a:pPr>
            <a:r>
              <a:rPr lang="en-US" sz="6800" b="1" dirty="0"/>
              <a:t>Vision:</a:t>
            </a:r>
            <a:r>
              <a:rPr lang="en-US" sz="6800" dirty="0"/>
              <a:t>  All members of the Delaware County community have access to the resources that provide the opportunity to lead a healthy and productive life.</a:t>
            </a:r>
          </a:p>
          <a:p>
            <a:pPr>
              <a:spcBef>
                <a:spcPts val="0"/>
              </a:spcBef>
              <a:spcAft>
                <a:spcPts val="800"/>
              </a:spcAft>
            </a:pPr>
            <a:endParaRPr lang="en-US" sz="6800" dirty="0"/>
          </a:p>
          <a:p>
            <a:pPr>
              <a:spcBef>
                <a:spcPts val="0"/>
              </a:spcBef>
              <a:spcAft>
                <a:spcPts val="800"/>
              </a:spcAft>
            </a:pPr>
            <a:r>
              <a:rPr lang="en-US" sz="6800" b="1" dirty="0"/>
              <a:t>Mission:</a:t>
            </a:r>
            <a:r>
              <a:rPr lang="en-US" sz="6800" dirty="0"/>
              <a:t>  The Delaware County Health Department strives to promote, protect and assure conditions for optimal health for all residents of Delaware County through leadership, prevention, response, and partnership with the community.</a:t>
            </a:r>
          </a:p>
          <a:p>
            <a:pPr>
              <a:spcBef>
                <a:spcPts val="0"/>
              </a:spcBef>
              <a:spcAft>
                <a:spcPts val="800"/>
              </a:spcAft>
            </a:pPr>
            <a:endParaRPr lang="en-US" sz="6800" dirty="0"/>
          </a:p>
          <a:p>
            <a:pPr>
              <a:spcBef>
                <a:spcPts val="0"/>
              </a:spcBef>
              <a:spcAft>
                <a:spcPts val="800"/>
              </a:spcAft>
            </a:pPr>
            <a:r>
              <a:rPr lang="en-US" sz="6800" b="1" dirty="0"/>
              <a:t>Values:</a:t>
            </a:r>
          </a:p>
          <a:p>
            <a:pPr>
              <a:spcBef>
                <a:spcPts val="0"/>
              </a:spcBef>
              <a:spcAft>
                <a:spcPts val="800"/>
              </a:spcAft>
              <a:buFont typeface="Wingdings" panose="05000000000000000000" pitchFamily="2" charset="2"/>
              <a:buChar char="v"/>
            </a:pPr>
            <a:r>
              <a:rPr lang="en-US" sz="6800" dirty="0"/>
              <a:t>Equity	</a:t>
            </a:r>
          </a:p>
          <a:p>
            <a:pPr>
              <a:spcBef>
                <a:spcPts val="0"/>
              </a:spcBef>
              <a:spcAft>
                <a:spcPts val="800"/>
              </a:spcAft>
              <a:buFont typeface="Wingdings" panose="05000000000000000000" pitchFamily="2" charset="2"/>
              <a:buChar char="v"/>
            </a:pPr>
            <a:r>
              <a:rPr lang="en-US" sz="6800" dirty="0"/>
              <a:t>Collaboration</a:t>
            </a:r>
          </a:p>
          <a:p>
            <a:pPr>
              <a:spcBef>
                <a:spcPts val="0"/>
              </a:spcBef>
              <a:spcAft>
                <a:spcPts val="800"/>
              </a:spcAft>
              <a:buFont typeface="Wingdings" panose="05000000000000000000" pitchFamily="2" charset="2"/>
              <a:buChar char="v"/>
            </a:pPr>
            <a:r>
              <a:rPr lang="en-US" sz="6800" dirty="0"/>
              <a:t>Leadership </a:t>
            </a:r>
          </a:p>
          <a:p>
            <a:pPr>
              <a:spcBef>
                <a:spcPts val="0"/>
              </a:spcBef>
              <a:spcAft>
                <a:spcPts val="800"/>
              </a:spcAft>
              <a:buFont typeface="Wingdings" panose="05000000000000000000" pitchFamily="2" charset="2"/>
              <a:buChar char="v"/>
            </a:pPr>
            <a:r>
              <a:rPr lang="en-US" sz="6800" dirty="0"/>
              <a:t>Accountability	</a:t>
            </a:r>
          </a:p>
          <a:p>
            <a:pPr>
              <a:spcBef>
                <a:spcPts val="0"/>
              </a:spcBef>
              <a:spcAft>
                <a:spcPts val="800"/>
              </a:spcAft>
              <a:buFont typeface="Wingdings" panose="05000000000000000000" pitchFamily="2" charset="2"/>
              <a:buChar char="v"/>
            </a:pPr>
            <a:r>
              <a:rPr lang="en-US" sz="6800" dirty="0"/>
              <a:t>Innovation	</a:t>
            </a:r>
          </a:p>
          <a:p>
            <a:pPr>
              <a:spcBef>
                <a:spcPts val="0"/>
              </a:spcBef>
              <a:spcAft>
                <a:spcPts val="800"/>
              </a:spcAft>
              <a:buFont typeface="Wingdings" panose="05000000000000000000" pitchFamily="2" charset="2"/>
              <a:buChar char="v"/>
            </a:pPr>
            <a:r>
              <a:rPr lang="en-US" sz="6800" dirty="0"/>
              <a:t>Stewardship</a:t>
            </a:r>
            <a:br>
              <a:rPr lang="en-US" sz="2200" dirty="0"/>
            </a:br>
            <a:endParaRPr lang="en-US" sz="2200" dirty="0"/>
          </a:p>
          <a:p>
            <a:endParaRPr lang="en-US" dirty="0"/>
          </a:p>
        </p:txBody>
      </p:sp>
      <p:pic>
        <p:nvPicPr>
          <p:cNvPr id="13" name="Picture 12" descr="Logo&#10;&#10;Description automatically generated">
            <a:extLst>
              <a:ext uri="{FF2B5EF4-FFF2-40B4-BE49-F238E27FC236}">
                <a16:creationId xmlns:a16="http://schemas.microsoft.com/office/drawing/2014/main" id="{F32CBD0A-71F1-402B-889F-0D31D83A00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2505" y="5301741"/>
            <a:ext cx="1723984" cy="861992"/>
          </a:xfrm>
          <a:prstGeom prst="rect">
            <a:avLst/>
          </a:prstGeom>
        </p:spPr>
      </p:pic>
    </p:spTree>
    <p:extLst>
      <p:ext uri="{BB962C8B-B14F-4D97-AF65-F5344CB8AC3E}">
        <p14:creationId xmlns:p14="http://schemas.microsoft.com/office/powerpoint/2010/main" val="1321526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Shape&#10;&#10;Description automatically generated">
            <a:extLst>
              <a:ext uri="{FF2B5EF4-FFF2-40B4-BE49-F238E27FC236}">
                <a16:creationId xmlns:a16="http://schemas.microsoft.com/office/drawing/2014/main" id="{AFC8BA6B-870E-4C24-9FFD-B3D6171EBA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3" name="Picture 12" descr="Logo&#10;&#10;Description automatically generated">
            <a:extLst>
              <a:ext uri="{FF2B5EF4-FFF2-40B4-BE49-F238E27FC236}">
                <a16:creationId xmlns:a16="http://schemas.microsoft.com/office/drawing/2014/main" id="{F32CBD0A-71F1-402B-889F-0D31D83A00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2505" y="5301741"/>
            <a:ext cx="1723984" cy="861992"/>
          </a:xfrm>
          <a:prstGeom prst="rect">
            <a:avLst/>
          </a:prstGeom>
        </p:spPr>
      </p:pic>
      <p:sp>
        <p:nvSpPr>
          <p:cNvPr id="6" name="Title 1">
            <a:extLst>
              <a:ext uri="{FF2B5EF4-FFF2-40B4-BE49-F238E27FC236}">
                <a16:creationId xmlns:a16="http://schemas.microsoft.com/office/drawing/2014/main" id="{EB71584A-86EF-47A7-B517-240B275E1C79}"/>
              </a:ext>
            </a:extLst>
          </p:cNvPr>
          <p:cNvSpPr txBox="1">
            <a:spLocks/>
          </p:cNvSpPr>
          <p:nvPr/>
        </p:nvSpPr>
        <p:spPr>
          <a:xfrm>
            <a:off x="993656" y="461113"/>
            <a:ext cx="10204688" cy="1154930"/>
          </a:xfrm>
          <a:prstGeom prst="rect">
            <a:avLst/>
          </a:prstGeom>
        </p:spPr>
        <p:txBody>
          <a:bodyPr vert="horz" lIns="91440" tIns="45720" rIns="91440" bIns="45720" rtlCol="0" anchor="b">
            <a:normAutofit fontScale="5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rgbClr val="00ACFC"/>
                </a:solidFill>
              </a:rPr>
              <a:t>The Leadership Team</a:t>
            </a:r>
            <a:br>
              <a:rPr lang="en-US" dirty="0">
                <a:solidFill>
                  <a:srgbClr val="00ACFC"/>
                </a:solidFill>
              </a:rPr>
            </a:br>
            <a:r>
              <a:rPr lang="en-US" dirty="0">
                <a:solidFill>
                  <a:srgbClr val="00ACFC"/>
                </a:solidFill>
              </a:rPr>
              <a:t>Health Department Director</a:t>
            </a:r>
            <a:br>
              <a:rPr lang="en-US" dirty="0">
                <a:solidFill>
                  <a:srgbClr val="00ACFC"/>
                </a:solidFill>
              </a:rPr>
            </a:br>
            <a:r>
              <a:rPr lang="en-US" dirty="0">
                <a:solidFill>
                  <a:srgbClr val="00ACFC"/>
                </a:solidFill>
              </a:rPr>
              <a:t> Melissa Lyon MPH. CPH.</a:t>
            </a:r>
          </a:p>
        </p:txBody>
      </p:sp>
      <p:sp>
        <p:nvSpPr>
          <p:cNvPr id="7" name="Content Placeholder 2">
            <a:extLst>
              <a:ext uri="{FF2B5EF4-FFF2-40B4-BE49-F238E27FC236}">
                <a16:creationId xmlns:a16="http://schemas.microsoft.com/office/drawing/2014/main" id="{F17847AE-6A0E-486E-9008-BD98B76DD629}"/>
              </a:ext>
            </a:extLst>
          </p:cNvPr>
          <p:cNvSpPr txBox="1">
            <a:spLocks/>
          </p:cNvSpPr>
          <p:nvPr/>
        </p:nvSpPr>
        <p:spPr>
          <a:xfrm>
            <a:off x="993656" y="2338622"/>
            <a:ext cx="10204688" cy="335448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200" dirty="0"/>
              <a:t>Deputy Director – Lora Siegmann Werner, MPH</a:t>
            </a:r>
          </a:p>
          <a:p>
            <a:r>
              <a:rPr lang="en-US" sz="2200" dirty="0"/>
              <a:t>Administrator of Bureau Environmental Health – Marie Carbonara, RN</a:t>
            </a:r>
          </a:p>
          <a:p>
            <a:r>
              <a:rPr lang="en-US" sz="2200" dirty="0"/>
              <a:t>Administrator of Bureau Personal Health  - Stephanie Reese, MBA, BSN, RN</a:t>
            </a:r>
          </a:p>
          <a:p>
            <a:r>
              <a:rPr lang="en-US" sz="2200" dirty="0"/>
              <a:t>Interim Administrator of Bureau of Population Health &amp; Chair of the Board of Health -  Rosemarie Halt </a:t>
            </a:r>
            <a:r>
              <a:rPr lang="en-US" sz="2200" dirty="0" err="1"/>
              <a:t>RPh</a:t>
            </a:r>
            <a:r>
              <a:rPr lang="en-US" sz="2200" dirty="0"/>
              <a:t>. MPH.</a:t>
            </a:r>
          </a:p>
          <a:p>
            <a:r>
              <a:rPr lang="en-US" sz="2200" dirty="0"/>
              <a:t>CFO of Bureau of Administration – Charles Walmsley </a:t>
            </a:r>
          </a:p>
          <a:p>
            <a:r>
              <a:rPr lang="en-US" sz="2200" dirty="0"/>
              <a:t>Public Health Physician –  Lisa O’Mahony MD</a:t>
            </a:r>
          </a:p>
          <a:p>
            <a:r>
              <a:rPr lang="en-US" sz="2200" dirty="0"/>
              <a:t>Epidemiologist – Victor </a:t>
            </a:r>
            <a:r>
              <a:rPr lang="en-US" sz="2200" dirty="0" err="1"/>
              <a:t>Alos</a:t>
            </a:r>
            <a:r>
              <a:rPr lang="en-US" sz="2200" dirty="0"/>
              <a:t> Rullan , DMD, MPH, MS</a:t>
            </a:r>
          </a:p>
          <a:p>
            <a:endParaRPr lang="en-US" dirty="0"/>
          </a:p>
          <a:p>
            <a:endParaRPr lang="en-US" dirty="0"/>
          </a:p>
        </p:txBody>
      </p:sp>
    </p:spTree>
    <p:extLst>
      <p:ext uri="{BB962C8B-B14F-4D97-AF65-F5344CB8AC3E}">
        <p14:creationId xmlns:p14="http://schemas.microsoft.com/office/powerpoint/2010/main" val="186779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Shape&#10;&#10;Description automatically generated">
            <a:extLst>
              <a:ext uri="{FF2B5EF4-FFF2-40B4-BE49-F238E27FC236}">
                <a16:creationId xmlns:a16="http://schemas.microsoft.com/office/drawing/2014/main" id="{AFC8BA6B-870E-4C24-9FFD-B3D6171EBA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3" name="Picture 12" descr="Logo&#10;&#10;Description automatically generated">
            <a:extLst>
              <a:ext uri="{FF2B5EF4-FFF2-40B4-BE49-F238E27FC236}">
                <a16:creationId xmlns:a16="http://schemas.microsoft.com/office/drawing/2014/main" id="{F32CBD0A-71F1-402B-889F-0D31D83A00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2505" y="5301741"/>
            <a:ext cx="1723984" cy="861992"/>
          </a:xfrm>
          <a:prstGeom prst="rect">
            <a:avLst/>
          </a:prstGeom>
        </p:spPr>
      </p:pic>
      <p:sp>
        <p:nvSpPr>
          <p:cNvPr id="4" name="Title 1">
            <a:extLst>
              <a:ext uri="{FF2B5EF4-FFF2-40B4-BE49-F238E27FC236}">
                <a16:creationId xmlns:a16="http://schemas.microsoft.com/office/drawing/2014/main" id="{33534A14-0265-49E3-95D5-9BD1BCA92ED2}"/>
              </a:ext>
            </a:extLst>
          </p:cNvPr>
          <p:cNvSpPr txBox="1">
            <a:spLocks/>
          </p:cNvSpPr>
          <p:nvPr/>
        </p:nvSpPr>
        <p:spPr>
          <a:xfrm>
            <a:off x="1077631" y="428205"/>
            <a:ext cx="10204688" cy="115493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rgbClr val="00ACFC"/>
                </a:solidFill>
              </a:rPr>
              <a:t>Bureau of Environmental Health </a:t>
            </a:r>
          </a:p>
        </p:txBody>
      </p:sp>
      <p:sp>
        <p:nvSpPr>
          <p:cNvPr id="5" name="Content Placeholder 2">
            <a:extLst>
              <a:ext uri="{FF2B5EF4-FFF2-40B4-BE49-F238E27FC236}">
                <a16:creationId xmlns:a16="http://schemas.microsoft.com/office/drawing/2014/main" id="{F21EDD41-3925-449A-B580-A9B83C4BE1A1}"/>
              </a:ext>
            </a:extLst>
          </p:cNvPr>
          <p:cNvSpPr txBox="1">
            <a:spLocks/>
          </p:cNvSpPr>
          <p:nvPr/>
        </p:nvSpPr>
        <p:spPr>
          <a:xfrm>
            <a:off x="1077631" y="1718072"/>
            <a:ext cx="10204688" cy="444566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200" b="1"/>
              <a:t>Responsible for the prevention of human injury and illness , the promotion of healthy environment and the protection of the community from environmental hazards</a:t>
            </a:r>
            <a:r>
              <a:rPr lang="en-US" sz="2200"/>
              <a:t>.</a:t>
            </a:r>
          </a:p>
          <a:p>
            <a:r>
              <a:rPr lang="en-US" sz="2200" b="1" u="sng"/>
              <a:t>Key Services in 2022</a:t>
            </a:r>
          </a:p>
          <a:p>
            <a:pPr>
              <a:buFont typeface="Wingdings" panose="05000000000000000000" pitchFamily="2" charset="2"/>
              <a:buChar char="Ø"/>
            </a:pPr>
            <a:r>
              <a:rPr lang="en-US" sz="2200"/>
              <a:t> </a:t>
            </a:r>
            <a:r>
              <a:rPr lang="en-US" sz="2200" i="1"/>
              <a:t>Retail Food Establishment Inspections</a:t>
            </a:r>
          </a:p>
          <a:p>
            <a:pPr>
              <a:buFont typeface="Wingdings" panose="05000000000000000000" pitchFamily="2" charset="2"/>
              <a:buChar char="Ø"/>
            </a:pPr>
            <a:r>
              <a:rPr lang="en-US" sz="2200" i="1"/>
              <a:t> Public Bathing Place Inspections </a:t>
            </a:r>
          </a:p>
          <a:p>
            <a:pPr>
              <a:buFont typeface="Wingdings" panose="05000000000000000000" pitchFamily="2" charset="2"/>
              <a:buChar char="Ø"/>
            </a:pPr>
            <a:r>
              <a:rPr lang="en-US" sz="2200" i="1"/>
              <a:t> Campground and organized camps inspections</a:t>
            </a:r>
          </a:p>
          <a:p>
            <a:pPr>
              <a:buFont typeface="Wingdings" panose="05000000000000000000" pitchFamily="2" charset="2"/>
              <a:buChar char="Ø"/>
            </a:pPr>
            <a:r>
              <a:rPr lang="en-US" sz="2200" i="1"/>
              <a:t> Private onsite sewer inspections</a:t>
            </a:r>
          </a:p>
          <a:p>
            <a:pPr>
              <a:buFont typeface="Wingdings" panose="05000000000000000000" pitchFamily="2" charset="2"/>
              <a:buChar char="Ø"/>
            </a:pPr>
            <a:r>
              <a:rPr lang="en-US" sz="2200" i="1"/>
              <a:t> Private Well inspections</a:t>
            </a:r>
          </a:p>
          <a:p>
            <a:pPr>
              <a:buFont typeface="Wingdings" panose="05000000000000000000" pitchFamily="2" charset="2"/>
              <a:buChar char="Ø"/>
            </a:pPr>
            <a:r>
              <a:rPr lang="en-US" sz="2200" i="1"/>
              <a:t> West Nile Virus Program</a:t>
            </a:r>
          </a:p>
          <a:p>
            <a:pPr>
              <a:buFont typeface="Wingdings" panose="05000000000000000000" pitchFamily="2" charset="2"/>
              <a:buChar char="Ø"/>
            </a:pPr>
            <a:endParaRPr lang="en-US"/>
          </a:p>
          <a:p>
            <a:pPr>
              <a:buFont typeface="Wingdings" panose="05000000000000000000" pitchFamily="2" charset="2"/>
              <a:buChar char="Ø"/>
            </a:pPr>
            <a:endParaRPr lang="en-US"/>
          </a:p>
          <a:p>
            <a:endParaRPr lang="en-US" dirty="0"/>
          </a:p>
        </p:txBody>
      </p:sp>
    </p:spTree>
    <p:extLst>
      <p:ext uri="{BB962C8B-B14F-4D97-AF65-F5344CB8AC3E}">
        <p14:creationId xmlns:p14="http://schemas.microsoft.com/office/powerpoint/2010/main" val="1565940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Shape&#10;&#10;Description automatically generated">
            <a:extLst>
              <a:ext uri="{FF2B5EF4-FFF2-40B4-BE49-F238E27FC236}">
                <a16:creationId xmlns:a16="http://schemas.microsoft.com/office/drawing/2014/main" id="{AFC8BA6B-870E-4C24-9FFD-B3D6171EBA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3" name="Picture 12" descr="Logo&#10;&#10;Description automatically generated">
            <a:extLst>
              <a:ext uri="{FF2B5EF4-FFF2-40B4-BE49-F238E27FC236}">
                <a16:creationId xmlns:a16="http://schemas.microsoft.com/office/drawing/2014/main" id="{F32CBD0A-71F1-402B-889F-0D31D83A00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2505" y="5301741"/>
            <a:ext cx="1723984" cy="861992"/>
          </a:xfrm>
          <a:prstGeom prst="rect">
            <a:avLst/>
          </a:prstGeom>
        </p:spPr>
      </p:pic>
      <p:sp>
        <p:nvSpPr>
          <p:cNvPr id="4" name="Title 1">
            <a:extLst>
              <a:ext uri="{FF2B5EF4-FFF2-40B4-BE49-F238E27FC236}">
                <a16:creationId xmlns:a16="http://schemas.microsoft.com/office/drawing/2014/main" id="{3D568D26-C141-4C38-80E7-32C7B205062B}"/>
              </a:ext>
            </a:extLst>
          </p:cNvPr>
          <p:cNvSpPr txBox="1">
            <a:spLocks/>
          </p:cNvSpPr>
          <p:nvPr/>
        </p:nvSpPr>
        <p:spPr>
          <a:xfrm>
            <a:off x="848498" y="302201"/>
            <a:ext cx="10204688" cy="115493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rgbClr val="00ACFC"/>
                </a:solidFill>
              </a:rPr>
              <a:t>Bureau of Population Health </a:t>
            </a:r>
          </a:p>
        </p:txBody>
      </p:sp>
      <p:sp>
        <p:nvSpPr>
          <p:cNvPr id="5" name="Content Placeholder 2">
            <a:extLst>
              <a:ext uri="{FF2B5EF4-FFF2-40B4-BE49-F238E27FC236}">
                <a16:creationId xmlns:a16="http://schemas.microsoft.com/office/drawing/2014/main" id="{3F063C7F-1943-4151-9B0B-B99A8A0686FF}"/>
              </a:ext>
            </a:extLst>
          </p:cNvPr>
          <p:cNvSpPr txBox="1">
            <a:spLocks/>
          </p:cNvSpPr>
          <p:nvPr/>
        </p:nvSpPr>
        <p:spPr>
          <a:xfrm>
            <a:off x="848498" y="1457131"/>
            <a:ext cx="10204688" cy="518861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200" b="1">
                <a:ea typeface="Calibri" panose="020F0502020204030204" pitchFamily="34" charset="0"/>
              </a:rPr>
              <a:t>Responsible for coordination with community partners, agencies, and healthcare institutions to address “upstream” social determinants of health that impact individual and community health. Critical to effectiveness is the utilization of public health data that allows for a close look at local communities- even block by block- to identify disparities and health concerns.</a:t>
            </a:r>
          </a:p>
          <a:p>
            <a:r>
              <a:rPr lang="en-US" sz="2200" b="1" u="sng"/>
              <a:t>Key Services in 2022</a:t>
            </a:r>
          </a:p>
          <a:p>
            <a:pPr>
              <a:buFont typeface="Wingdings" panose="05000000000000000000" pitchFamily="2" charset="2"/>
              <a:buChar char="Ø"/>
            </a:pPr>
            <a:r>
              <a:rPr lang="en-US" sz="2200" b="1" i="1"/>
              <a:t> </a:t>
            </a:r>
            <a:r>
              <a:rPr lang="en-US" sz="2200" i="1"/>
              <a:t>Community Health Assessment</a:t>
            </a:r>
          </a:p>
          <a:p>
            <a:pPr>
              <a:buFont typeface="Wingdings" panose="05000000000000000000" pitchFamily="2" charset="2"/>
              <a:buChar char="Ø"/>
            </a:pPr>
            <a:r>
              <a:rPr lang="en-US" sz="2200" i="1"/>
              <a:t> Chronic Disease Prevention</a:t>
            </a:r>
          </a:p>
          <a:p>
            <a:pPr>
              <a:buFont typeface="Wingdings" panose="05000000000000000000" pitchFamily="2" charset="2"/>
              <a:buChar char="Ø"/>
            </a:pPr>
            <a:r>
              <a:rPr lang="en-US" sz="2200" i="1"/>
              <a:t> Health Education</a:t>
            </a:r>
          </a:p>
          <a:p>
            <a:pPr>
              <a:buFont typeface="Wingdings" panose="05000000000000000000" pitchFamily="2" charset="2"/>
              <a:buChar char="Ø"/>
            </a:pPr>
            <a:r>
              <a:rPr lang="en-US" sz="2200" i="1"/>
              <a:t> Pandemic &amp; Emergency Preparedness ( includes COVID Response )</a:t>
            </a:r>
          </a:p>
          <a:p>
            <a:pPr>
              <a:buFont typeface="Wingdings" panose="05000000000000000000" pitchFamily="2" charset="2"/>
              <a:buChar char="Ø"/>
            </a:pPr>
            <a:r>
              <a:rPr lang="en-US" sz="2200" i="1"/>
              <a:t> Delaware County Health Department Wellness Call Center </a:t>
            </a:r>
          </a:p>
          <a:p>
            <a:pPr>
              <a:buFont typeface="Wingdings" panose="05000000000000000000" pitchFamily="2" charset="2"/>
              <a:buChar char="Ø"/>
            </a:pPr>
            <a:r>
              <a:rPr lang="en-US" sz="2200" i="1"/>
              <a:t>Health Equity Promotion</a:t>
            </a:r>
            <a:endParaRPr lang="en-US" sz="2200" i="1" dirty="0"/>
          </a:p>
        </p:txBody>
      </p:sp>
    </p:spTree>
    <p:extLst>
      <p:ext uri="{BB962C8B-B14F-4D97-AF65-F5344CB8AC3E}">
        <p14:creationId xmlns:p14="http://schemas.microsoft.com/office/powerpoint/2010/main" val="4001303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Shape&#10;&#10;Description automatically generated">
            <a:extLst>
              <a:ext uri="{FF2B5EF4-FFF2-40B4-BE49-F238E27FC236}">
                <a16:creationId xmlns:a16="http://schemas.microsoft.com/office/drawing/2014/main" id="{AFC8BA6B-870E-4C24-9FFD-B3D6171EBA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3" name="Picture 12" descr="Logo&#10;&#10;Description automatically generated">
            <a:extLst>
              <a:ext uri="{FF2B5EF4-FFF2-40B4-BE49-F238E27FC236}">
                <a16:creationId xmlns:a16="http://schemas.microsoft.com/office/drawing/2014/main" id="{F32CBD0A-71F1-402B-889F-0D31D83A00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2505" y="5301741"/>
            <a:ext cx="1723984" cy="861992"/>
          </a:xfrm>
          <a:prstGeom prst="rect">
            <a:avLst/>
          </a:prstGeom>
        </p:spPr>
      </p:pic>
      <p:sp>
        <p:nvSpPr>
          <p:cNvPr id="4" name="Title 1">
            <a:extLst>
              <a:ext uri="{FF2B5EF4-FFF2-40B4-BE49-F238E27FC236}">
                <a16:creationId xmlns:a16="http://schemas.microsoft.com/office/drawing/2014/main" id="{A2EC24C3-36D6-44AD-B3E5-6B3206B25F3F}"/>
              </a:ext>
            </a:extLst>
          </p:cNvPr>
          <p:cNvSpPr txBox="1">
            <a:spLocks/>
          </p:cNvSpPr>
          <p:nvPr/>
        </p:nvSpPr>
        <p:spPr>
          <a:xfrm>
            <a:off x="848498" y="248428"/>
            <a:ext cx="10204688" cy="115493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rgbClr val="00ACFC"/>
                </a:solidFill>
              </a:rPr>
              <a:t>Bureau of Personal Health</a:t>
            </a:r>
          </a:p>
        </p:txBody>
      </p:sp>
      <p:sp>
        <p:nvSpPr>
          <p:cNvPr id="5" name="Content Placeholder 2">
            <a:extLst>
              <a:ext uri="{FF2B5EF4-FFF2-40B4-BE49-F238E27FC236}">
                <a16:creationId xmlns:a16="http://schemas.microsoft.com/office/drawing/2014/main" id="{FF7957DA-3044-4538-A45E-8BA9FDB97B7C}"/>
              </a:ext>
            </a:extLst>
          </p:cNvPr>
          <p:cNvSpPr txBox="1">
            <a:spLocks/>
          </p:cNvSpPr>
          <p:nvPr/>
        </p:nvSpPr>
        <p:spPr>
          <a:xfrm>
            <a:off x="848498" y="1429527"/>
            <a:ext cx="10126298" cy="5105401"/>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b="1">
                <a:ea typeface="Calibri" panose="020F0502020204030204" pitchFamily="34" charset="0"/>
              </a:rPr>
              <a:t>Responsible for promoting healthy behaviors, preventing chronic illness and the spread of infectious diseases, and ensuring accessibility to quality health care by offering specific services and programs to all residents in Delaware County.  </a:t>
            </a:r>
            <a:endParaRPr lang="en-US">
              <a:ea typeface="Calibri" panose="020F0502020204030204" pitchFamily="34" charset="0"/>
            </a:endParaRPr>
          </a:p>
          <a:p>
            <a:pPr>
              <a:spcBef>
                <a:spcPts val="0"/>
              </a:spcBef>
            </a:pPr>
            <a:endParaRPr lang="en-US" sz="2600" b="1" u="sng">
              <a:ea typeface="Calibri" panose="020F0502020204030204" pitchFamily="34" charset="0"/>
            </a:endParaRPr>
          </a:p>
          <a:p>
            <a:pPr>
              <a:lnSpc>
                <a:spcPct val="170000"/>
              </a:lnSpc>
            </a:pPr>
            <a:r>
              <a:rPr lang="en-US" b="1" u="sng"/>
              <a:t>Key Services in 2022</a:t>
            </a:r>
          </a:p>
          <a:p>
            <a:pPr marL="342900" indent="-342900">
              <a:lnSpc>
                <a:spcPct val="170000"/>
              </a:lnSpc>
              <a:spcBef>
                <a:spcPts val="0"/>
              </a:spcBef>
              <a:spcAft>
                <a:spcPts val="800"/>
              </a:spcAft>
              <a:buFont typeface="Wingdings" panose="05000000000000000000" pitchFamily="2" charset="2"/>
              <a:buChar char=""/>
              <a:tabLst>
                <a:tab pos="457200" algn="l"/>
              </a:tabLst>
            </a:pPr>
            <a:r>
              <a:rPr lang="en-US" sz="2600" i="1">
                <a:ea typeface="Times New Roman" panose="02020603050405020304" pitchFamily="18" charset="0"/>
              </a:rPr>
              <a:t>Tuberculosis Management and Treatment</a:t>
            </a:r>
            <a:endParaRPr lang="en-US" sz="2600">
              <a:ea typeface="Calibri" panose="020F0502020204030204" pitchFamily="34" charset="0"/>
            </a:endParaRPr>
          </a:p>
          <a:p>
            <a:pPr marL="342900" indent="-342900">
              <a:lnSpc>
                <a:spcPct val="105000"/>
              </a:lnSpc>
              <a:spcBef>
                <a:spcPts val="0"/>
              </a:spcBef>
              <a:spcAft>
                <a:spcPts val="800"/>
              </a:spcAft>
              <a:buFont typeface="Wingdings" panose="05000000000000000000" pitchFamily="2" charset="2"/>
              <a:buChar char=""/>
              <a:tabLst>
                <a:tab pos="457200" algn="l"/>
              </a:tabLst>
            </a:pPr>
            <a:r>
              <a:rPr lang="en-US" sz="2600" i="1">
                <a:ea typeface="Times New Roman" panose="02020603050405020304" pitchFamily="18" charset="0"/>
              </a:rPr>
              <a:t>Vaccines for Children Program </a:t>
            </a:r>
            <a:endParaRPr lang="en-US" sz="2600">
              <a:ea typeface="Calibri" panose="020F0502020204030204" pitchFamily="34" charset="0"/>
            </a:endParaRPr>
          </a:p>
          <a:p>
            <a:pPr marL="342900" indent="-342900">
              <a:lnSpc>
                <a:spcPct val="105000"/>
              </a:lnSpc>
              <a:spcBef>
                <a:spcPts val="0"/>
              </a:spcBef>
              <a:spcAft>
                <a:spcPts val="800"/>
              </a:spcAft>
              <a:buFont typeface="Wingdings" panose="05000000000000000000" pitchFamily="2" charset="2"/>
              <a:buChar char=""/>
              <a:tabLst>
                <a:tab pos="457200" algn="l"/>
              </a:tabLst>
            </a:pPr>
            <a:r>
              <a:rPr lang="en-US" sz="2600" i="1">
                <a:ea typeface="Times New Roman" panose="02020603050405020304" pitchFamily="18" charset="0"/>
              </a:rPr>
              <a:t>Specialized STI Clinics i.e., Syphilis, Gonorrhea, Chlamydia</a:t>
            </a:r>
            <a:endParaRPr lang="en-US" sz="2600">
              <a:ea typeface="Calibri" panose="020F0502020204030204" pitchFamily="34" charset="0"/>
            </a:endParaRPr>
          </a:p>
          <a:p>
            <a:pPr marL="342900" indent="-342900">
              <a:lnSpc>
                <a:spcPct val="105000"/>
              </a:lnSpc>
              <a:spcBef>
                <a:spcPts val="0"/>
              </a:spcBef>
              <a:spcAft>
                <a:spcPts val="800"/>
              </a:spcAft>
              <a:buFont typeface="Wingdings" panose="05000000000000000000" pitchFamily="2" charset="2"/>
              <a:buChar char=""/>
              <a:tabLst>
                <a:tab pos="457200" algn="l"/>
              </a:tabLst>
            </a:pPr>
            <a:r>
              <a:rPr lang="en-US" sz="2600" i="1">
                <a:ea typeface="Times New Roman" panose="02020603050405020304" pitchFamily="18" charset="0"/>
              </a:rPr>
              <a:t>HIV Services</a:t>
            </a:r>
            <a:endParaRPr lang="en-US" sz="2600">
              <a:ea typeface="Calibri" panose="020F0502020204030204" pitchFamily="34" charset="0"/>
            </a:endParaRPr>
          </a:p>
          <a:p>
            <a:pPr marL="342900" indent="-342900">
              <a:lnSpc>
                <a:spcPct val="105000"/>
              </a:lnSpc>
              <a:spcBef>
                <a:spcPts val="0"/>
              </a:spcBef>
              <a:spcAft>
                <a:spcPts val="800"/>
              </a:spcAft>
              <a:buFont typeface="Wingdings" panose="05000000000000000000" pitchFamily="2" charset="2"/>
              <a:buChar char=""/>
              <a:tabLst>
                <a:tab pos="457200" algn="l"/>
              </a:tabLst>
            </a:pPr>
            <a:r>
              <a:rPr lang="en-US" sz="2600" i="1">
                <a:ea typeface="Times New Roman" panose="02020603050405020304" pitchFamily="18" charset="0"/>
              </a:rPr>
              <a:t>Disease Investigations of reportable diseases </a:t>
            </a:r>
            <a:endParaRPr lang="en-US" sz="2600">
              <a:ea typeface="Calibri" panose="020F0502020204030204" pitchFamily="34" charset="0"/>
            </a:endParaRPr>
          </a:p>
          <a:p>
            <a:pPr marL="342900" indent="-342900">
              <a:lnSpc>
                <a:spcPct val="105000"/>
              </a:lnSpc>
              <a:spcBef>
                <a:spcPts val="0"/>
              </a:spcBef>
              <a:spcAft>
                <a:spcPts val="800"/>
              </a:spcAft>
              <a:buFont typeface="Wingdings" panose="05000000000000000000" pitchFamily="2" charset="2"/>
              <a:buChar char=""/>
              <a:tabLst>
                <a:tab pos="457200" algn="l"/>
              </a:tabLst>
            </a:pPr>
            <a:r>
              <a:rPr lang="en-US" sz="2600" i="1">
                <a:ea typeface="Times New Roman" panose="02020603050405020304" pitchFamily="18" charset="0"/>
              </a:rPr>
              <a:t>Maternal Child Health Program</a:t>
            </a:r>
            <a:endParaRPr lang="en-US" sz="2600">
              <a:ea typeface="Calibri" panose="020F0502020204030204" pitchFamily="34" charset="0"/>
            </a:endParaRPr>
          </a:p>
          <a:p>
            <a:pPr marL="342900" indent="-342900">
              <a:lnSpc>
                <a:spcPct val="105000"/>
              </a:lnSpc>
              <a:spcBef>
                <a:spcPts val="0"/>
              </a:spcBef>
              <a:spcAft>
                <a:spcPts val="800"/>
              </a:spcAft>
              <a:buFont typeface="Wingdings" panose="05000000000000000000" pitchFamily="2" charset="2"/>
              <a:buChar char=""/>
              <a:tabLst>
                <a:tab pos="457200" algn="l"/>
              </a:tabLst>
            </a:pPr>
            <a:r>
              <a:rPr lang="en-US" sz="2600" i="1">
                <a:ea typeface="Calibri" panose="020F0502020204030204" pitchFamily="34" charset="0"/>
              </a:rPr>
              <a:t>Rabies Bite Investigation</a:t>
            </a:r>
            <a:endParaRPr lang="en-US" sz="2600">
              <a:ea typeface="Calibri" panose="020F0502020204030204" pitchFamily="34" charset="0"/>
            </a:endParaRPr>
          </a:p>
          <a:p>
            <a:pPr marL="342900" indent="-342900">
              <a:lnSpc>
                <a:spcPct val="105000"/>
              </a:lnSpc>
              <a:spcBef>
                <a:spcPts val="0"/>
              </a:spcBef>
              <a:spcAft>
                <a:spcPts val="800"/>
              </a:spcAft>
              <a:buFont typeface="Wingdings" panose="05000000000000000000" pitchFamily="2" charset="2"/>
              <a:buChar char=""/>
              <a:tabLst>
                <a:tab pos="457200" algn="l"/>
              </a:tabLst>
            </a:pPr>
            <a:r>
              <a:rPr lang="en-US" sz="2600" i="1">
                <a:ea typeface="Times New Roman" panose="02020603050405020304" pitchFamily="18" charset="0"/>
              </a:rPr>
              <a:t>School Nurse Liaison</a:t>
            </a:r>
            <a:r>
              <a:rPr lang="en-US" i="1">
                <a:ea typeface="Times New Roman" panose="02020603050405020304" pitchFamily="18" charset="0"/>
              </a:rPr>
              <a:t> </a:t>
            </a:r>
            <a:endParaRPr lang="en-US">
              <a:ea typeface="Calibri" panose="020F0502020204030204" pitchFamily="34" charset="0"/>
            </a:endParaRPr>
          </a:p>
          <a:p>
            <a:pPr algn="just"/>
            <a:endParaRPr lang="en-US" sz="2800" b="1" dirty="0"/>
          </a:p>
        </p:txBody>
      </p:sp>
    </p:spTree>
    <p:extLst>
      <p:ext uri="{BB962C8B-B14F-4D97-AF65-F5344CB8AC3E}">
        <p14:creationId xmlns:p14="http://schemas.microsoft.com/office/powerpoint/2010/main" val="3261959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Shape&#10;&#10;Description automatically generated">
            <a:extLst>
              <a:ext uri="{FF2B5EF4-FFF2-40B4-BE49-F238E27FC236}">
                <a16:creationId xmlns:a16="http://schemas.microsoft.com/office/drawing/2014/main" id="{AFC8BA6B-870E-4C24-9FFD-B3D6171EBA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3" name="Picture 12" descr="Logo&#10;&#10;Description automatically generated">
            <a:extLst>
              <a:ext uri="{FF2B5EF4-FFF2-40B4-BE49-F238E27FC236}">
                <a16:creationId xmlns:a16="http://schemas.microsoft.com/office/drawing/2014/main" id="{F32CBD0A-71F1-402B-889F-0D31D83A00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2505" y="5301741"/>
            <a:ext cx="1723984" cy="861992"/>
          </a:xfrm>
          <a:prstGeom prst="rect">
            <a:avLst/>
          </a:prstGeom>
        </p:spPr>
      </p:pic>
      <p:sp>
        <p:nvSpPr>
          <p:cNvPr id="4" name="Title 1">
            <a:extLst>
              <a:ext uri="{FF2B5EF4-FFF2-40B4-BE49-F238E27FC236}">
                <a16:creationId xmlns:a16="http://schemas.microsoft.com/office/drawing/2014/main" id="{AEAE36BC-201A-4CAD-8645-24E5F746B0FF}"/>
              </a:ext>
            </a:extLst>
          </p:cNvPr>
          <p:cNvSpPr txBox="1">
            <a:spLocks/>
          </p:cNvSpPr>
          <p:nvPr/>
        </p:nvSpPr>
        <p:spPr>
          <a:xfrm>
            <a:off x="904481" y="1374812"/>
            <a:ext cx="10204688" cy="2054188"/>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rgbClr val="00ACFC"/>
                </a:solidFill>
              </a:rPr>
              <a:t>For up-to-date information, please visit the DCHD Website https://delcopa.gov/health</a:t>
            </a:r>
          </a:p>
        </p:txBody>
      </p:sp>
      <p:sp>
        <p:nvSpPr>
          <p:cNvPr id="5" name="Text Placeholder 2">
            <a:extLst>
              <a:ext uri="{FF2B5EF4-FFF2-40B4-BE49-F238E27FC236}">
                <a16:creationId xmlns:a16="http://schemas.microsoft.com/office/drawing/2014/main" id="{EAA92AAA-FB9E-4174-85BC-CF7D566F43A5}"/>
              </a:ext>
            </a:extLst>
          </p:cNvPr>
          <p:cNvSpPr txBox="1">
            <a:spLocks/>
          </p:cNvSpPr>
          <p:nvPr/>
        </p:nvSpPr>
        <p:spPr>
          <a:xfrm>
            <a:off x="904481" y="3869567"/>
            <a:ext cx="10204688" cy="1500187"/>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fontAlgn="base"/>
            <a:r>
              <a:rPr lang="en-US" sz="2000" b="1">
                <a:solidFill>
                  <a:srgbClr val="727272"/>
                </a:solidFill>
              </a:rPr>
              <a:t>The Delaware County Health Department Wellness Line is open Monday through Friday, from 8:30 a.m. to 4:30 p.m. In addition to responding to phone calls, the Wellness Line also responds to email inquiries.</a:t>
            </a:r>
          </a:p>
          <a:p>
            <a:pPr algn="l" fontAlgn="base"/>
            <a:r>
              <a:rPr lang="en-US" sz="2000" b="1">
                <a:solidFill>
                  <a:srgbClr val="727272"/>
                </a:solidFill>
              </a:rPr>
              <a:t>PHONE: (484) 276-2100</a:t>
            </a:r>
            <a:br>
              <a:rPr lang="en-US" sz="2000" b="1">
                <a:solidFill>
                  <a:srgbClr val="727272"/>
                </a:solidFill>
              </a:rPr>
            </a:br>
            <a:r>
              <a:rPr lang="en-US" sz="2000" b="1">
                <a:solidFill>
                  <a:srgbClr val="727272"/>
                </a:solidFill>
              </a:rPr>
              <a:t>EMAIL: </a:t>
            </a:r>
            <a:r>
              <a:rPr lang="en-US" sz="2000" b="1">
                <a:solidFill>
                  <a:srgbClr val="2F92EE"/>
                </a:solidFill>
                <a:hlinkClick r:id="rId4"/>
              </a:rPr>
              <a:t>DelcoWellness@co.delaware.pa.us</a:t>
            </a:r>
            <a:endParaRPr lang="en-US" sz="2000" b="1">
              <a:solidFill>
                <a:srgbClr val="727272"/>
              </a:solidFill>
            </a:endParaRPr>
          </a:p>
          <a:p>
            <a:endParaRPr lang="en-US" dirty="0"/>
          </a:p>
        </p:txBody>
      </p:sp>
    </p:spTree>
    <p:extLst>
      <p:ext uri="{BB962C8B-B14F-4D97-AF65-F5344CB8AC3E}">
        <p14:creationId xmlns:p14="http://schemas.microsoft.com/office/powerpoint/2010/main" val="512611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Shape&#10;&#10;Description automatically generated">
            <a:extLst>
              <a:ext uri="{FF2B5EF4-FFF2-40B4-BE49-F238E27FC236}">
                <a16:creationId xmlns:a16="http://schemas.microsoft.com/office/drawing/2014/main" id="{AFC8BA6B-870E-4C24-9FFD-B3D6171EBA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3" name="Picture 12" descr="Logo&#10;&#10;Description automatically generated">
            <a:extLst>
              <a:ext uri="{FF2B5EF4-FFF2-40B4-BE49-F238E27FC236}">
                <a16:creationId xmlns:a16="http://schemas.microsoft.com/office/drawing/2014/main" id="{F32CBD0A-71F1-402B-889F-0D31D83A00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2505" y="5301741"/>
            <a:ext cx="1723984" cy="861992"/>
          </a:xfrm>
          <a:prstGeom prst="rect">
            <a:avLst/>
          </a:prstGeom>
        </p:spPr>
      </p:pic>
      <p:sp>
        <p:nvSpPr>
          <p:cNvPr id="4" name="Title 1">
            <a:extLst>
              <a:ext uri="{FF2B5EF4-FFF2-40B4-BE49-F238E27FC236}">
                <a16:creationId xmlns:a16="http://schemas.microsoft.com/office/drawing/2014/main" id="{8D9A0715-6A41-44B1-B9C6-3B9B0EC6D993}"/>
              </a:ext>
            </a:extLst>
          </p:cNvPr>
          <p:cNvSpPr txBox="1">
            <a:spLocks/>
          </p:cNvSpPr>
          <p:nvPr/>
        </p:nvSpPr>
        <p:spPr>
          <a:xfrm>
            <a:off x="1268375" y="564630"/>
            <a:ext cx="10204688" cy="1500187"/>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400">
                <a:solidFill>
                  <a:srgbClr val="002060"/>
                </a:solidFill>
                <a:latin typeface="Arial Narrow" panose="020B0606020202030204" pitchFamily="34" charset="0"/>
              </a:rPr>
              <a:t>Questions?</a:t>
            </a:r>
            <a:br>
              <a:rPr lang="en-US" sz="4400">
                <a:solidFill>
                  <a:srgbClr val="002060"/>
                </a:solidFill>
              </a:rPr>
            </a:br>
            <a:endParaRPr lang="en-US" dirty="0"/>
          </a:p>
        </p:txBody>
      </p:sp>
      <p:pic>
        <p:nvPicPr>
          <p:cNvPr id="5" name="Picture 4" descr="See the source image">
            <a:extLst>
              <a:ext uri="{FF2B5EF4-FFF2-40B4-BE49-F238E27FC236}">
                <a16:creationId xmlns:a16="http://schemas.microsoft.com/office/drawing/2014/main" id="{8AC7A7FE-E30B-483E-B1ED-18BAB4FC51F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2100" y="1937988"/>
            <a:ext cx="6262453"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552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USTAINABILITY - Meet The DCHD Presentation - 04.19.2022 (003)  -  Read-Only" id="{B680AFD6-7A24-4ADD-9777-6B03B1419BA9}" vid="{D05CE295-9450-4481-BA89-4AC46E72ABED}"/>
    </a:ext>
  </a:extLst>
</a:theme>
</file>

<file path=docProps/app.xml><?xml version="1.0" encoding="utf-8"?>
<Properties xmlns="http://schemas.openxmlformats.org/officeDocument/2006/extended-properties" xmlns:vt="http://schemas.openxmlformats.org/officeDocument/2006/docPropsVTypes">
  <Template>17_MelissaLyon_v1</Template>
  <TotalTime>1</TotalTime>
  <Words>517</Words>
  <Application>Microsoft Office PowerPoint</Application>
  <PresentationFormat>Widescreen</PresentationFormat>
  <Paragraphs>59</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Arial Narrow</vt:lpstr>
      <vt:lpstr>Britannic Bold</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joining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Aquilino, Ronald P.</dc:creator>
  <cp:lastModifiedBy>Aquilino, Ronald P.</cp:lastModifiedBy>
  <cp:revision>1</cp:revision>
  <dcterms:created xsi:type="dcterms:W3CDTF">2025-04-16T17:26:00Z</dcterms:created>
  <dcterms:modified xsi:type="dcterms:W3CDTF">2025-04-16T17:27:21Z</dcterms:modified>
</cp:coreProperties>
</file>