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1338" r:id="rId5"/>
    <p:sldId id="1340" r:id="rId6"/>
    <p:sldId id="1599" r:id="rId7"/>
    <p:sldId id="1654" r:id="rId8"/>
    <p:sldId id="1655" r:id="rId9"/>
    <p:sldId id="1585" r:id="rId10"/>
    <p:sldId id="1622" r:id="rId11"/>
    <p:sldId id="1652" r:id="rId12"/>
    <p:sldId id="1636" r:id="rId13"/>
    <p:sldId id="1653" r:id="rId14"/>
    <p:sldId id="439" r:id="rId15"/>
    <p:sldId id="1644" r:id="rId16"/>
    <p:sldId id="1591" r:id="rId17"/>
    <p:sldId id="1571" r:id="rId18"/>
    <p:sldId id="1595" r:id="rId19"/>
    <p:sldId id="1594" r:id="rId20"/>
    <p:sldId id="457" r:id="rId21"/>
    <p:sldId id="4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verson, Lauraine" initials="EL" lastIdx="88" clrIdx="6">
    <p:extLst>
      <p:ext uri="{19B8F6BF-5375-455C-9EA6-DF929625EA0E}">
        <p15:presenceInfo xmlns:p15="http://schemas.microsoft.com/office/powerpoint/2012/main" userId="S::EVERSON@jmt.com::670ee81b-9c2b-4441-bc0b-99ca79cf0934" providerId="AD"/>
      </p:ext>
    </p:extLst>
  </p:cmAuthor>
  <p:cmAuthor id="1" name="Fohl, Ellen" initials="FE" lastIdx="50" clrIdx="0">
    <p:extLst>
      <p:ext uri="{19B8F6BF-5375-455C-9EA6-DF929625EA0E}">
        <p15:presenceInfo xmlns:p15="http://schemas.microsoft.com/office/powerpoint/2012/main" userId="S::efohl@jmt.com::76e9e789-b94d-44b9-b1b2-fc588f2dcb7e" providerId="AD"/>
      </p:ext>
    </p:extLst>
  </p:cmAuthor>
  <p:cmAuthor id="2" name="White, Cassie" initials="WC" lastIdx="1" clrIdx="1">
    <p:extLst>
      <p:ext uri="{19B8F6BF-5375-455C-9EA6-DF929625EA0E}">
        <p15:presenceInfo xmlns:p15="http://schemas.microsoft.com/office/powerpoint/2012/main" userId="S::cwhite2@jmt.com::204923de-310c-49db-b3d3-105918e0c463" providerId="AD"/>
      </p:ext>
    </p:extLst>
  </p:cmAuthor>
  <p:cmAuthor id="3" name="Donahue, Garth" initials="DG [2]" lastIdx="6" clrIdx="2">
    <p:extLst>
      <p:ext uri="{19B8F6BF-5375-455C-9EA6-DF929625EA0E}">
        <p15:presenceInfo xmlns:p15="http://schemas.microsoft.com/office/powerpoint/2012/main" userId="S::Donahue@jmt.com::30bfeea8-eeee-449e-b34b-d2b222751bd3" providerId="AD"/>
      </p:ext>
    </p:extLst>
  </p:cmAuthor>
  <p:cmAuthor id="4" name="Howell, Scott" initials="HS" lastIdx="11" clrIdx="3">
    <p:extLst>
      <p:ext uri="{19B8F6BF-5375-455C-9EA6-DF929625EA0E}">
        <p15:presenceInfo xmlns:p15="http://schemas.microsoft.com/office/powerpoint/2012/main" userId="S::SHowell@jmt.com::563539bb-b8b4-4c44-a77d-66cdc6ef4ab6" providerId="AD"/>
      </p:ext>
    </p:extLst>
  </p:cmAuthor>
  <p:cmAuthor id="5" name="Lahaie, Chad" initials="LC" lastIdx="14" clrIdx="4">
    <p:extLst>
      <p:ext uri="{19B8F6BF-5375-455C-9EA6-DF929625EA0E}">
        <p15:presenceInfo xmlns:p15="http://schemas.microsoft.com/office/powerpoint/2012/main" userId="S::CLahaie@jmt.com::ec6362cd-b123-4e58-bbcf-ef08f28c1c80" providerId="AD"/>
      </p:ext>
    </p:extLst>
  </p:cmAuthor>
  <p:cmAuthor id="6" name="Brown, Kathryn" initials="BK" lastIdx="1" clrIdx="5">
    <p:extLst>
      <p:ext uri="{19B8F6BF-5375-455C-9EA6-DF929625EA0E}">
        <p15:presenceInfo xmlns:p15="http://schemas.microsoft.com/office/powerpoint/2012/main" userId="S::KBrown@jmt.com::d637e8b2-783a-46b3-8113-124d09e7c6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AC640"/>
    <a:srgbClr val="002B55"/>
    <a:srgbClr val="001327"/>
    <a:srgbClr val="000000"/>
    <a:srgbClr val="C4E29F"/>
    <a:srgbClr val="E2F1CF"/>
    <a:srgbClr val="7C868C"/>
    <a:srgbClr val="C4C6C9"/>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873" autoAdjust="0"/>
  </p:normalViewPr>
  <p:slideViewPr>
    <p:cSldViewPr snapToGrid="0">
      <p:cViewPr varScale="1">
        <p:scale>
          <a:sx n="54" d="100"/>
          <a:sy n="54" d="100"/>
        </p:scale>
        <p:origin x="1098" y="66"/>
      </p:cViewPr>
      <p:guideLst>
        <p:guide orient="horz" pos="228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h, Shawn" userId="f0125874-426a-43dc-a2a4-7b36af48912a" providerId="ADAL" clId="{452A9415-D71F-4CEF-93E4-86DA507E6474}"/>
    <pc:docChg chg="modSld">
      <pc:chgData name="Rush, Shawn" userId="f0125874-426a-43dc-a2a4-7b36af48912a" providerId="ADAL" clId="{452A9415-D71F-4CEF-93E4-86DA507E6474}" dt="2022-04-21T07:20:11.842" v="1" actId="1036"/>
      <pc:docMkLst>
        <pc:docMk/>
      </pc:docMkLst>
      <pc:sldChg chg="modSp mod">
        <pc:chgData name="Rush, Shawn" userId="f0125874-426a-43dc-a2a4-7b36af48912a" providerId="ADAL" clId="{452A9415-D71F-4CEF-93E4-86DA507E6474}" dt="2022-04-21T07:20:11.842" v="1" actId="1036"/>
        <pc:sldMkLst>
          <pc:docMk/>
          <pc:sldMk cId="2500067604" sldId="1571"/>
        </pc:sldMkLst>
        <pc:picChg chg="mod">
          <ac:chgData name="Rush, Shawn" userId="f0125874-426a-43dc-a2a4-7b36af48912a" providerId="ADAL" clId="{452A9415-D71F-4CEF-93E4-86DA507E6474}" dt="2022-04-21T07:20:11.842" v="1" actId="1036"/>
          <ac:picMkLst>
            <pc:docMk/>
            <pc:sldMk cId="2500067604" sldId="1571"/>
            <ac:picMk id="6" creationId="{12AD04EF-012B-4CB7-9CFC-DE852D01E7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96056-554C-433F-9BB9-C9CB6ACC63FC}" type="datetimeFigureOut">
              <a:rPr lang="en-US" smtClean="0"/>
              <a:t>4/21/2022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4CC81-2DE3-4C21-903F-0AD0A06609A5}" type="slidenum">
              <a:rPr lang="en-US" smtClean="0"/>
              <a:t>‹#›</a:t>
            </a:fld>
            <a:endParaRPr lang="en-US"/>
          </a:p>
        </p:txBody>
      </p:sp>
    </p:spTree>
    <p:extLst>
      <p:ext uri="{BB962C8B-B14F-4D97-AF65-F5344CB8AC3E}">
        <p14:creationId xmlns:p14="http://schemas.microsoft.com/office/powerpoint/2010/main" val="2154787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Hello Everyone, </a:t>
            </a:r>
          </a:p>
          <a:p>
            <a:r>
              <a:rPr lang="en-US" b="0" dirty="0"/>
              <a:t>I am here today to talk to you about complete streets and electric vehicles. By the end of my presentation, I hope that you will have learned something new and possibly, find something that inspires you to take action to help plan for the growing numbers of electric vehicles in your communities. </a:t>
            </a:r>
          </a:p>
        </p:txBody>
      </p:sp>
      <p:sp>
        <p:nvSpPr>
          <p:cNvPr id="4" name="Slide Number Placeholder 3"/>
          <p:cNvSpPr>
            <a:spLocks noGrp="1"/>
          </p:cNvSpPr>
          <p:nvPr>
            <p:ph type="sldNum" sz="quarter" idx="5"/>
          </p:nvPr>
        </p:nvSpPr>
        <p:spPr/>
        <p:txBody>
          <a:bodyPr/>
          <a:lstStyle/>
          <a:p>
            <a:fld id="{F524CC81-2DE3-4C21-903F-0AD0A06609A5}" type="slidenum">
              <a:rPr lang="en-US" smtClean="0"/>
              <a:t>1</a:t>
            </a:fld>
            <a:endParaRPr lang="en-US"/>
          </a:p>
        </p:txBody>
      </p:sp>
    </p:spTree>
    <p:extLst>
      <p:ext uri="{BB962C8B-B14F-4D97-AF65-F5344CB8AC3E}">
        <p14:creationId xmlns:p14="http://schemas.microsoft.com/office/powerpoint/2010/main" val="3748034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While the national numbers are interesting I was more interested in looking at what is happening here in Delaware County. </a:t>
            </a:r>
          </a:p>
          <a:p>
            <a:pPr marL="171450" indent="-171450">
              <a:buFont typeface="Arial" panose="020B0604020202020204" pitchFamily="34" charset="0"/>
              <a:buChar char="•"/>
            </a:pPr>
            <a:r>
              <a:rPr lang="en-US" dirty="0"/>
              <a:t>Lucky for me, the DVRPC has been looking into this as well. As you can see from the top image on the screen, there are already a number of personal electric vehicles in Delaware County. Each of those red dots accounts for an existing electric vehicle. </a:t>
            </a:r>
          </a:p>
          <a:p>
            <a:pPr marL="171450" indent="-171450">
              <a:buFont typeface="Arial" panose="020B0604020202020204" pitchFamily="34" charset="0"/>
              <a:buChar char="•"/>
            </a:pPr>
            <a:r>
              <a:rPr lang="en-US" dirty="0"/>
              <a:t>The image on the bottom shows the projected spread of electric vehicles based on a theoretical 5% penetration rate. </a:t>
            </a:r>
          </a:p>
          <a:p>
            <a:pPr marL="171450" indent="-171450">
              <a:buFont typeface="Arial" panose="020B0604020202020204" pitchFamily="34" charset="0"/>
              <a:buChar char="•"/>
            </a:pPr>
            <a:r>
              <a:rPr lang="en-US" dirty="0"/>
              <a:t>It gets more interesting, just last week Delaware County was awarded two Alternative Fuel Incentive Grants totaling $600,000 for EVs and charging stations.</a:t>
            </a:r>
          </a:p>
          <a:p>
            <a:pPr marL="171450" indent="-171450">
              <a:buFont typeface="Arial" panose="020B0604020202020204" pitchFamily="34" charset="0"/>
              <a:buChar char="•"/>
            </a:pPr>
            <a:r>
              <a:rPr lang="en-US" dirty="0"/>
              <a:t>This will equate to 69 new EV fleet vehicles for the Delaware County of Heath and,</a:t>
            </a:r>
          </a:p>
          <a:p>
            <a:pPr marL="171450" indent="-171450">
              <a:buFont typeface="Arial" panose="020B0604020202020204" pitchFamily="34" charset="0"/>
              <a:buChar char="•"/>
            </a:pPr>
            <a:r>
              <a:rPr lang="en-US" dirty="0"/>
              <a:t>22 new charging stations to be located throughout the County. </a:t>
            </a:r>
          </a:p>
          <a:p>
            <a:pPr marL="171450" indent="-171450">
              <a:buFont typeface="Arial" panose="020B0604020202020204" pitchFamily="34" charset="0"/>
              <a:buChar char="•"/>
            </a:pPr>
            <a:r>
              <a:rPr lang="en-US" dirty="0"/>
              <a:t>This will bring the entire County fleet to 84 EVs and 25 charging stations. This will be a tremendous leap forward. Congratulations to everyone involved in that grant award. It’s a lot of work to develop a grant application of this scale. </a:t>
            </a:r>
          </a:p>
        </p:txBody>
      </p:sp>
      <p:sp>
        <p:nvSpPr>
          <p:cNvPr id="4" name="Slide Number Placeholder 3"/>
          <p:cNvSpPr>
            <a:spLocks noGrp="1"/>
          </p:cNvSpPr>
          <p:nvPr>
            <p:ph type="sldNum" sz="quarter" idx="5"/>
          </p:nvPr>
        </p:nvSpPr>
        <p:spPr/>
        <p:txBody>
          <a:bodyPr/>
          <a:lstStyle/>
          <a:p>
            <a:fld id="{F524CC81-2DE3-4C21-903F-0AD0A06609A5}" type="slidenum">
              <a:rPr lang="en-US" smtClean="0"/>
              <a:t>10</a:t>
            </a:fld>
            <a:endParaRPr lang="en-US"/>
          </a:p>
        </p:txBody>
      </p:sp>
    </p:spTree>
    <p:extLst>
      <p:ext uri="{BB962C8B-B14F-4D97-AF65-F5344CB8AC3E}">
        <p14:creationId xmlns:p14="http://schemas.microsoft.com/office/powerpoint/2010/main" val="630017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now that I have caught you all up on what's going on with EVs I think I should make my point about why we need to bring EVs into our complete streets thinking. </a:t>
            </a:r>
          </a:p>
          <a:p>
            <a:pPr marL="171450" indent="-171450">
              <a:buFont typeface="Arial" panose="020B0604020202020204" pitchFamily="34" charset="0"/>
              <a:buChar char="•"/>
            </a:pPr>
            <a:r>
              <a:rPr lang="en-US" sz="1200" dirty="0"/>
              <a:t>It is projected that the US will need 9.6M charging ports by 2030.</a:t>
            </a:r>
          </a:p>
          <a:p>
            <a:pPr marL="171450" indent="-171450">
              <a:buFont typeface="Arial" panose="020B0604020202020204" pitchFamily="34" charset="0"/>
              <a:buChar char="•"/>
            </a:pPr>
            <a:r>
              <a:rPr lang="en-US" sz="2400" dirty="0"/>
              <a:t>Most EV charging sites to date are commercially driven </a:t>
            </a:r>
          </a:p>
          <a:p>
            <a:pPr marL="731520" lvl="1" indent="-342900">
              <a:spcBef>
                <a:spcPts val="600"/>
              </a:spcBef>
              <a:buClr>
                <a:schemeClr val="accent2"/>
              </a:buClr>
              <a:buSzPct val="73000"/>
              <a:buFont typeface="Arial" panose="020B0604020202020204" pitchFamily="34" charset="0"/>
              <a:buChar char="•"/>
            </a:pPr>
            <a:r>
              <a:rPr lang="en-US" sz="2400" dirty="0"/>
              <a:t>Workplaces </a:t>
            </a:r>
          </a:p>
          <a:p>
            <a:pPr marL="731520" lvl="1" indent="-342900">
              <a:spcBef>
                <a:spcPts val="600"/>
              </a:spcBef>
              <a:buClr>
                <a:schemeClr val="accent2"/>
              </a:buClr>
              <a:buSzPct val="73000"/>
              <a:buFont typeface="Arial" panose="020B0604020202020204" pitchFamily="34" charset="0"/>
              <a:buChar char="•"/>
            </a:pPr>
            <a:r>
              <a:rPr lang="en-US" sz="2400" dirty="0"/>
              <a:t>Large box stores</a:t>
            </a:r>
          </a:p>
          <a:p>
            <a:pPr marL="731520" lvl="1" indent="-342900">
              <a:spcBef>
                <a:spcPts val="600"/>
              </a:spcBef>
              <a:buClr>
                <a:schemeClr val="accent2"/>
              </a:buClr>
              <a:buSzPct val="73000"/>
              <a:buFont typeface="Arial" panose="020B0604020202020204" pitchFamily="34" charset="0"/>
              <a:buChar char="•"/>
            </a:pPr>
            <a:r>
              <a:rPr lang="en-US" sz="2400" dirty="0"/>
              <a:t>Service / food locations</a:t>
            </a:r>
          </a:p>
          <a:p>
            <a:pPr marL="731520" lvl="1" indent="-342900">
              <a:spcBef>
                <a:spcPts val="600"/>
              </a:spcBef>
              <a:buClr>
                <a:schemeClr val="accent2"/>
              </a:buClr>
              <a:buSzPct val="73000"/>
              <a:buFont typeface="Arial" panose="020B0604020202020204" pitchFamily="34" charset="0"/>
              <a:buChar char="•"/>
            </a:pPr>
            <a:r>
              <a:rPr lang="en-US" sz="2400" dirty="0"/>
              <a:t>Rest Areas</a:t>
            </a:r>
          </a:p>
          <a:p>
            <a:pPr marL="731520" lvl="1" indent="-342900">
              <a:spcBef>
                <a:spcPts val="600"/>
              </a:spcBef>
              <a:buClr>
                <a:schemeClr val="accent2"/>
              </a:buClr>
              <a:buSzPct val="73000"/>
              <a:buFont typeface="Arial" panose="020B0604020202020204" pitchFamily="34" charset="0"/>
              <a:buChar char="•"/>
            </a:pPr>
            <a:r>
              <a:rPr lang="en-US" sz="2400" kern="1200" dirty="0">
                <a:solidFill>
                  <a:schemeClr val="tx1"/>
                </a:solidFill>
                <a:latin typeface="+mn-lt"/>
                <a:ea typeface="+mn-ea"/>
                <a:cs typeface="+mn-cs"/>
              </a:rPr>
              <a:t>While </a:t>
            </a:r>
            <a:r>
              <a:rPr lang="en-US" sz="2400" dirty="0"/>
              <a:t>this will help commuters and long-distance travelers this will not help in many of our residential areas.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43DE8EB-FA5D-4DFE-8255-4248BB4968BA}" type="slidenum">
              <a:rPr lang="en-US" smtClean="0"/>
              <a:t>11</a:t>
            </a:fld>
            <a:endParaRPr lang="en-US"/>
          </a:p>
        </p:txBody>
      </p:sp>
    </p:spTree>
    <p:extLst>
      <p:ext uri="{BB962C8B-B14F-4D97-AF65-F5344CB8AC3E}">
        <p14:creationId xmlns:p14="http://schemas.microsoft.com/office/powerpoint/2010/main" val="3690010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It’s mostly assumed that “most people” can do overnight charging at home.</a:t>
            </a:r>
          </a:p>
          <a:p>
            <a:pPr marL="285750" indent="-285750">
              <a:buFont typeface="Arial" panose="020B0604020202020204" pitchFamily="34" charset="0"/>
              <a:buChar char="•"/>
            </a:pPr>
            <a:r>
              <a:rPr lang="en-US" sz="2000" dirty="0">
                <a:solidFill>
                  <a:srgbClr val="8AC640"/>
                </a:solidFill>
              </a:rPr>
              <a:t>The flaw in this thinking is that it excludes those</a:t>
            </a:r>
            <a:r>
              <a:rPr lang="en-US" sz="2000" dirty="0"/>
              <a:t> without garages or outdoor electrical connections. </a:t>
            </a:r>
          </a:p>
          <a:p>
            <a:pPr marL="285750" indent="-285750">
              <a:buFont typeface="Arial" panose="020B0604020202020204" pitchFamily="34" charset="0"/>
              <a:buChar char="•"/>
            </a:pPr>
            <a:r>
              <a:rPr lang="en-US" sz="2000" dirty="0"/>
              <a:t>What about all the people living in urban residential areas that rely on </a:t>
            </a:r>
            <a:r>
              <a:rPr lang="en-US" sz="2000" dirty="0" err="1"/>
              <a:t>onstreet</a:t>
            </a:r>
            <a:r>
              <a:rPr lang="en-US" sz="2000" dirty="0"/>
              <a:t> parking. How can they charge their electric vehicles? </a:t>
            </a:r>
          </a:p>
          <a:p>
            <a:pPr marL="285750" indent="-285750">
              <a:buFont typeface="Arial" panose="020B0604020202020204" pitchFamily="34" charset="0"/>
              <a:buChar char="•"/>
            </a:pPr>
            <a:r>
              <a:rPr lang="en-US" sz="2000" dirty="0"/>
              <a:t>Is it practical to add EV chargers into the already crowded complete streets? Where will they go? </a:t>
            </a:r>
          </a:p>
          <a:p>
            <a:pPr marL="285750" indent="-285750">
              <a:buFont typeface="Arial" panose="020B0604020202020204" pitchFamily="34" charset="0"/>
              <a:buChar char="•"/>
            </a:pPr>
            <a:r>
              <a:rPr lang="en-US" sz="2000" dirty="0"/>
              <a:t>The logical place to put them would be within the furniture zone, which is roughly the area between on street parking and the pedestrian access route within the sidewalk zone. The problem with this is that that area is already crowded with lots of other stuff like: street trees, bike parking, space for accessible parking access, street furniture, light posts, raingardens, the list goes on.</a:t>
            </a:r>
          </a:p>
          <a:p>
            <a:pPr marL="285750" indent="-285750">
              <a:buFont typeface="Arial" panose="020B0604020202020204" pitchFamily="34" charset="0"/>
              <a:buChar char="•"/>
            </a:pPr>
            <a:r>
              <a:rPr lang="en-US" sz="2000" dirty="0"/>
              <a:t>I think the question needs to be what are we willing to sacrifice and how can we make the things we can’t sacrifice all work together. </a:t>
            </a:r>
          </a:p>
          <a:p>
            <a:pPr marL="285750" indent="-285750">
              <a:buFont typeface="Arial" panose="020B0604020202020204" pitchFamily="34" charset="0"/>
              <a:buChar char="•"/>
            </a:pPr>
            <a:r>
              <a:rPr lang="en-US" sz="2000" dirty="0"/>
              <a:t>While it’s not a focus of this presentation I also would be remised not to mention the overall electrical grid’s capacity to handle the new demand of electrical vehicles charging simultaneously within condensed areas. This is another area that we need to spend some time understanding and then making infrastructure upgrades so that we don’t set ourselves up for failure. </a:t>
            </a:r>
          </a:p>
        </p:txBody>
      </p:sp>
      <p:sp>
        <p:nvSpPr>
          <p:cNvPr id="4" name="Slide Number Placeholder 3"/>
          <p:cNvSpPr>
            <a:spLocks noGrp="1"/>
          </p:cNvSpPr>
          <p:nvPr>
            <p:ph type="sldNum" sz="quarter" idx="5"/>
          </p:nvPr>
        </p:nvSpPr>
        <p:spPr/>
        <p:txBody>
          <a:bodyPr/>
          <a:lstStyle/>
          <a:p>
            <a:fld id="{F524CC81-2DE3-4C21-903F-0AD0A06609A5}" type="slidenum">
              <a:rPr lang="en-US" smtClean="0"/>
              <a:t>12</a:t>
            </a:fld>
            <a:endParaRPr lang="en-US"/>
          </a:p>
        </p:txBody>
      </p:sp>
    </p:spTree>
    <p:extLst>
      <p:ext uri="{BB962C8B-B14F-4D97-AF65-F5344CB8AC3E}">
        <p14:creationId xmlns:p14="http://schemas.microsoft.com/office/powerpoint/2010/main" val="969676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So, what can we do now? </a:t>
            </a:r>
          </a:p>
          <a:p>
            <a:pPr marL="171450" indent="-171450">
              <a:buFont typeface="Arial" panose="020B0604020202020204" pitchFamily="34" charset="0"/>
              <a:buChar char="•"/>
            </a:pPr>
            <a:r>
              <a:rPr lang="en-US" b="0" dirty="0"/>
              <a:t>To start, we can start be examining and possibly updating existing parking codes to account for EV charging space requirements (both quantity and locations). </a:t>
            </a:r>
          </a:p>
          <a:p>
            <a:pPr marL="171450" indent="-171450">
              <a:buFont typeface="Arial" panose="020B0604020202020204" pitchFamily="34" charset="0"/>
              <a:buChar char="•"/>
            </a:pPr>
            <a:r>
              <a:rPr lang="en-US" b="0" dirty="0"/>
              <a:t>It is likely that the requirements will change based on the land use and anticipated EV charging needs within each land use type. </a:t>
            </a:r>
          </a:p>
          <a:p>
            <a:pPr marL="171450" indent="-171450">
              <a:buFont typeface="Arial" panose="020B0604020202020204" pitchFamily="34" charset="0"/>
              <a:buChar char="•"/>
            </a:pPr>
            <a:r>
              <a:rPr lang="en-US" b="0" dirty="0"/>
              <a:t>We should also start examining existing building codes to make sure that new development accounts for EV charging. </a:t>
            </a:r>
          </a:p>
          <a:p>
            <a:pPr marL="171450" indent="-171450">
              <a:buFont typeface="Arial" panose="020B0604020202020204" pitchFamily="34" charset="0"/>
              <a:buChar char="•"/>
            </a:pPr>
            <a:r>
              <a:rPr lang="en-US" b="0" dirty="0"/>
              <a:t>We may even want to explore land use controls to the extent of what a larger scale private EV charging business may look like. </a:t>
            </a:r>
          </a:p>
          <a:p>
            <a:pPr marL="171450" indent="-171450">
              <a:buFont typeface="Arial" panose="020B0604020202020204" pitchFamily="34" charset="0"/>
              <a:buChar char="•"/>
            </a:pPr>
            <a:r>
              <a:rPr lang="en-US" b="0" dirty="0"/>
              <a:t>It likely won’t function like a gas station which relies on quick fill ups and quick food and beverage purchases. It may be a totally new business model that we haven’t seen yet as vehicles may need to be plugged in for 15 minutes or more to reach full charge. What will customers do while their vehicle is charging? Is there a way communities could capitalize on this new customer base? Maybe EV charging stations could be paired with parks, trails, or playgrounds to give people a space to recharge themselves while their EV charges. Or maybe they could be placed near downtown business districts or main streets where people can get out and shop around a bit while their vehicle charges. If we don’t put some kind of land use controls its possible that private interests will drive where these types of charging facilities are located and it may not be in the best interest of the local community. </a:t>
            </a:r>
          </a:p>
        </p:txBody>
      </p:sp>
      <p:sp>
        <p:nvSpPr>
          <p:cNvPr id="4" name="Slide Number Placeholder 3"/>
          <p:cNvSpPr>
            <a:spLocks noGrp="1"/>
          </p:cNvSpPr>
          <p:nvPr>
            <p:ph type="sldNum" sz="quarter" idx="5"/>
          </p:nvPr>
        </p:nvSpPr>
        <p:spPr/>
        <p:txBody>
          <a:bodyPr/>
          <a:lstStyle/>
          <a:p>
            <a:fld id="{F524CC81-2DE3-4C21-903F-0AD0A06609A5}" type="slidenum">
              <a:rPr lang="en-US" smtClean="0"/>
              <a:t>13</a:t>
            </a:fld>
            <a:endParaRPr lang="en-US"/>
          </a:p>
        </p:txBody>
      </p:sp>
    </p:spTree>
    <p:extLst>
      <p:ext uri="{BB962C8B-B14F-4D97-AF65-F5344CB8AC3E}">
        <p14:creationId xmlns:p14="http://schemas.microsoft.com/office/powerpoint/2010/main" val="2310254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 it all up, we need to start planning </a:t>
            </a:r>
            <a:r>
              <a:rPr lang="en-US"/>
              <a:t>for EVs </a:t>
            </a:r>
            <a:r>
              <a:rPr lang="en-US" dirty="0"/>
              <a:t>now (and </a:t>
            </a:r>
            <a:r>
              <a:rPr lang="en-US"/>
              <a:t>pun intended) </a:t>
            </a:r>
            <a:r>
              <a:rPr lang="en-US" dirty="0"/>
              <a:t>“stay in the driver’s seat” on making decisions about how EVs shape our streets and our communities. </a:t>
            </a:r>
          </a:p>
        </p:txBody>
      </p:sp>
      <p:sp>
        <p:nvSpPr>
          <p:cNvPr id="4" name="Slide Number Placeholder 3"/>
          <p:cNvSpPr>
            <a:spLocks noGrp="1"/>
          </p:cNvSpPr>
          <p:nvPr>
            <p:ph type="sldNum" sz="quarter" idx="5"/>
          </p:nvPr>
        </p:nvSpPr>
        <p:spPr/>
        <p:txBody>
          <a:bodyPr/>
          <a:lstStyle/>
          <a:p>
            <a:fld id="{F524CC81-2DE3-4C21-903F-0AD0A06609A5}" type="slidenum">
              <a:rPr lang="en-US" smtClean="0"/>
              <a:t>14</a:t>
            </a:fld>
            <a:endParaRPr lang="en-US"/>
          </a:p>
        </p:txBody>
      </p:sp>
    </p:spTree>
    <p:extLst>
      <p:ext uri="{BB962C8B-B14F-4D97-AF65-F5344CB8AC3E}">
        <p14:creationId xmlns:p14="http://schemas.microsoft.com/office/powerpoint/2010/main" val="2021722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524CC81-2DE3-4C21-903F-0AD0A06609A5}" type="slidenum">
              <a:rPr lang="en-US" smtClean="0"/>
              <a:t>15</a:t>
            </a:fld>
            <a:endParaRPr lang="en-US"/>
          </a:p>
        </p:txBody>
      </p:sp>
    </p:spTree>
    <p:extLst>
      <p:ext uri="{BB962C8B-B14F-4D97-AF65-F5344CB8AC3E}">
        <p14:creationId xmlns:p14="http://schemas.microsoft.com/office/powerpoint/2010/main" val="295351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F524CC81-2DE3-4C21-903F-0AD0A06609A5}" type="slidenum">
              <a:rPr lang="en-US" smtClean="0"/>
              <a:t>16</a:t>
            </a:fld>
            <a:endParaRPr lang="en-US"/>
          </a:p>
        </p:txBody>
      </p:sp>
    </p:spTree>
    <p:extLst>
      <p:ext uri="{BB962C8B-B14F-4D97-AF65-F5344CB8AC3E}">
        <p14:creationId xmlns:p14="http://schemas.microsoft.com/office/powerpoint/2010/main" val="1223617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Glen</a:t>
            </a:r>
          </a:p>
        </p:txBody>
      </p:sp>
      <p:sp>
        <p:nvSpPr>
          <p:cNvPr id="4" name="Slide Number Placeholder 3"/>
          <p:cNvSpPr>
            <a:spLocks noGrp="1"/>
          </p:cNvSpPr>
          <p:nvPr>
            <p:ph type="sldNum" sz="quarter" idx="5"/>
          </p:nvPr>
        </p:nvSpPr>
        <p:spPr/>
        <p:txBody>
          <a:bodyPr/>
          <a:lstStyle/>
          <a:p>
            <a:fld id="{043DE8EB-FA5D-4DFE-8255-4248BB4968BA}" type="slidenum">
              <a:rPr lang="en-US" smtClean="0"/>
              <a:t>17</a:t>
            </a:fld>
            <a:endParaRPr lang="en-US"/>
          </a:p>
        </p:txBody>
      </p:sp>
    </p:spTree>
    <p:extLst>
      <p:ext uri="{BB962C8B-B14F-4D97-AF65-F5344CB8AC3E}">
        <p14:creationId xmlns:p14="http://schemas.microsoft.com/office/powerpoint/2010/main" val="1366321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Glen</a:t>
            </a:r>
          </a:p>
        </p:txBody>
      </p:sp>
      <p:sp>
        <p:nvSpPr>
          <p:cNvPr id="4" name="Slide Number Placeholder 3"/>
          <p:cNvSpPr>
            <a:spLocks noGrp="1"/>
          </p:cNvSpPr>
          <p:nvPr>
            <p:ph type="sldNum" sz="quarter" idx="5"/>
          </p:nvPr>
        </p:nvSpPr>
        <p:spPr/>
        <p:txBody>
          <a:bodyPr/>
          <a:lstStyle/>
          <a:p>
            <a:fld id="{043DE8EB-FA5D-4DFE-8255-4248BB4968BA}" type="slidenum">
              <a:rPr lang="en-US" smtClean="0"/>
              <a:t>18</a:t>
            </a:fld>
            <a:endParaRPr lang="en-US"/>
          </a:p>
        </p:txBody>
      </p:sp>
    </p:spTree>
    <p:extLst>
      <p:ext uri="{BB962C8B-B14F-4D97-AF65-F5344CB8AC3E}">
        <p14:creationId xmlns:p14="http://schemas.microsoft.com/office/powerpoint/2010/main" val="118076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a little about me.</a:t>
            </a:r>
          </a:p>
          <a:p>
            <a:pPr marL="171450" indent="-171450">
              <a:buFont typeface="Arial" panose="020B0604020202020204" pitchFamily="34" charset="0"/>
              <a:buChar char="•"/>
            </a:pPr>
            <a:r>
              <a:rPr lang="en-US" dirty="0"/>
              <a:t> I am a transportation planning consultant with JMT. </a:t>
            </a:r>
          </a:p>
          <a:p>
            <a:pPr marL="171450" indent="-171450">
              <a:buFont typeface="Arial" panose="020B0604020202020204" pitchFamily="34" charset="0"/>
              <a:buChar char="•"/>
            </a:pPr>
            <a:r>
              <a:rPr lang="en-US" dirty="0"/>
              <a:t>I work on and lead transportation planning projects for multiple government clients across the northeast. </a:t>
            </a:r>
          </a:p>
          <a:p>
            <a:pPr marL="171450" indent="-171450">
              <a:buFont typeface="Arial" panose="020B0604020202020204" pitchFamily="34" charset="0"/>
              <a:buChar char="•"/>
            </a:pPr>
            <a:r>
              <a:rPr lang="en-US" dirty="0"/>
              <a:t>I am an outside advisory to the newly formed DELCO Trails Alliance.</a:t>
            </a:r>
          </a:p>
          <a:p>
            <a:pPr marL="171450" indent="-171450">
              <a:buFont typeface="Arial" panose="020B0604020202020204" pitchFamily="34" charset="0"/>
              <a:buChar char="•"/>
            </a:pPr>
            <a:r>
              <a:rPr lang="en-US" dirty="0"/>
              <a:t>And I am happy to be here today! </a:t>
            </a:r>
          </a:p>
        </p:txBody>
      </p:sp>
      <p:sp>
        <p:nvSpPr>
          <p:cNvPr id="4" name="Slide Number Placeholder 3"/>
          <p:cNvSpPr>
            <a:spLocks noGrp="1"/>
          </p:cNvSpPr>
          <p:nvPr>
            <p:ph type="sldNum" sz="quarter" idx="5"/>
          </p:nvPr>
        </p:nvSpPr>
        <p:spPr/>
        <p:txBody>
          <a:bodyPr/>
          <a:lstStyle/>
          <a:p>
            <a:fld id="{F524CC81-2DE3-4C21-903F-0AD0A06609A5}" type="slidenum">
              <a:rPr lang="en-US" smtClean="0"/>
              <a:t>2</a:t>
            </a:fld>
            <a:endParaRPr lang="en-US"/>
          </a:p>
        </p:txBody>
      </p:sp>
    </p:spTree>
    <p:extLst>
      <p:ext uri="{BB962C8B-B14F-4D97-AF65-F5344CB8AC3E}">
        <p14:creationId xmlns:p14="http://schemas.microsoft.com/office/powerpoint/2010/main" val="330330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I want to start by giving a very brief background into what complete streets means.</a:t>
            </a:r>
          </a:p>
          <a:p>
            <a:pPr marL="171450" indent="-171450">
              <a:buFont typeface="Arial" panose="020B0604020202020204" pitchFamily="34" charset="0"/>
              <a:buChar char="•"/>
            </a:pPr>
            <a:r>
              <a:rPr lang="en-US" b="0" dirty="0"/>
              <a:t>The idea of complete streets has been around since 2003, so this is nothing new. Many states, counties, cities, and local jurisdictions have set complete streets policies to help transform streets from car-only spaces to multimodal transportation facilities that are safer and more comfortable for all users.</a:t>
            </a:r>
          </a:p>
          <a:p>
            <a:pPr marL="171450" indent="-171450">
              <a:buFont typeface="Arial" panose="020B0604020202020204" pitchFamily="34" charset="0"/>
              <a:buChar char="•"/>
            </a:pPr>
            <a:r>
              <a:rPr lang="en-US" b="0" dirty="0"/>
              <a:t>In recent years, the USDOT has been making strides forward to catch up with the ideas behind complete streets and is starting to put funding in place that can really move the needle. </a:t>
            </a:r>
          </a:p>
          <a:p>
            <a:pPr marL="171450" indent="-171450">
              <a:buFont typeface="Arial" panose="020B0604020202020204" pitchFamily="34" charset="0"/>
              <a:buChar char="•"/>
            </a:pPr>
            <a:r>
              <a:rPr lang="en-US" b="0" dirty="0"/>
              <a:t>The text here on the screen is how the USDOT has decided to define complete streets in the Infrastructure Investment and Jobs Act (IIJA), also known as the Bipartisan Infrastructure Law (BIL).</a:t>
            </a:r>
          </a:p>
          <a:p>
            <a:pPr marL="171450" indent="-171450">
              <a:buFont typeface="Arial" panose="020B0604020202020204" pitchFamily="34" charset="0"/>
              <a:buChar char="•"/>
            </a:pPr>
            <a:r>
              <a:rPr lang="en-US" b="0" dirty="0"/>
              <a:t>This definition was posted in the recently released USDOT Report to Congress in which the USDOT outlines a number of complete streets initiatives it plans to undertake. </a:t>
            </a:r>
          </a:p>
        </p:txBody>
      </p:sp>
      <p:sp>
        <p:nvSpPr>
          <p:cNvPr id="4" name="Slide Number Placeholder 3"/>
          <p:cNvSpPr>
            <a:spLocks noGrp="1"/>
          </p:cNvSpPr>
          <p:nvPr>
            <p:ph type="sldNum" sz="quarter" idx="5"/>
          </p:nvPr>
        </p:nvSpPr>
        <p:spPr/>
        <p:txBody>
          <a:bodyPr/>
          <a:lstStyle/>
          <a:p>
            <a:fld id="{F524CC81-2DE3-4C21-903F-0AD0A06609A5}" type="slidenum">
              <a:rPr lang="en-US" smtClean="0"/>
              <a:t>3</a:t>
            </a:fld>
            <a:endParaRPr lang="en-US"/>
          </a:p>
        </p:txBody>
      </p:sp>
    </p:spTree>
    <p:extLst>
      <p:ext uri="{BB962C8B-B14F-4D97-AF65-F5344CB8AC3E}">
        <p14:creationId xmlns:p14="http://schemas.microsoft.com/office/powerpoint/2010/main" val="174311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lots of great design guides and planning resources available through AASHTO and NACTO that cover all the aspects of complete streets as they have been defined. </a:t>
            </a:r>
          </a:p>
          <a:p>
            <a:pPr marL="171450" indent="-171450">
              <a:buFont typeface="Arial" panose="020B0604020202020204" pitchFamily="34" charset="0"/>
              <a:buChar char="•"/>
            </a:pPr>
            <a:r>
              <a:rPr lang="en-US" dirty="0"/>
              <a:t>Delaware County even happens to have their own local guide on implementing complete streets that builds off of several of these national resources. </a:t>
            </a:r>
          </a:p>
          <a:p>
            <a:pPr marL="171450" indent="-171450">
              <a:buFont typeface="Arial" panose="020B0604020202020204" pitchFamily="34" charset="0"/>
              <a:buChar char="•"/>
            </a:pPr>
            <a:r>
              <a:rPr lang="en-US" dirty="0"/>
              <a:t>One of the guides I wanted to call your attention to is one of the newest NACTO Guides, it is the Blueprint for Autonomous Urbanism. That dark blue one in the top right corner.</a:t>
            </a:r>
          </a:p>
        </p:txBody>
      </p:sp>
      <p:sp>
        <p:nvSpPr>
          <p:cNvPr id="4" name="Slide Number Placeholder 3"/>
          <p:cNvSpPr>
            <a:spLocks noGrp="1"/>
          </p:cNvSpPr>
          <p:nvPr>
            <p:ph type="sldNum" sz="quarter" idx="5"/>
          </p:nvPr>
        </p:nvSpPr>
        <p:spPr/>
        <p:txBody>
          <a:bodyPr/>
          <a:lstStyle/>
          <a:p>
            <a:fld id="{F524CC81-2DE3-4C21-903F-0AD0A06609A5}" type="slidenum">
              <a:rPr lang="en-US" smtClean="0"/>
              <a:t>4</a:t>
            </a:fld>
            <a:endParaRPr lang="en-US"/>
          </a:p>
        </p:txBody>
      </p:sp>
    </p:spTree>
    <p:extLst>
      <p:ext uri="{BB962C8B-B14F-4D97-AF65-F5344CB8AC3E}">
        <p14:creationId xmlns:p14="http://schemas.microsoft.com/office/powerpoint/2010/main" val="394066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some excerpts from that guide. </a:t>
            </a:r>
          </a:p>
          <a:p>
            <a:pPr marL="171450" indent="-171450">
              <a:buFont typeface="Arial" panose="020B0604020202020204" pitchFamily="34" charset="0"/>
              <a:buChar char="•"/>
            </a:pPr>
            <a:r>
              <a:rPr lang="en-US" dirty="0"/>
              <a:t>Can anyone tell me anything that they find interesting or maybe missing from these visuals? (PAUSE)</a:t>
            </a:r>
          </a:p>
          <a:p>
            <a:pPr marL="171450" indent="-171450">
              <a:buFont typeface="Arial" panose="020B0604020202020204" pitchFamily="34" charset="0"/>
              <a:buChar char="•"/>
            </a:pPr>
            <a:r>
              <a:rPr lang="en-US" dirty="0"/>
              <a:t>What stands out to me is the lack of on street parking and the general lack of vehicles in the streetscape. Some thoughts on this is that in an autonomous vehicle world, we don’t need on street parking anymore. The vehicles will simply let their passengers out and then drive away to park elsewhere. Interesting idea, just not sure how long that will take to happen with our existing infrastructure and land use challenges we already have.</a:t>
            </a:r>
          </a:p>
          <a:p>
            <a:pPr marL="171450" indent="-171450">
              <a:buFont typeface="Arial" panose="020B0604020202020204" pitchFamily="34" charset="0"/>
              <a:buChar char="•"/>
            </a:pPr>
            <a:r>
              <a:rPr lang="en-US" dirty="0"/>
              <a:t>While I do think this is a possibility one day, I feel that this guide is making a huge leap without planning for the transitional change in between now and a fully autonomous world. Namely, electric vehicles. In the absence of a 100% modal share of self driving cars we are likely to still need on-street parking and likely to need EV charging, especially in urban residential areas such as the graphic on the left.</a:t>
            </a:r>
          </a:p>
          <a:p>
            <a:pPr marL="171450" indent="-171450">
              <a:buFont typeface="Arial" panose="020B0604020202020204" pitchFamily="34" charset="0"/>
              <a:buChar char="•"/>
            </a:pPr>
            <a:r>
              <a:rPr lang="en-US" dirty="0"/>
              <a:t>While this guide gives an interesting look into the future I think it falls short of helping us plan our transition between where we are now and getting anywhere close to this future. </a:t>
            </a:r>
          </a:p>
          <a:p>
            <a:pPr marL="171450" indent="-171450">
              <a:buFont typeface="Arial" panose="020B0604020202020204" pitchFamily="34" charset="0"/>
              <a:buChar char="•"/>
            </a:pPr>
            <a:r>
              <a:rPr lang="en-US" dirty="0"/>
              <a:t>I think that’s enough about NACTO. </a:t>
            </a:r>
          </a:p>
        </p:txBody>
      </p:sp>
      <p:sp>
        <p:nvSpPr>
          <p:cNvPr id="4" name="Slide Number Placeholder 3"/>
          <p:cNvSpPr>
            <a:spLocks noGrp="1"/>
          </p:cNvSpPr>
          <p:nvPr>
            <p:ph type="sldNum" sz="quarter" idx="5"/>
          </p:nvPr>
        </p:nvSpPr>
        <p:spPr/>
        <p:txBody>
          <a:bodyPr/>
          <a:lstStyle/>
          <a:p>
            <a:fld id="{F524CC81-2DE3-4C21-903F-0AD0A06609A5}" type="slidenum">
              <a:rPr lang="en-US" smtClean="0"/>
              <a:t>5</a:t>
            </a:fld>
            <a:endParaRPr lang="en-US"/>
          </a:p>
        </p:txBody>
      </p:sp>
    </p:spTree>
    <p:extLst>
      <p:ext uri="{BB962C8B-B14F-4D97-AF65-F5344CB8AC3E}">
        <p14:creationId xmlns:p14="http://schemas.microsoft.com/office/powerpoint/2010/main" val="2653558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b="0" dirty="0"/>
              <a:t>Now, I want to talk to you more about what the feds are up to. </a:t>
            </a:r>
          </a:p>
          <a:p>
            <a:pPr marL="171450" indent="-171450" algn="l" rtl="0" fontAlgn="base">
              <a:buFont typeface="Arial" panose="020B0604020202020204" pitchFamily="34" charset="0"/>
              <a:buChar char="•"/>
            </a:pPr>
            <a:r>
              <a:rPr lang="en-US" b="0" dirty="0"/>
              <a:t>As part of the new </a:t>
            </a:r>
            <a:r>
              <a:rPr lang="en-US" sz="1200" dirty="0"/>
              <a:t>(IIJA), also known as the Bipartisan Infrastructure Law (BIL), there has been a joint MOE between the Departments of Energy and Transportation to support the deployment of $7.5 billion to build out the nation’s electric vehicle charging network. </a:t>
            </a:r>
          </a:p>
          <a:p>
            <a:pPr marL="171450" indent="-171450" algn="l" rtl="0" fontAlgn="base">
              <a:buFont typeface="Arial" panose="020B0604020202020204" pitchFamily="34" charset="0"/>
              <a:buChar char="•"/>
            </a:pPr>
            <a:r>
              <a:rPr lang="en-US" sz="1200" b="0" dirty="0"/>
              <a:t>They hope to do this by not only providing a bucket of funding but also by building public confidence in EVs and filling in gaps </a:t>
            </a:r>
            <a:r>
              <a:rPr kumimoji="0" lang="en-US" sz="1200" b="0" i="0" u="none" strike="noStrike" kern="1200" cap="none" spc="0" normalizeH="0" baseline="0" noProof="0" dirty="0">
                <a:ln>
                  <a:noFill/>
                </a:ln>
                <a:solidFill>
                  <a:schemeClr val="tx1"/>
                </a:solidFill>
                <a:effectLst/>
                <a:uLnTx/>
                <a:uFillTx/>
                <a:latin typeface="+mn-lt"/>
                <a:ea typeface="+mn-ea"/>
                <a:cs typeface="+mn-cs"/>
              </a:rPr>
              <a:t>in rural, disadvantaged, and hard-to-reach locations.</a:t>
            </a:r>
            <a:endParaRPr lang="en-US" b="0" dirty="0"/>
          </a:p>
        </p:txBody>
      </p:sp>
      <p:sp>
        <p:nvSpPr>
          <p:cNvPr id="4" name="Slide Number Placeholder 3"/>
          <p:cNvSpPr>
            <a:spLocks noGrp="1"/>
          </p:cNvSpPr>
          <p:nvPr>
            <p:ph type="sldNum" sz="quarter" idx="5"/>
          </p:nvPr>
        </p:nvSpPr>
        <p:spPr/>
        <p:txBody>
          <a:bodyPr/>
          <a:lstStyle/>
          <a:p>
            <a:fld id="{4E3875EE-65CB-4DCD-96F2-A45F76C9B739}" type="slidenum">
              <a:rPr lang="en-US" smtClean="0"/>
              <a:t>6</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49682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The Department of Energy and Department of Transportation’s specific focus areas are: </a:t>
            </a:r>
          </a:p>
          <a:p>
            <a:pPr marL="171450" indent="-171450">
              <a:buFont typeface="Arial" panose="020B0604020202020204" pitchFamily="34" charset="0"/>
              <a:buChar char="•"/>
            </a:pPr>
            <a:r>
              <a:rPr lang="en-US" b="0" dirty="0"/>
              <a:t>investments in zero-emission vehicles.</a:t>
            </a:r>
          </a:p>
          <a:p>
            <a:pPr marL="171450" indent="-171450">
              <a:buFont typeface="Arial" panose="020B0604020202020204" pitchFamily="34" charset="0"/>
              <a:buChar char="•"/>
            </a:pPr>
            <a:r>
              <a:rPr lang="en-US" b="0" dirty="0"/>
              <a:t>Developing guidance and standards for EV charging programs</a:t>
            </a:r>
          </a:p>
          <a:p>
            <a:pPr marL="171450" indent="-171450">
              <a:buFont typeface="Arial" panose="020B0604020202020204" pitchFamily="34" charset="0"/>
              <a:buChar char="•"/>
            </a:pPr>
            <a:r>
              <a:rPr lang="en-US" b="0" dirty="0"/>
              <a:t>Providing technical assistance to State and localities to strategically deploy EV charging infrastructure plans and,</a:t>
            </a:r>
          </a:p>
          <a:p>
            <a:pPr marL="171450" indent="-171450">
              <a:buFont typeface="Arial" panose="020B0604020202020204" pitchFamily="34" charset="0"/>
              <a:buChar char="•"/>
            </a:pPr>
            <a:r>
              <a:rPr lang="en-US" b="0" dirty="0"/>
              <a:t>Focus on the Justice40 Initiative, which requires at least 40% of federal climate and clean energy investments go to underserved communities.</a:t>
            </a:r>
          </a:p>
          <a:p>
            <a:pPr marL="171450" indent="-171450">
              <a:buFont typeface="Arial" panose="020B0604020202020204" pitchFamily="34" charset="0"/>
              <a:buChar char="•"/>
            </a:pPr>
            <a:r>
              <a:rPr lang="en-US" b="0" dirty="0"/>
              <a:t>In short, there is a federal push towards EVs. </a:t>
            </a:r>
          </a:p>
        </p:txBody>
      </p:sp>
      <p:sp>
        <p:nvSpPr>
          <p:cNvPr id="4" name="Slide Number Placeholder 3"/>
          <p:cNvSpPr>
            <a:spLocks noGrp="1"/>
          </p:cNvSpPr>
          <p:nvPr>
            <p:ph type="sldNum" sz="quarter" idx="5"/>
          </p:nvPr>
        </p:nvSpPr>
        <p:spPr/>
        <p:txBody>
          <a:bodyPr/>
          <a:lstStyle/>
          <a:p>
            <a:fld id="{F524CC81-2DE3-4C21-903F-0AD0A06609A5}" type="slidenum">
              <a:rPr lang="en-US" smtClean="0"/>
              <a:t>7</a:t>
            </a:fld>
            <a:endParaRPr lang="en-US"/>
          </a:p>
        </p:txBody>
      </p:sp>
    </p:spTree>
    <p:extLst>
      <p:ext uri="{BB962C8B-B14F-4D97-AF65-F5344CB8AC3E}">
        <p14:creationId xmlns:p14="http://schemas.microsoft.com/office/powerpoint/2010/main" val="17162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not just a push, they are also putting money into the effort. </a:t>
            </a:r>
          </a:p>
          <a:p>
            <a:pPr marL="171450" indent="-171450">
              <a:buFont typeface="Arial" panose="020B0604020202020204" pitchFamily="34" charset="0"/>
              <a:buChar char="•"/>
            </a:pPr>
            <a:r>
              <a:rPr lang="en-US" dirty="0"/>
              <a:t>As you can see on the screen there are several new funding programs all targeting EV deployment and EV charging infrastructure expansion.</a:t>
            </a:r>
          </a:p>
        </p:txBody>
      </p:sp>
      <p:sp>
        <p:nvSpPr>
          <p:cNvPr id="4" name="Slide Number Placeholder 3"/>
          <p:cNvSpPr>
            <a:spLocks noGrp="1"/>
          </p:cNvSpPr>
          <p:nvPr>
            <p:ph type="sldNum" sz="quarter" idx="5"/>
          </p:nvPr>
        </p:nvSpPr>
        <p:spPr/>
        <p:txBody>
          <a:bodyPr/>
          <a:lstStyle/>
          <a:p>
            <a:fld id="{F524CC81-2DE3-4C21-903F-0AD0A06609A5}" type="slidenum">
              <a:rPr lang="en-US" smtClean="0"/>
              <a:t>8</a:t>
            </a:fld>
            <a:endParaRPr lang="en-US"/>
          </a:p>
        </p:txBody>
      </p:sp>
    </p:spTree>
    <p:extLst>
      <p:ext uri="{BB962C8B-B14F-4D97-AF65-F5344CB8AC3E}">
        <p14:creationId xmlns:p14="http://schemas.microsoft.com/office/powerpoint/2010/main" val="1523170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likely many reasons as to why the feds are pushing all of this now, but I like to keep things simple. So, in an effort to simplify it, in part this push is coming from market driven factors of  what the consumers are already showing they want. We are also seeing many vehicle fleets transitioning to electric. </a:t>
            </a:r>
          </a:p>
          <a:p>
            <a:pPr marL="171450" indent="-171450">
              <a:buFont typeface="Arial" panose="020B0604020202020204" pitchFamily="34" charset="0"/>
              <a:buChar char="•"/>
            </a:pPr>
            <a:r>
              <a:rPr lang="en-US" dirty="0"/>
              <a:t>While the US lags behind other countries in our share of electric vehicles, we are seeing an increasing number of them, as demonstrated in the graph you can see that demand is rising. </a:t>
            </a:r>
          </a:p>
          <a:p>
            <a:pPr marL="171450" indent="-171450">
              <a:buFont typeface="Arial" panose="020B0604020202020204" pitchFamily="34" charset="0"/>
              <a:buChar char="•"/>
            </a:pPr>
            <a:r>
              <a:rPr lang="en-US" dirty="0"/>
              <a:t>The US has set a target that by 2030, 50% of all new vehicle sales will be electric vehicles.</a:t>
            </a:r>
          </a:p>
        </p:txBody>
      </p:sp>
      <p:sp>
        <p:nvSpPr>
          <p:cNvPr id="4" name="Slide Number Placeholder 3"/>
          <p:cNvSpPr>
            <a:spLocks noGrp="1"/>
          </p:cNvSpPr>
          <p:nvPr>
            <p:ph type="sldNum" sz="quarter" idx="5"/>
          </p:nvPr>
        </p:nvSpPr>
        <p:spPr/>
        <p:txBody>
          <a:bodyPr/>
          <a:lstStyle/>
          <a:p>
            <a:fld id="{F524CC81-2DE3-4C21-903F-0AD0A06609A5}" type="slidenum">
              <a:rPr lang="en-US" smtClean="0"/>
              <a:t>9</a:t>
            </a:fld>
            <a:endParaRPr lang="en-US"/>
          </a:p>
        </p:txBody>
      </p:sp>
    </p:spTree>
    <p:extLst>
      <p:ext uri="{BB962C8B-B14F-4D97-AF65-F5344CB8AC3E}">
        <p14:creationId xmlns:p14="http://schemas.microsoft.com/office/powerpoint/2010/main" val="1891336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0A4CB1A-0A04-4B80-B426-2418190A35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CD6A0BF-AD47-4DF6-B1FE-62ADEA24F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A73DE-DAD2-4592-9F58-8B66E19A4440}"/>
              </a:ext>
            </a:extLst>
          </p:cNvPr>
          <p:cNvSpPr>
            <a:spLocks noGrp="1"/>
          </p:cNvSpPr>
          <p:nvPr>
            <p:ph type="sldNum" sz="quarter" idx="12"/>
          </p:nvPr>
        </p:nvSpPr>
        <p:spPr/>
        <p:txBody>
          <a:bodyPr/>
          <a:lstStyle/>
          <a:p>
            <a:fld id="{AB4E3F52-D31E-4D4B-9A22-8B5292563841}" type="slidenum">
              <a:rPr lang="en-US" smtClean="0"/>
              <a:t>‹#›</a:t>
            </a:fld>
            <a:endParaRPr lang="en-US"/>
          </a:p>
        </p:txBody>
      </p:sp>
      <p:sp>
        <p:nvSpPr>
          <p:cNvPr id="7" name="Title 1">
            <a:extLst>
              <a:ext uri="{FF2B5EF4-FFF2-40B4-BE49-F238E27FC236}">
                <a16:creationId xmlns:a16="http://schemas.microsoft.com/office/drawing/2014/main" id="{9A620A0A-D95E-43D7-8F7F-A2C8E4867E08}"/>
              </a:ext>
            </a:extLst>
          </p:cNvPr>
          <p:cNvSpPr>
            <a:spLocks noGrp="1"/>
          </p:cNvSpPr>
          <p:nvPr>
            <p:ph type="title" hasCustomPrompt="1"/>
          </p:nvPr>
        </p:nvSpPr>
        <p:spPr>
          <a:xfrm>
            <a:off x="838200" y="539647"/>
            <a:ext cx="10515600" cy="1325563"/>
          </a:xfrm>
          <a:prstGeom prst="rect">
            <a:avLst/>
          </a:prstGeom>
        </p:spPr>
        <p:txBody>
          <a:bodyPr anchor="ctr"/>
          <a:lstStyle>
            <a:lvl1pPr>
              <a:defRPr sz="4000"/>
            </a:lvl1pPr>
          </a:lstStyle>
          <a:p>
            <a:r>
              <a:rPr lang="en-US"/>
              <a:t>CLICK TO EDIT MASTER TITLE STYLE</a:t>
            </a:r>
          </a:p>
        </p:txBody>
      </p:sp>
    </p:spTree>
    <p:extLst>
      <p:ext uri="{BB962C8B-B14F-4D97-AF65-F5344CB8AC3E}">
        <p14:creationId xmlns:p14="http://schemas.microsoft.com/office/powerpoint/2010/main" val="2043361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898111-FB7C-4FFE-A68A-35EED957534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696085-76C4-4615-94B1-3EC54B85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07049-2572-49E4-AA04-57E0EEAB6863}"/>
              </a:ext>
            </a:extLst>
          </p:cNvPr>
          <p:cNvSpPr>
            <a:spLocks noGrp="1"/>
          </p:cNvSpPr>
          <p:nvPr>
            <p:ph type="sldNum" sz="quarter" idx="12"/>
          </p:nvPr>
        </p:nvSpPr>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216217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BC714A-FF8F-4142-AB3F-E201A81CF9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881A92-7EA3-4165-ACC4-B8A247201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D3273-0445-495B-9AF4-2E3D2D3A90C3}"/>
              </a:ext>
            </a:extLst>
          </p:cNvPr>
          <p:cNvSpPr>
            <a:spLocks noGrp="1"/>
          </p:cNvSpPr>
          <p:nvPr>
            <p:ph type="sldNum" sz="quarter" idx="12"/>
          </p:nvPr>
        </p:nvSpPr>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1293989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20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638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54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2C30BDB-F55B-444B-BBA2-8264E888BCE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237C41F-2291-47AB-B390-D5865EC082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63331A-0D2A-4004-98E5-42C1E0775CF3}"/>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38170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56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9991B-4B27-4A19-8ACC-1327E7FA33BF}"/>
              </a:ext>
            </a:extLst>
          </p:cNvPr>
          <p:cNvSpPr/>
          <p:nvPr userDrawn="1"/>
        </p:nvSpPr>
        <p:spPr>
          <a:xfrm>
            <a:off x="0" y="0"/>
            <a:ext cx="12192000" cy="108357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17A41B2-51BE-47AD-9D9C-37FB7C7AC50F}"/>
              </a:ext>
            </a:extLst>
          </p:cNvPr>
          <p:cNvGrpSpPr/>
          <p:nvPr userDrawn="1"/>
        </p:nvGrpSpPr>
        <p:grpSpPr>
          <a:xfrm rot="165621">
            <a:off x="10271879" y="-146948"/>
            <a:ext cx="1965413" cy="1331073"/>
            <a:chOff x="10935162" y="275170"/>
            <a:chExt cx="1285713" cy="1058616"/>
          </a:xfrm>
          <a:solidFill>
            <a:schemeClr val="tx1"/>
          </a:solidFill>
        </p:grpSpPr>
        <p:sp>
          <p:nvSpPr>
            <p:cNvPr id="16" name="Parallelogram 5">
              <a:extLst>
                <a:ext uri="{FF2B5EF4-FFF2-40B4-BE49-F238E27FC236}">
                  <a16:creationId xmlns:a16="http://schemas.microsoft.com/office/drawing/2014/main" id="{6CA32753-D08E-4BB2-9E70-90F693016C4A}"/>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7" name="Parallelogram 5">
              <a:extLst>
                <a:ext uri="{FF2B5EF4-FFF2-40B4-BE49-F238E27FC236}">
                  <a16:creationId xmlns:a16="http://schemas.microsoft.com/office/drawing/2014/main" id="{905CC9B6-601A-46CF-B5D1-3657B5CADB96}"/>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8" name="Parallelogram 5">
              <a:extLst>
                <a:ext uri="{FF2B5EF4-FFF2-40B4-BE49-F238E27FC236}">
                  <a16:creationId xmlns:a16="http://schemas.microsoft.com/office/drawing/2014/main" id="{686B3785-2288-4977-839E-64A9787CADEF}"/>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9" name="Parallelogram 5">
              <a:extLst>
                <a:ext uri="{FF2B5EF4-FFF2-40B4-BE49-F238E27FC236}">
                  <a16:creationId xmlns:a16="http://schemas.microsoft.com/office/drawing/2014/main" id="{5D324E40-CD0E-4C09-B502-E8EB9F51BB8F}"/>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sp>
        <p:nvSpPr>
          <p:cNvPr id="20" name="Rectangle 19">
            <a:extLst>
              <a:ext uri="{FF2B5EF4-FFF2-40B4-BE49-F238E27FC236}">
                <a16:creationId xmlns:a16="http://schemas.microsoft.com/office/drawing/2014/main" id="{0A9E675E-5B97-412B-BAF7-FEE71A4955E6}"/>
              </a:ext>
            </a:extLst>
          </p:cNvPr>
          <p:cNvSpPr/>
          <p:nvPr userDrawn="1"/>
        </p:nvSpPr>
        <p:spPr>
          <a:xfrm>
            <a:off x="0" y="6750080"/>
            <a:ext cx="12192000" cy="11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2ADEF82-809A-4138-86B3-07DFAA087535}"/>
              </a:ext>
            </a:extLst>
          </p:cNvPr>
          <p:cNvSpPr>
            <a:spLocks noGrp="1"/>
          </p:cNvSpPr>
          <p:nvPr>
            <p:ph type="body" sz="quarter" idx="13"/>
          </p:nvPr>
        </p:nvSpPr>
        <p:spPr>
          <a:xfrm>
            <a:off x="778083" y="353392"/>
            <a:ext cx="9408953" cy="567258"/>
          </a:xfrm>
          <a:prstGeom prst="rect">
            <a:avLst/>
          </a:prstGeom>
        </p:spPr>
        <p:txBody>
          <a:bodyPr anchor="ctr"/>
          <a:lstStyle>
            <a:lvl1pPr marL="0" indent="0">
              <a:lnSpc>
                <a:spcPts val="3500"/>
              </a:lnSpc>
              <a:spcBef>
                <a:spcPts val="0"/>
              </a:spcBef>
              <a:buFontTx/>
              <a:buNone/>
              <a:defRPr sz="34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a:t>Click to edit Master text</a:t>
            </a:r>
          </a:p>
        </p:txBody>
      </p:sp>
      <p:sp>
        <p:nvSpPr>
          <p:cNvPr id="22" name="Slide Number Placeholder 21">
            <a:extLst>
              <a:ext uri="{FF2B5EF4-FFF2-40B4-BE49-F238E27FC236}">
                <a16:creationId xmlns:a16="http://schemas.microsoft.com/office/drawing/2014/main" id="{98339F2C-BAD9-4E07-9DFF-5D4BA6F339B9}"/>
              </a:ext>
            </a:extLst>
          </p:cNvPr>
          <p:cNvSpPr>
            <a:spLocks noGrp="1"/>
          </p:cNvSpPr>
          <p:nvPr>
            <p:ph type="sldNum" sz="quarter" idx="14"/>
          </p:nvPr>
        </p:nvSpPr>
        <p:spPr>
          <a:xfrm>
            <a:off x="9289609" y="6365404"/>
            <a:ext cx="2743200" cy="365125"/>
          </a:xfrm>
          <a:prstGeom prst="rect">
            <a:avLst/>
          </a:prstGeom>
        </p:spPr>
        <p:txBody>
          <a:bodyPr/>
          <a:lstStyle/>
          <a:p>
            <a:fld id="{AB4E3F52-D31E-4D4B-9A22-8B5292563841}" type="slidenum">
              <a:rPr lang="en-US" smtClean="0"/>
              <a:pPr/>
              <a:t>‹#›</a:t>
            </a:fld>
            <a:endParaRPr lang="en-US"/>
          </a:p>
        </p:txBody>
      </p:sp>
      <p:cxnSp>
        <p:nvCxnSpPr>
          <p:cNvPr id="6" name="Straight Connector 5">
            <a:extLst>
              <a:ext uri="{FF2B5EF4-FFF2-40B4-BE49-F238E27FC236}">
                <a16:creationId xmlns:a16="http://schemas.microsoft.com/office/drawing/2014/main" id="{17EE76F1-8F0D-4AB5-B3F7-173C39DAD2B3}"/>
              </a:ext>
            </a:extLst>
          </p:cNvPr>
          <p:cNvCxnSpPr>
            <a:cxnSpLocks/>
          </p:cNvCxnSpPr>
          <p:nvPr userDrawn="1"/>
        </p:nvCxnSpPr>
        <p:spPr>
          <a:xfrm>
            <a:off x="0" y="1083575"/>
            <a:ext cx="12192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5" name="Graphic 24" descr="Trophy outline">
            <a:extLst>
              <a:ext uri="{FF2B5EF4-FFF2-40B4-BE49-F238E27FC236}">
                <a16:creationId xmlns:a16="http://schemas.microsoft.com/office/drawing/2014/main" id="{1499633E-FC7C-4F72-B5DA-8D0AB0E048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1136" y="508700"/>
            <a:ext cx="252891" cy="254264"/>
          </a:xfrm>
          <a:prstGeom prst="rect">
            <a:avLst/>
          </a:prstGeom>
        </p:spPr>
      </p:pic>
    </p:spTree>
    <p:extLst>
      <p:ext uri="{BB962C8B-B14F-4D97-AF65-F5344CB8AC3E}">
        <p14:creationId xmlns:p14="http://schemas.microsoft.com/office/powerpoint/2010/main" val="2307931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332CAA0-18F4-45B1-A2A8-6D704233FD7E}"/>
              </a:ext>
            </a:extLst>
          </p:cNvPr>
          <p:cNvSpPr>
            <a:spLocks noGrp="1"/>
          </p:cNvSpPr>
          <p:nvPr>
            <p:ph type="sldNum" sz="quarter" idx="12"/>
          </p:nvPr>
        </p:nvSpPr>
        <p:spPr>
          <a:xfrm>
            <a:off x="9271503" y="6401617"/>
            <a:ext cx="2743200" cy="365125"/>
          </a:xfrm>
        </p:spPr>
        <p:txBody>
          <a:bodyPr/>
          <a:lstStyle/>
          <a:p>
            <a:fld id="{AB4E3F52-D31E-4D4B-9A22-8B5292563841}" type="slidenum">
              <a:rPr lang="en-US" smtClean="0"/>
              <a:t>‹#›</a:t>
            </a:fld>
            <a:endParaRPr lang="en-US"/>
          </a:p>
        </p:txBody>
      </p:sp>
      <p:sp>
        <p:nvSpPr>
          <p:cNvPr id="7" name="Title 1">
            <a:extLst>
              <a:ext uri="{FF2B5EF4-FFF2-40B4-BE49-F238E27FC236}">
                <a16:creationId xmlns:a16="http://schemas.microsoft.com/office/drawing/2014/main" id="{C8D40048-0381-4418-9602-88FCDA0427DC}"/>
              </a:ext>
            </a:extLst>
          </p:cNvPr>
          <p:cNvSpPr>
            <a:spLocks noGrp="1"/>
          </p:cNvSpPr>
          <p:nvPr>
            <p:ph type="title" hasCustomPrompt="1"/>
          </p:nvPr>
        </p:nvSpPr>
        <p:spPr>
          <a:xfrm>
            <a:off x="838200" y="549480"/>
            <a:ext cx="10515600" cy="1325563"/>
          </a:xfrm>
          <a:prstGeom prst="rect">
            <a:avLst/>
          </a:prstGeom>
        </p:spPr>
        <p:txBody>
          <a:bodyPr anchor="ctr"/>
          <a:lstStyle>
            <a:lvl1pPr>
              <a:defRPr sz="4000"/>
            </a:lvl1pPr>
          </a:lstStyle>
          <a:p>
            <a:r>
              <a:rPr lang="en-US"/>
              <a:t>CLICK TO EDIT MASTER TITLE STYLE</a:t>
            </a:r>
          </a:p>
        </p:txBody>
      </p:sp>
    </p:spTree>
    <p:extLst>
      <p:ext uri="{BB962C8B-B14F-4D97-AF65-F5344CB8AC3E}">
        <p14:creationId xmlns:p14="http://schemas.microsoft.com/office/powerpoint/2010/main" val="30868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88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003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80CEFC5-8E1B-42BC-8CAA-3594950BCFF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CE96F66-D969-4C8E-BC72-BF7DEB9478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116DCC-30DD-4684-AA3F-8AAD16849BA5}"/>
              </a:ext>
            </a:extLst>
          </p:cNvPr>
          <p:cNvSpPr>
            <a:spLocks noGrp="1"/>
          </p:cNvSpPr>
          <p:nvPr>
            <p:ph type="sldNum" sz="quarter" idx="12"/>
          </p:nvPr>
        </p:nvSpPr>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32988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881A54D-7CA4-4123-A008-12BCCB6129F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79B6195-2DE0-48F9-BDB8-A219268B42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8FF176-B7B9-487C-8E9E-85639F26CA57}"/>
              </a:ext>
            </a:extLst>
          </p:cNvPr>
          <p:cNvSpPr>
            <a:spLocks noGrp="1"/>
          </p:cNvSpPr>
          <p:nvPr>
            <p:ph type="sldNum" sz="quarter" idx="12"/>
          </p:nvPr>
        </p:nvSpPr>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86250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7ADE5A-8D70-4AB5-9EA4-0537B3A02DC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DD3FCC0-E0E9-4D1F-89E7-2D714521C0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5A4493-57D9-4951-A8EA-A539B767D8FD}"/>
              </a:ext>
            </a:extLst>
          </p:cNvPr>
          <p:cNvSpPr>
            <a:spLocks noGrp="1"/>
          </p:cNvSpPr>
          <p:nvPr>
            <p:ph type="sldNum" sz="quarter" idx="12"/>
          </p:nvPr>
        </p:nvSpPr>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105498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FA4BBC1-D3F1-4385-A4BC-5C67B42AE5C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84F9634-A243-48A2-A994-00546EE66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E84FF-10E1-4539-BB85-9A950809FE01}"/>
              </a:ext>
            </a:extLst>
          </p:cNvPr>
          <p:cNvSpPr>
            <a:spLocks noGrp="1"/>
          </p:cNvSpPr>
          <p:nvPr>
            <p:ph type="sldNum" sz="quarter" idx="12"/>
          </p:nvPr>
        </p:nvSpPr>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241385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D3D698F-9D81-4E56-83CC-441FF92E9A0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8F322B0-4818-4DD0-97BD-2603B96D2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FB3DD1-F4CE-42B5-A055-65E61AB27C75}"/>
              </a:ext>
            </a:extLst>
          </p:cNvPr>
          <p:cNvSpPr>
            <a:spLocks noGrp="1"/>
          </p:cNvSpPr>
          <p:nvPr>
            <p:ph type="sldNum" sz="quarter" idx="12"/>
          </p:nvPr>
        </p:nvSpPr>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47666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B55"/>
            </a:gs>
            <a:gs pos="23000">
              <a:schemeClr val="bg2"/>
            </a:gs>
            <a:gs pos="69000">
              <a:srgbClr val="001326"/>
            </a:gs>
            <a:gs pos="97000">
              <a:srgbClr val="00132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80B7FB-D863-495A-AFA6-AC0741E29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8FDC1EA-BEC8-4207-82CF-D73878EB47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B9A6F5-211A-4280-A95E-715486AB1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4E3F52-D31E-4D4B-9A22-8B5292563841}" type="slidenum">
              <a:rPr lang="en-US" smtClean="0"/>
              <a:t>‹#›</a:t>
            </a:fld>
            <a:endParaRPr lang="en-US"/>
          </a:p>
        </p:txBody>
      </p:sp>
      <p:grpSp>
        <p:nvGrpSpPr>
          <p:cNvPr id="7" name="Group 6">
            <a:extLst>
              <a:ext uri="{FF2B5EF4-FFF2-40B4-BE49-F238E27FC236}">
                <a16:creationId xmlns:a16="http://schemas.microsoft.com/office/drawing/2014/main" id="{B88214FE-29FA-41C5-8E13-4A1632BEF3AE}"/>
              </a:ext>
            </a:extLst>
          </p:cNvPr>
          <p:cNvGrpSpPr/>
          <p:nvPr userDrawn="1"/>
        </p:nvGrpSpPr>
        <p:grpSpPr>
          <a:xfrm>
            <a:off x="10231121" y="-157019"/>
            <a:ext cx="1991360" cy="1332017"/>
            <a:chOff x="10934371" y="276297"/>
            <a:chExt cx="1274929" cy="1036795"/>
          </a:xfrm>
          <a:solidFill>
            <a:schemeClr val="tx1"/>
          </a:solidFill>
        </p:grpSpPr>
        <p:sp>
          <p:nvSpPr>
            <p:cNvPr id="8" name="Parallelogram 5">
              <a:extLst>
                <a:ext uri="{FF2B5EF4-FFF2-40B4-BE49-F238E27FC236}">
                  <a16:creationId xmlns:a16="http://schemas.microsoft.com/office/drawing/2014/main" id="{7C1EFF66-A1A0-4FDE-949D-078C10C7CC79}"/>
                </a:ext>
              </a:extLst>
            </p:cNvPr>
            <p:cNvSpPr/>
            <p:nvPr/>
          </p:nvSpPr>
          <p:spPr>
            <a:xfrm rot="21050481" flipH="1">
              <a:off x="10934371" y="276297"/>
              <a:ext cx="1274929" cy="461191"/>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Lst>
              <a:ahLst/>
              <a:cxnLst>
                <a:cxn ang="0">
                  <a:pos x="connsiteX0" y="connsiteY0"/>
                </a:cxn>
                <a:cxn ang="0">
                  <a:pos x="connsiteX1" y="connsiteY1"/>
                </a:cxn>
                <a:cxn ang="0">
                  <a:pos x="connsiteX2" y="connsiteY2"/>
                </a:cxn>
                <a:cxn ang="0">
                  <a:pos x="connsiteX3" y="connsiteY3"/>
                </a:cxn>
              </a:cxnLst>
              <a:rect l="l" t="t" r="r" b="b"/>
              <a:pathLst>
                <a:path w="1497320" h="4162274">
                  <a:moveTo>
                    <a:pt x="0" y="1820955"/>
                  </a:moveTo>
                  <a:lnTo>
                    <a:pt x="1497320" y="-3"/>
                  </a:lnTo>
                  <a:lnTo>
                    <a:pt x="53888" y="4162271"/>
                  </a:lnTo>
                  <a:lnTo>
                    <a:pt x="0" y="1820955"/>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9" name="Parallelogram 5">
              <a:extLst>
                <a:ext uri="{FF2B5EF4-FFF2-40B4-BE49-F238E27FC236}">
                  <a16:creationId xmlns:a16="http://schemas.microsoft.com/office/drawing/2014/main" id="{C22D49C2-CAAC-4ED8-ABDA-DCE5D05ACEEF}"/>
                </a:ext>
              </a:extLst>
            </p:cNvPr>
            <p:cNvSpPr/>
            <p:nvPr/>
          </p:nvSpPr>
          <p:spPr>
            <a:xfrm rot="21050481" flipH="1">
              <a:off x="11022397" y="390149"/>
              <a:ext cx="1167636" cy="922943"/>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Lst>
              <a:ahLst/>
              <a:cxnLst>
                <a:cxn ang="0">
                  <a:pos x="connsiteX0" y="connsiteY0"/>
                </a:cxn>
                <a:cxn ang="0">
                  <a:pos x="connsiteX1" y="connsiteY1"/>
                </a:cxn>
                <a:cxn ang="0">
                  <a:pos x="connsiteX2" y="connsiteY2"/>
                </a:cxn>
                <a:cxn ang="0">
                  <a:pos x="connsiteX3" y="connsiteY3"/>
                </a:cxn>
              </a:cxnLst>
              <a:rect l="l" t="t" r="r" b="b"/>
              <a:pathLst>
                <a:path w="1326775" h="8043799">
                  <a:moveTo>
                    <a:pt x="0" y="6652349"/>
                  </a:moveTo>
                  <a:lnTo>
                    <a:pt x="1326775" y="2"/>
                  </a:lnTo>
                  <a:lnTo>
                    <a:pt x="37988" y="8043801"/>
                  </a:lnTo>
                  <a:cubicBezTo>
                    <a:pt x="43671" y="8022147"/>
                    <a:pt x="2890" y="6632982"/>
                    <a:pt x="0" y="6652349"/>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0" name="Parallelogram 5">
              <a:extLst>
                <a:ext uri="{FF2B5EF4-FFF2-40B4-BE49-F238E27FC236}">
                  <a16:creationId xmlns:a16="http://schemas.microsoft.com/office/drawing/2014/main" id="{299F109A-187F-4FFF-BF63-9C419A5F9488}"/>
                </a:ext>
              </a:extLst>
            </p:cNvPr>
            <p:cNvSpPr/>
            <p:nvPr/>
          </p:nvSpPr>
          <p:spPr>
            <a:xfrm rot="21050481" flipH="1">
              <a:off x="10952323" y="303578"/>
              <a:ext cx="1251796" cy="625211"/>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Lst>
              <a:ahLst/>
              <a:cxnLst>
                <a:cxn ang="0">
                  <a:pos x="connsiteX0" y="connsiteY0"/>
                </a:cxn>
                <a:cxn ang="0">
                  <a:pos x="connsiteX1" y="connsiteY1"/>
                </a:cxn>
                <a:cxn ang="0">
                  <a:pos x="connsiteX2" y="connsiteY2"/>
                </a:cxn>
                <a:cxn ang="0">
                  <a:pos x="connsiteX3" y="connsiteY3"/>
                </a:cxn>
              </a:cxnLst>
              <a:rect l="l" t="t" r="r" b="b"/>
              <a:pathLst>
                <a:path w="1419407" h="5447790">
                  <a:moveTo>
                    <a:pt x="0" y="4165005"/>
                  </a:moveTo>
                  <a:lnTo>
                    <a:pt x="1419408" y="-3"/>
                  </a:lnTo>
                  <a:lnTo>
                    <a:pt x="6909" y="5447792"/>
                  </a:lnTo>
                  <a:lnTo>
                    <a:pt x="0" y="4165005"/>
                  </a:ln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1" name="Parallelogram 5">
              <a:extLst>
                <a:ext uri="{FF2B5EF4-FFF2-40B4-BE49-F238E27FC236}">
                  <a16:creationId xmlns:a16="http://schemas.microsoft.com/office/drawing/2014/main" id="{FD1D3334-0483-438B-94EB-1420619F8EC4}"/>
                </a:ext>
              </a:extLst>
            </p:cNvPr>
            <p:cNvSpPr/>
            <p:nvPr/>
          </p:nvSpPr>
          <p:spPr>
            <a:xfrm rot="21050481" flipH="1">
              <a:off x="10996929" y="351365"/>
              <a:ext cx="1191432" cy="759903"/>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Lst>
              <a:ahLst/>
              <a:cxnLst>
                <a:cxn ang="0">
                  <a:pos x="connsiteX0" y="connsiteY0"/>
                </a:cxn>
                <a:cxn ang="0">
                  <a:pos x="connsiteX1" y="connsiteY1"/>
                </a:cxn>
                <a:cxn ang="0">
                  <a:pos x="connsiteX2" y="connsiteY2"/>
                </a:cxn>
                <a:cxn ang="0">
                  <a:pos x="connsiteX3" y="connsiteY3"/>
                </a:cxn>
              </a:cxnLst>
              <a:rect l="l" t="t" r="r" b="b"/>
              <a:pathLst>
                <a:path w="1351899" h="6623108">
                  <a:moveTo>
                    <a:pt x="133" y="5229620"/>
                  </a:moveTo>
                  <a:lnTo>
                    <a:pt x="1351899" y="2"/>
                  </a:lnTo>
                  <a:lnTo>
                    <a:pt x="19966" y="6622787"/>
                  </a:lnTo>
                  <a:cubicBezTo>
                    <a:pt x="21148" y="6647357"/>
                    <a:pt x="-1956" y="5257492"/>
                    <a:pt x="133" y="522962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spTree>
    <p:extLst>
      <p:ext uri="{BB962C8B-B14F-4D97-AF65-F5344CB8AC3E}">
        <p14:creationId xmlns:p14="http://schemas.microsoft.com/office/powerpoint/2010/main" val="238073962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78" r:id="rId13"/>
    <p:sldLayoutId id="2147483707" r:id="rId14"/>
    <p:sldLayoutId id="2147483705" r:id="rId15"/>
    <p:sldLayoutId id="2147483706" r:id="rId16"/>
    <p:sldLayoutId id="2147483709"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www.australiansolarquotes.com.au/2016/03/18/electric-car-volta-chargin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12.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1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hyperlink" Target="https://www.mckinsey.com/industries/automotive-and-assembly/our-insights/charging-ahead-electric-vehicle-infrastructure-demand"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hyperlink" Target="https://www.goodcarbadcar.net/2021-us-vehicle-sales-figures-by-bran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lurry view of buildings">
            <a:extLst>
              <a:ext uri="{FF2B5EF4-FFF2-40B4-BE49-F238E27FC236}">
                <a16:creationId xmlns:a16="http://schemas.microsoft.com/office/drawing/2014/main" id="{0E226D75-0974-4069-BF99-175A93D1DDE7}"/>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559" b="-329"/>
          <a:stretch/>
        </p:blipFill>
        <p:spPr bwMode="auto">
          <a:xfrm>
            <a:off x="2" y="1947064"/>
            <a:ext cx="12191998" cy="30324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230302A-BA7F-434B-B688-26C8C6DEF1F8}"/>
              </a:ext>
            </a:extLst>
          </p:cNvPr>
          <p:cNvSpPr/>
          <p:nvPr/>
        </p:nvSpPr>
        <p:spPr>
          <a:xfrm>
            <a:off x="2" y="1925867"/>
            <a:ext cx="12191998" cy="3032493"/>
          </a:xfrm>
          <a:prstGeom prst="rect">
            <a:avLst/>
          </a:prstGeom>
          <a:solidFill>
            <a:srgbClr val="8AC64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7">
            <a:extLst>
              <a:ext uri="{FF2B5EF4-FFF2-40B4-BE49-F238E27FC236}">
                <a16:creationId xmlns:a16="http://schemas.microsoft.com/office/drawing/2014/main" id="{DEF1997C-AE86-43B6-827A-822BFF09294A}"/>
              </a:ext>
            </a:extLst>
          </p:cNvPr>
          <p:cNvSpPr>
            <a:spLocks noGrp="1"/>
          </p:cNvSpPr>
          <p:nvPr>
            <p:ph type="title"/>
          </p:nvPr>
        </p:nvSpPr>
        <p:spPr>
          <a:xfrm>
            <a:off x="1319152" y="2502564"/>
            <a:ext cx="10032340" cy="1921493"/>
          </a:xfrm>
          <a:prstGeom prst="rect">
            <a:avLst/>
          </a:prstGeom>
        </p:spPr>
        <p:txBody>
          <a:bodyPr anchor="ctr">
            <a:normAutofit/>
          </a:bodyPr>
          <a:lstStyle/>
          <a:p>
            <a:r>
              <a:rPr lang="en-US" sz="2400" dirty="0"/>
              <a:t>COMPLETE STREETS</a:t>
            </a:r>
            <a:br>
              <a:rPr lang="en-US" sz="2800" dirty="0"/>
            </a:br>
            <a:r>
              <a:rPr lang="en-US" sz="4800" dirty="0"/>
              <a:t>MEETS ELECTRIC VEHICLES</a:t>
            </a:r>
            <a:endParaRPr lang="en-US" sz="7200" dirty="0"/>
          </a:p>
        </p:txBody>
      </p:sp>
      <p:sp>
        <p:nvSpPr>
          <p:cNvPr id="14" name="Title 7">
            <a:extLst>
              <a:ext uri="{FF2B5EF4-FFF2-40B4-BE49-F238E27FC236}">
                <a16:creationId xmlns:a16="http://schemas.microsoft.com/office/drawing/2014/main" id="{7A38DB9F-CD7C-484B-AD18-193765C130B5}"/>
              </a:ext>
            </a:extLst>
          </p:cNvPr>
          <p:cNvSpPr txBox="1">
            <a:spLocks/>
          </p:cNvSpPr>
          <p:nvPr/>
        </p:nvSpPr>
        <p:spPr>
          <a:xfrm>
            <a:off x="1066800" y="5332119"/>
            <a:ext cx="10058400" cy="11743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00000"/>
              </a:lnSpc>
            </a:pPr>
            <a:r>
              <a:rPr lang="en-US" sz="1600" cap="all" dirty="0">
                <a:ea typeface="Verdana" panose="020B0604030504040204" pitchFamily="34" charset="0"/>
              </a:rPr>
              <a:t>April 21, 2022</a:t>
            </a:r>
          </a:p>
          <a:p>
            <a:pPr>
              <a:lnSpc>
                <a:spcPct val="100000"/>
              </a:lnSpc>
            </a:pPr>
            <a:r>
              <a:rPr lang="en-US" sz="1600" dirty="0"/>
              <a:t>Author: Angie Hernandez, AICP</a:t>
            </a:r>
            <a:endParaRPr lang="en-US" sz="1600" cap="all" dirty="0">
              <a:ea typeface="Verdana" panose="020B0604030504040204" pitchFamily="34" charset="0"/>
            </a:endParaRPr>
          </a:p>
          <a:p>
            <a:pPr algn="l">
              <a:lnSpc>
                <a:spcPct val="100000"/>
              </a:lnSpc>
            </a:pPr>
            <a:r>
              <a:rPr lang="en-US" sz="1600" dirty="0">
                <a:solidFill>
                  <a:schemeClr val="accent3"/>
                </a:solidFill>
              </a:rPr>
              <a:t>PRESENTED AT: 1</a:t>
            </a:r>
            <a:r>
              <a:rPr lang="en-US" sz="1600" baseline="30000" dirty="0">
                <a:solidFill>
                  <a:schemeClr val="accent3"/>
                </a:solidFill>
              </a:rPr>
              <a:t>st</a:t>
            </a:r>
            <a:r>
              <a:rPr lang="en-US" sz="1600" dirty="0">
                <a:solidFill>
                  <a:schemeClr val="accent3"/>
                </a:solidFill>
              </a:rPr>
              <a:t> Annual 2022 Delaware County Sustainability Conference</a:t>
            </a:r>
          </a:p>
        </p:txBody>
      </p:sp>
      <p:cxnSp>
        <p:nvCxnSpPr>
          <p:cNvPr id="10" name="Straight Connector 9">
            <a:extLst>
              <a:ext uri="{FF2B5EF4-FFF2-40B4-BE49-F238E27FC236}">
                <a16:creationId xmlns:a16="http://schemas.microsoft.com/office/drawing/2014/main" id="{89F568ED-515F-4E45-885A-D4B39D6AFF32}"/>
              </a:ext>
              <a:ext uri="{C183D7F6-B498-43B3-948B-1728B52AA6E4}">
                <adec:decorative xmlns:adec="http://schemas.microsoft.com/office/drawing/2017/decorative" val="1"/>
              </a:ext>
            </a:extLst>
          </p:cNvPr>
          <p:cNvCxnSpPr>
            <a:cxnSpLocks/>
          </p:cNvCxnSpPr>
          <p:nvPr/>
        </p:nvCxnSpPr>
        <p:spPr>
          <a:xfrm flipH="1" flipV="1">
            <a:off x="1" y="4961085"/>
            <a:ext cx="12191999" cy="2399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F970E409-913B-48FB-9F19-CB71D347D065}"/>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208315" y="674010"/>
            <a:ext cx="1443399" cy="55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343163"/>
      </p:ext>
    </p:extLst>
  </p:cSld>
  <p:clrMapOvr>
    <a:masterClrMapping/>
  </p:clrMapOvr>
  <mc:AlternateContent xmlns:mc="http://schemas.openxmlformats.org/markup-compatibility/2006" xmlns:p14="http://schemas.microsoft.com/office/powerpoint/2010/main">
    <mc:Choice Requires="p14">
      <p:transition spd="slow" p14:dur="2000" advTm="19785"/>
    </mc:Choice>
    <mc:Fallback xmlns="">
      <p:transition spd="slow" advTm="197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0784C4-9458-487A-9B36-87092B1CEB00}"/>
              </a:ext>
            </a:extLst>
          </p:cNvPr>
          <p:cNvPicPr>
            <a:picLocks noChangeAspect="1"/>
          </p:cNvPicPr>
          <p:nvPr/>
        </p:nvPicPr>
        <p:blipFill rotWithShape="1">
          <a:blip r:embed="rId3"/>
          <a:srcRect t="-87" b="9509"/>
          <a:stretch/>
        </p:blipFill>
        <p:spPr>
          <a:xfrm>
            <a:off x="727901" y="3880373"/>
            <a:ext cx="4403980" cy="2700082"/>
          </a:xfrm>
          <a:prstGeom prst="rect">
            <a:avLst/>
          </a:prstGeom>
        </p:spPr>
      </p:pic>
      <p:sp>
        <p:nvSpPr>
          <p:cNvPr id="2" name="Text Placeholder 1">
            <a:extLst>
              <a:ext uri="{FF2B5EF4-FFF2-40B4-BE49-F238E27FC236}">
                <a16:creationId xmlns:a16="http://schemas.microsoft.com/office/drawing/2014/main" id="{D1B22724-26D3-404E-BBDF-D9A54B9F4659}"/>
              </a:ext>
            </a:extLst>
          </p:cNvPr>
          <p:cNvSpPr>
            <a:spLocks noGrp="1"/>
          </p:cNvSpPr>
          <p:nvPr>
            <p:ph type="body" sz="quarter" idx="13"/>
          </p:nvPr>
        </p:nvSpPr>
        <p:spPr>
          <a:xfrm>
            <a:off x="587583" y="277544"/>
            <a:ext cx="10042317" cy="567258"/>
          </a:xfrm>
        </p:spPr>
        <p:txBody>
          <a:bodyPr/>
          <a:lstStyle/>
          <a:p>
            <a:r>
              <a:rPr lang="en-US" sz="3200" dirty="0">
                <a:latin typeface="Century Gothic" panose="020B0502020202020204" pitchFamily="34" charset="0"/>
              </a:rPr>
              <a:t>EVs ARE GROWING IN </a:t>
            </a:r>
            <a:r>
              <a:rPr lang="en-US" sz="3200" dirty="0">
                <a:solidFill>
                  <a:srgbClr val="8AC640"/>
                </a:solidFill>
                <a:latin typeface="Century Gothic" panose="020B0502020202020204" pitchFamily="34" charset="0"/>
              </a:rPr>
              <a:t>DELAWARE COUNTY TOO</a:t>
            </a:r>
          </a:p>
        </p:txBody>
      </p:sp>
      <p:sp>
        <p:nvSpPr>
          <p:cNvPr id="9" name="Rectangle 8">
            <a:extLst>
              <a:ext uri="{FF2B5EF4-FFF2-40B4-BE49-F238E27FC236}">
                <a16:creationId xmlns:a16="http://schemas.microsoft.com/office/drawing/2014/main" id="{2E255E91-694B-477C-B2EB-718CC4052869}"/>
              </a:ext>
            </a:extLst>
          </p:cNvPr>
          <p:cNvSpPr/>
          <p:nvPr/>
        </p:nvSpPr>
        <p:spPr>
          <a:xfrm>
            <a:off x="5384800" y="1288473"/>
            <a:ext cx="6696363" cy="5016758"/>
          </a:xfrm>
          <a:prstGeom prst="rect">
            <a:avLst/>
          </a:prstGeom>
        </p:spPr>
        <p:txBody>
          <a:bodyPr wrap="square" lIns="91440" tIns="45720" rIns="91440" bIns="45720" anchor="t">
            <a:spAutoFit/>
          </a:bodyPr>
          <a:lstStyle/>
          <a:p>
            <a:pPr marL="914400" lvl="1" indent="-457200">
              <a:spcBef>
                <a:spcPts val="1200"/>
              </a:spcBef>
              <a:buFont typeface="Arial" panose="020B0604020202020204" pitchFamily="34" charset="0"/>
              <a:buChar char="•"/>
            </a:pPr>
            <a:r>
              <a:rPr lang="en-US" sz="2400" dirty="0"/>
              <a:t>Plug-In EV Distribution anticipated to grow in </a:t>
            </a:r>
            <a:r>
              <a:rPr lang="en-US" sz="2400" dirty="0">
                <a:solidFill>
                  <a:schemeClr val="accent3"/>
                </a:solidFill>
              </a:rPr>
              <a:t>Delaware County </a:t>
            </a:r>
          </a:p>
          <a:p>
            <a:pPr marL="914400" lvl="1" indent="-457200">
              <a:spcBef>
                <a:spcPts val="1200"/>
              </a:spcBef>
              <a:buFont typeface="Arial" panose="020B0604020202020204" pitchFamily="34" charset="0"/>
              <a:buChar char="•"/>
            </a:pPr>
            <a:r>
              <a:rPr lang="en-US" sz="2400" dirty="0">
                <a:solidFill>
                  <a:schemeClr val="accent3"/>
                </a:solidFill>
              </a:rPr>
              <a:t>April 14, 2022 </a:t>
            </a:r>
            <a:r>
              <a:rPr lang="en-US" sz="2400" dirty="0">
                <a:solidFill>
                  <a:srgbClr val="FFFFFF"/>
                </a:solidFill>
              </a:rPr>
              <a:t>– Delaware County awarded two Alternative Fuel Incentive Grants totaling $600,000 for EVs and charging stations.</a:t>
            </a:r>
          </a:p>
          <a:p>
            <a:pPr marL="914400" lvl="1" indent="-457200">
              <a:spcBef>
                <a:spcPts val="1200"/>
              </a:spcBef>
              <a:buFont typeface="Arial" panose="020B0604020202020204" pitchFamily="34" charset="0"/>
              <a:buChar char="•"/>
            </a:pPr>
            <a:r>
              <a:rPr lang="en-US" sz="2400" dirty="0">
                <a:solidFill>
                  <a:schemeClr val="accent3"/>
                </a:solidFill>
              </a:rPr>
              <a:t>69 new EVs </a:t>
            </a:r>
            <a:r>
              <a:rPr lang="en-US" dirty="0">
                <a:solidFill>
                  <a:srgbClr val="FFFFFF"/>
                </a:solidFill>
              </a:rPr>
              <a:t>(29 dedicated to the new Delaware County Health Department </a:t>
            </a:r>
          </a:p>
          <a:p>
            <a:pPr marL="914400" lvl="1" indent="-457200">
              <a:spcBef>
                <a:spcPts val="1200"/>
              </a:spcBef>
              <a:buFont typeface="Arial" panose="020B0604020202020204" pitchFamily="34" charset="0"/>
              <a:buChar char="•"/>
            </a:pPr>
            <a:r>
              <a:rPr lang="en-US" sz="2400" dirty="0">
                <a:solidFill>
                  <a:schemeClr val="accent3"/>
                </a:solidFill>
              </a:rPr>
              <a:t>22 charging stations. </a:t>
            </a:r>
          </a:p>
          <a:p>
            <a:pPr marL="914400" lvl="1" indent="-457200">
              <a:spcBef>
                <a:spcPts val="1200"/>
              </a:spcBef>
              <a:buFont typeface="Arial" panose="020B0604020202020204" pitchFamily="34" charset="0"/>
              <a:buChar char="•"/>
            </a:pPr>
            <a:r>
              <a:rPr lang="en-US" sz="2400" dirty="0">
                <a:solidFill>
                  <a:srgbClr val="FFFFFF"/>
                </a:solidFill>
              </a:rPr>
              <a:t>Bringing the entire County fleet to </a:t>
            </a:r>
            <a:r>
              <a:rPr lang="en-US" sz="2400" dirty="0">
                <a:solidFill>
                  <a:schemeClr val="accent3"/>
                </a:solidFill>
              </a:rPr>
              <a:t>84 EVs and 25 charging stations.</a:t>
            </a:r>
            <a:endParaRPr lang="en-US" sz="1200" dirty="0"/>
          </a:p>
          <a:p>
            <a:pPr lvl="0">
              <a:spcBef>
                <a:spcPts val="1200"/>
              </a:spcBef>
              <a:buClr>
                <a:schemeClr val="accent2"/>
              </a:buClr>
              <a:buSzPct val="73000"/>
            </a:pPr>
            <a:endParaRPr lang="en-US" sz="1200" dirty="0"/>
          </a:p>
        </p:txBody>
      </p:sp>
      <p:pic>
        <p:nvPicPr>
          <p:cNvPr id="10" name="Picture 9">
            <a:extLst>
              <a:ext uri="{FF2B5EF4-FFF2-40B4-BE49-F238E27FC236}">
                <a16:creationId xmlns:a16="http://schemas.microsoft.com/office/drawing/2014/main" id="{D8FB391E-C48B-41AF-AD01-873EC5C85D7B}"/>
              </a:ext>
            </a:extLst>
          </p:cNvPr>
          <p:cNvPicPr>
            <a:picLocks noChangeAspect="1"/>
          </p:cNvPicPr>
          <p:nvPr/>
        </p:nvPicPr>
        <p:blipFill rotWithShape="1">
          <a:blip r:embed="rId4"/>
          <a:srcRect r="5163"/>
          <a:stretch/>
        </p:blipFill>
        <p:spPr>
          <a:xfrm>
            <a:off x="727901" y="1269865"/>
            <a:ext cx="4403980" cy="2489186"/>
          </a:xfrm>
          <a:prstGeom prst="rect">
            <a:avLst/>
          </a:prstGeom>
        </p:spPr>
      </p:pic>
      <p:sp>
        <p:nvSpPr>
          <p:cNvPr id="12" name="TextBox 11">
            <a:extLst>
              <a:ext uri="{FF2B5EF4-FFF2-40B4-BE49-F238E27FC236}">
                <a16:creationId xmlns:a16="http://schemas.microsoft.com/office/drawing/2014/main" id="{FB140B66-8BC3-4D07-ADAD-D84EB8FA512A}"/>
              </a:ext>
            </a:extLst>
          </p:cNvPr>
          <p:cNvSpPr txBox="1"/>
          <p:nvPr/>
        </p:nvSpPr>
        <p:spPr>
          <a:xfrm>
            <a:off x="5258955" y="5995680"/>
            <a:ext cx="6483865" cy="584775"/>
          </a:xfrm>
          <a:prstGeom prst="rect">
            <a:avLst/>
          </a:prstGeom>
          <a:noFill/>
        </p:spPr>
        <p:txBody>
          <a:bodyPr wrap="square">
            <a:spAutoFit/>
          </a:bodyPr>
          <a:lstStyle/>
          <a:p>
            <a:r>
              <a:rPr lang="en-US" sz="800" dirty="0"/>
              <a:t>Map Source: Planning for Electric Vehicles</a:t>
            </a:r>
          </a:p>
          <a:p>
            <a:r>
              <a:rPr lang="en-US" sz="800" dirty="0"/>
              <a:t>Mapping Vehicle Distribution and Workplace Charging Demand</a:t>
            </a:r>
          </a:p>
          <a:p>
            <a:endParaRPr lang="en-US" sz="800" dirty="0"/>
          </a:p>
          <a:p>
            <a:r>
              <a:rPr lang="en-US" sz="800" dirty="0"/>
              <a:t>DVRPC in collaboration with the PH&amp;EV Research Center at UC Davis</a:t>
            </a:r>
          </a:p>
        </p:txBody>
      </p:sp>
      <p:sp>
        <p:nvSpPr>
          <p:cNvPr id="15" name="Rectangle 14">
            <a:extLst>
              <a:ext uri="{FF2B5EF4-FFF2-40B4-BE49-F238E27FC236}">
                <a16:creationId xmlns:a16="http://schemas.microsoft.com/office/drawing/2014/main" id="{2034DDC4-3B12-43F9-96A1-52A62F75479E}"/>
              </a:ext>
            </a:extLst>
          </p:cNvPr>
          <p:cNvSpPr/>
          <p:nvPr/>
        </p:nvSpPr>
        <p:spPr>
          <a:xfrm>
            <a:off x="727901" y="3880373"/>
            <a:ext cx="4403980" cy="30374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9F8E8E1-C9E1-42BB-A0DA-FB555AEA565D}"/>
              </a:ext>
            </a:extLst>
          </p:cNvPr>
          <p:cNvSpPr txBox="1"/>
          <p:nvPr/>
        </p:nvSpPr>
        <p:spPr>
          <a:xfrm>
            <a:off x="341745" y="3842668"/>
            <a:ext cx="4790136" cy="369332"/>
          </a:xfrm>
          <a:prstGeom prst="rect">
            <a:avLst/>
          </a:prstGeom>
          <a:noFill/>
        </p:spPr>
        <p:txBody>
          <a:bodyPr wrap="square">
            <a:spAutoFit/>
          </a:bodyPr>
          <a:lstStyle/>
          <a:p>
            <a:pPr lvl="1">
              <a:spcBef>
                <a:spcPts val="1200"/>
              </a:spcBef>
            </a:pPr>
            <a:r>
              <a:rPr lang="en-US" sz="1800" dirty="0"/>
              <a:t>Projection based on (5% penetration)</a:t>
            </a:r>
          </a:p>
        </p:txBody>
      </p:sp>
    </p:spTree>
    <p:extLst>
      <p:ext uri="{BB962C8B-B14F-4D97-AF65-F5344CB8AC3E}">
        <p14:creationId xmlns:p14="http://schemas.microsoft.com/office/powerpoint/2010/main" val="282331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text, outdoor, kitchen appliance&#10;&#10;Description automatically generated">
            <a:extLst>
              <a:ext uri="{FF2B5EF4-FFF2-40B4-BE49-F238E27FC236}">
                <a16:creationId xmlns:a16="http://schemas.microsoft.com/office/drawing/2014/main" id="{AA0B7D71-7441-452B-8B23-2EC8CF4C846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321" r="-215" b="672"/>
          <a:stretch/>
        </p:blipFill>
        <p:spPr>
          <a:xfrm>
            <a:off x="7090742" y="1542472"/>
            <a:ext cx="5101258" cy="4618854"/>
          </a:xfrm>
          <a:prstGeom prst="rect">
            <a:avLst/>
          </a:prstGeom>
        </p:spPr>
      </p:pic>
      <p:sp>
        <p:nvSpPr>
          <p:cNvPr id="36" name="Rectangle 35">
            <a:extLst>
              <a:ext uri="{FF2B5EF4-FFF2-40B4-BE49-F238E27FC236}">
                <a16:creationId xmlns:a16="http://schemas.microsoft.com/office/drawing/2014/main" id="{AC9E68EB-2342-4BCC-9B66-5330080C12A4}"/>
              </a:ext>
            </a:extLst>
          </p:cNvPr>
          <p:cNvSpPr/>
          <p:nvPr/>
        </p:nvSpPr>
        <p:spPr>
          <a:xfrm>
            <a:off x="712114" y="1574352"/>
            <a:ext cx="6078979" cy="5293757"/>
          </a:xfrm>
          <a:prstGeom prst="rect">
            <a:avLst/>
          </a:prstGeom>
        </p:spPr>
        <p:txBody>
          <a:bodyPr wrap="square">
            <a:spAutoFit/>
          </a:bodyPr>
          <a:lstStyle/>
          <a:p>
            <a:pPr marL="342900" indent="-342900">
              <a:spcBef>
                <a:spcPts val="1200"/>
              </a:spcBef>
              <a:buClr>
                <a:schemeClr val="accent2"/>
              </a:buClr>
              <a:buSzPct val="73000"/>
              <a:buFont typeface="Arial" panose="020B0604020202020204" pitchFamily="34" charset="0"/>
              <a:buChar char="•"/>
            </a:pPr>
            <a:r>
              <a:rPr lang="en-US" sz="2400" dirty="0"/>
              <a:t>Currently 42k public charge stations with 100k ports (not including home charging)</a:t>
            </a:r>
          </a:p>
          <a:p>
            <a:pPr marL="342900" indent="-342900">
              <a:spcBef>
                <a:spcPts val="1200"/>
              </a:spcBef>
              <a:buClr>
                <a:schemeClr val="accent2"/>
              </a:buClr>
              <a:buSzPct val="73000"/>
              <a:buFont typeface="Arial" panose="020B0604020202020204" pitchFamily="34" charset="0"/>
              <a:buChar char="•"/>
            </a:pPr>
            <a:r>
              <a:rPr lang="en-US" sz="2400" dirty="0"/>
              <a:t>US will need 9.6M charging ports by 2030 </a:t>
            </a:r>
            <a:r>
              <a:rPr lang="en-US" sz="2400" i="1" dirty="0"/>
              <a:t>(per Edison Electric Institute)</a:t>
            </a:r>
          </a:p>
          <a:p>
            <a:pPr marL="342900" lvl="0" indent="-342900">
              <a:spcBef>
                <a:spcPts val="1200"/>
              </a:spcBef>
              <a:buClr>
                <a:schemeClr val="accent2"/>
              </a:buClr>
              <a:buSzPct val="73000"/>
              <a:buFont typeface="Arial" panose="020B0604020202020204" pitchFamily="34" charset="0"/>
              <a:buChar char="•"/>
            </a:pPr>
            <a:r>
              <a:rPr lang="en-US" sz="2400" dirty="0"/>
              <a:t>Most sites to date are commercially driven </a:t>
            </a:r>
          </a:p>
          <a:p>
            <a:pPr marL="731520" lvl="1" indent="-342900">
              <a:spcBef>
                <a:spcPts val="600"/>
              </a:spcBef>
              <a:buClr>
                <a:schemeClr val="accent2"/>
              </a:buClr>
              <a:buSzPct val="73000"/>
              <a:buFont typeface="Arial" panose="020B0604020202020204" pitchFamily="34" charset="0"/>
              <a:buChar char="•"/>
            </a:pPr>
            <a:r>
              <a:rPr lang="en-US" sz="2400" dirty="0"/>
              <a:t>Workplaces </a:t>
            </a:r>
          </a:p>
          <a:p>
            <a:pPr marL="731520" lvl="1" indent="-342900">
              <a:spcBef>
                <a:spcPts val="600"/>
              </a:spcBef>
              <a:buClr>
                <a:schemeClr val="accent2"/>
              </a:buClr>
              <a:buSzPct val="73000"/>
              <a:buFont typeface="Arial" panose="020B0604020202020204" pitchFamily="34" charset="0"/>
              <a:buChar char="•"/>
            </a:pPr>
            <a:r>
              <a:rPr lang="en-US" sz="2400" dirty="0"/>
              <a:t>Large box stores</a:t>
            </a:r>
          </a:p>
          <a:p>
            <a:pPr marL="731520" lvl="1" indent="-342900">
              <a:spcBef>
                <a:spcPts val="600"/>
              </a:spcBef>
              <a:buClr>
                <a:schemeClr val="accent2"/>
              </a:buClr>
              <a:buSzPct val="73000"/>
              <a:buFont typeface="Arial" panose="020B0604020202020204" pitchFamily="34" charset="0"/>
              <a:buChar char="•"/>
            </a:pPr>
            <a:r>
              <a:rPr lang="en-US" sz="2400" dirty="0"/>
              <a:t>Service / food locations</a:t>
            </a:r>
          </a:p>
          <a:p>
            <a:pPr marL="731520" lvl="1" indent="-342900">
              <a:spcBef>
                <a:spcPts val="600"/>
              </a:spcBef>
              <a:buClr>
                <a:schemeClr val="accent2"/>
              </a:buClr>
              <a:buSzPct val="73000"/>
              <a:buFont typeface="Arial" panose="020B0604020202020204" pitchFamily="34" charset="0"/>
              <a:buChar char="•"/>
            </a:pPr>
            <a:r>
              <a:rPr lang="en-US" sz="2400" dirty="0"/>
              <a:t>Rest Areas</a:t>
            </a:r>
          </a:p>
          <a:p>
            <a:pPr lvl="0">
              <a:spcBef>
                <a:spcPts val="1200"/>
              </a:spcBef>
              <a:buClr>
                <a:schemeClr val="accent2"/>
              </a:buClr>
              <a:buSzPct val="73000"/>
            </a:pPr>
            <a:endParaRPr lang="en-US" sz="2400" dirty="0"/>
          </a:p>
        </p:txBody>
      </p:sp>
      <p:sp>
        <p:nvSpPr>
          <p:cNvPr id="32" name="Title 31">
            <a:extLst>
              <a:ext uri="{FF2B5EF4-FFF2-40B4-BE49-F238E27FC236}">
                <a16:creationId xmlns:a16="http://schemas.microsoft.com/office/drawing/2014/main" id="{6846D21E-80E7-41B9-852E-8C3EC33200B4}"/>
              </a:ext>
            </a:extLst>
          </p:cNvPr>
          <p:cNvSpPr>
            <a:spLocks noGrp="1"/>
          </p:cNvSpPr>
          <p:nvPr>
            <p:ph type="title" idx="4294967295"/>
          </p:nvPr>
        </p:nvSpPr>
        <p:spPr>
          <a:xfrm>
            <a:off x="223933" y="327220"/>
            <a:ext cx="11557520" cy="882744"/>
          </a:xfrm>
          <a:prstGeom prst="rect">
            <a:avLst/>
          </a:prstGeom>
        </p:spPr>
        <p:txBody>
          <a:bodyPr>
            <a:noAutofit/>
          </a:bodyPr>
          <a:lstStyle/>
          <a:p>
            <a:r>
              <a:rPr lang="en-US" sz="3200" dirty="0">
                <a:solidFill>
                  <a:srgbClr val="8AC640"/>
                </a:solidFill>
              </a:rPr>
              <a:t>WHAT’S THIS HAVE TO DO WITH </a:t>
            </a:r>
            <a:r>
              <a:rPr lang="en-US" sz="3200" dirty="0"/>
              <a:t>COMPLETE STREETS?</a:t>
            </a:r>
          </a:p>
        </p:txBody>
      </p:sp>
      <p:pic>
        <p:nvPicPr>
          <p:cNvPr id="3" name="Graphic 2" descr="Close with solid fill">
            <a:extLst>
              <a:ext uri="{FF2B5EF4-FFF2-40B4-BE49-F238E27FC236}">
                <a16:creationId xmlns:a16="http://schemas.microsoft.com/office/drawing/2014/main" id="{E2083C08-6139-4E28-A3A3-0025729A14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60945" y="3429000"/>
            <a:ext cx="3329709" cy="3329709"/>
          </a:xfrm>
          <a:prstGeom prst="rect">
            <a:avLst/>
          </a:prstGeom>
        </p:spPr>
      </p:pic>
    </p:spTree>
    <p:extLst>
      <p:ext uri="{BB962C8B-B14F-4D97-AF65-F5344CB8AC3E}">
        <p14:creationId xmlns:p14="http://schemas.microsoft.com/office/powerpoint/2010/main" val="96184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83ED6E-87C9-4CA1-908E-1D68A938A570}"/>
              </a:ext>
            </a:extLst>
          </p:cNvPr>
          <p:cNvSpPr>
            <a:spLocks noGrp="1"/>
          </p:cNvSpPr>
          <p:nvPr>
            <p:ph type="body" sz="quarter" idx="13"/>
          </p:nvPr>
        </p:nvSpPr>
        <p:spPr/>
        <p:txBody>
          <a:bodyPr/>
          <a:lstStyle/>
          <a:p>
            <a:r>
              <a:rPr lang="en-US" sz="3200" dirty="0">
                <a:solidFill>
                  <a:srgbClr val="8AC640"/>
                </a:solidFill>
              </a:rPr>
              <a:t>LET’S TALK ABOUT </a:t>
            </a:r>
            <a:r>
              <a:rPr lang="en-US" sz="3200" dirty="0"/>
              <a:t>URBAN RESIDENTIAL AREAS</a:t>
            </a:r>
          </a:p>
        </p:txBody>
      </p:sp>
      <p:sp>
        <p:nvSpPr>
          <p:cNvPr id="3" name="TextBox 2">
            <a:extLst>
              <a:ext uri="{FF2B5EF4-FFF2-40B4-BE49-F238E27FC236}">
                <a16:creationId xmlns:a16="http://schemas.microsoft.com/office/drawing/2014/main" id="{A4F33785-42BF-4DB9-AA73-F545209AF0AA}"/>
              </a:ext>
            </a:extLst>
          </p:cNvPr>
          <p:cNvSpPr txBox="1"/>
          <p:nvPr/>
        </p:nvSpPr>
        <p:spPr>
          <a:xfrm>
            <a:off x="255384" y="1572367"/>
            <a:ext cx="1182578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It’s mostly assumed that “most people can do overnight charging at home”</a:t>
            </a:r>
          </a:p>
          <a:p>
            <a:pPr marL="742950" lvl="1" indent="-285750">
              <a:buFont typeface="Arial" panose="020B0604020202020204" pitchFamily="34" charset="0"/>
              <a:buChar char="•"/>
            </a:pPr>
            <a:r>
              <a:rPr lang="en-US" sz="2000" dirty="0">
                <a:solidFill>
                  <a:srgbClr val="8AC640"/>
                </a:solidFill>
              </a:rPr>
              <a:t>BUT  </a:t>
            </a:r>
          </a:p>
          <a:p>
            <a:pPr marL="1200150" lvl="2" indent="-285750">
              <a:buFont typeface="Arial" panose="020B0604020202020204" pitchFamily="34" charset="0"/>
              <a:buChar char="•"/>
            </a:pPr>
            <a:r>
              <a:rPr lang="en-US" sz="2000" dirty="0"/>
              <a:t>What about people without garages or outdoor electrical connections? </a:t>
            </a:r>
          </a:p>
          <a:p>
            <a:pPr marL="1200150" lvl="2" indent="-285750">
              <a:buFont typeface="Arial" panose="020B0604020202020204" pitchFamily="34" charset="0"/>
              <a:buChar char="•"/>
            </a:pPr>
            <a:r>
              <a:rPr lang="en-US" sz="2000" dirty="0"/>
              <a:t>Can this infrastructure fit into our already crowded complete streets? </a:t>
            </a:r>
          </a:p>
          <a:p>
            <a:pPr lvl="3"/>
            <a:endParaRPr lang="en-US" sz="2000" dirty="0"/>
          </a:p>
          <a:p>
            <a:pPr lvl="3"/>
            <a:endParaRPr lang="en-US" sz="2000" dirty="0"/>
          </a:p>
          <a:p>
            <a:pPr marL="1657350" lvl="3" indent="-285750">
              <a:buFont typeface="Arial" panose="020B0604020202020204" pitchFamily="34" charset="0"/>
              <a:buChar char="•"/>
            </a:pPr>
            <a:endParaRPr lang="en-US" sz="2000" dirty="0"/>
          </a:p>
          <a:p>
            <a:pPr marL="1657350" lvl="3" indent="-285750">
              <a:buFont typeface="Arial" panose="020B0604020202020204" pitchFamily="34" charset="0"/>
              <a:buChar char="•"/>
            </a:pPr>
            <a:endParaRPr lang="en-US" sz="2000" dirty="0"/>
          </a:p>
          <a:p>
            <a:pPr lvl="3"/>
            <a:endParaRPr lang="en-US" sz="2000" dirty="0"/>
          </a:p>
          <a:p>
            <a:pPr lvl="3"/>
            <a:endParaRPr lang="en-US" sz="2000" dirty="0"/>
          </a:p>
          <a:p>
            <a:pPr marL="746125" lvl="3"/>
            <a:endParaRPr lang="en-US" sz="2000" dirty="0"/>
          </a:p>
          <a:p>
            <a:pPr marL="746125" lvl="3"/>
            <a:r>
              <a:rPr lang="en-US" sz="2000" dirty="0">
                <a:solidFill>
                  <a:schemeClr val="accent3"/>
                </a:solidFill>
              </a:rPr>
              <a:t>What are we willing to sacrifice? How can we do this equitably and sustainably? </a:t>
            </a:r>
          </a:p>
          <a:p>
            <a:pPr lvl="1"/>
            <a:endParaRPr lang="en-US" sz="2000" dirty="0"/>
          </a:p>
          <a:p>
            <a:pPr algn="ctr"/>
            <a:r>
              <a:rPr lang="en-US" sz="2000" dirty="0"/>
              <a:t>What about the electrical grid’s capability to support concurrent charging? </a:t>
            </a:r>
          </a:p>
          <a:p>
            <a:pPr algn="ctr"/>
            <a:r>
              <a:rPr lang="en-US" sz="2000" dirty="0">
                <a:solidFill>
                  <a:schemeClr val="accent3"/>
                </a:solidFill>
              </a:rPr>
              <a:t>Can it handle all this new demand on power?</a:t>
            </a:r>
          </a:p>
          <a:p>
            <a:endParaRPr lang="en-US" sz="2400" dirty="0"/>
          </a:p>
        </p:txBody>
      </p:sp>
      <p:sp>
        <p:nvSpPr>
          <p:cNvPr id="7" name="TextBox 6">
            <a:extLst>
              <a:ext uri="{FF2B5EF4-FFF2-40B4-BE49-F238E27FC236}">
                <a16:creationId xmlns:a16="http://schemas.microsoft.com/office/drawing/2014/main" id="{FE50701E-0EB4-47A2-956E-7FDAC1AA26E3}"/>
              </a:ext>
            </a:extLst>
          </p:cNvPr>
          <p:cNvSpPr txBox="1"/>
          <p:nvPr/>
        </p:nvSpPr>
        <p:spPr>
          <a:xfrm>
            <a:off x="1398871" y="3311304"/>
            <a:ext cx="2612508" cy="1754326"/>
          </a:xfrm>
          <a:prstGeom prst="rect">
            <a:avLst/>
          </a:prstGeom>
          <a:noFill/>
        </p:spPr>
        <p:txBody>
          <a:bodyPr wrap="square" rtlCol="0">
            <a:spAutoFit/>
          </a:bodyPr>
          <a:lstStyle/>
          <a:p>
            <a:r>
              <a:rPr lang="en-US" dirty="0"/>
              <a:t>Street trees</a:t>
            </a:r>
          </a:p>
          <a:p>
            <a:endParaRPr lang="en-US" dirty="0"/>
          </a:p>
          <a:p>
            <a:r>
              <a:rPr lang="en-US" dirty="0"/>
              <a:t>Bike parking</a:t>
            </a:r>
          </a:p>
          <a:p>
            <a:endParaRPr lang="en-US" dirty="0"/>
          </a:p>
          <a:p>
            <a:r>
              <a:rPr lang="en-US" dirty="0"/>
              <a:t>ADA parking</a:t>
            </a:r>
          </a:p>
          <a:p>
            <a:endParaRPr lang="en-US" dirty="0"/>
          </a:p>
        </p:txBody>
      </p:sp>
      <p:sp>
        <p:nvSpPr>
          <p:cNvPr id="8" name="TextBox 7">
            <a:extLst>
              <a:ext uri="{FF2B5EF4-FFF2-40B4-BE49-F238E27FC236}">
                <a16:creationId xmlns:a16="http://schemas.microsoft.com/office/drawing/2014/main" id="{B81AAAEB-462C-4F61-B346-FE4E85FD0DD6}"/>
              </a:ext>
            </a:extLst>
          </p:cNvPr>
          <p:cNvSpPr txBox="1"/>
          <p:nvPr/>
        </p:nvSpPr>
        <p:spPr>
          <a:xfrm>
            <a:off x="4570454" y="3317630"/>
            <a:ext cx="2612508" cy="1477328"/>
          </a:xfrm>
          <a:prstGeom prst="rect">
            <a:avLst/>
          </a:prstGeom>
          <a:noFill/>
        </p:spPr>
        <p:txBody>
          <a:bodyPr wrap="square" rtlCol="0">
            <a:spAutoFit/>
          </a:bodyPr>
          <a:lstStyle/>
          <a:p>
            <a:r>
              <a:rPr lang="en-US" dirty="0"/>
              <a:t>Street furniture</a:t>
            </a:r>
          </a:p>
          <a:p>
            <a:endParaRPr lang="en-US" dirty="0"/>
          </a:p>
          <a:p>
            <a:r>
              <a:rPr lang="en-US" dirty="0"/>
              <a:t>Signs/parking meters</a:t>
            </a:r>
          </a:p>
          <a:p>
            <a:endParaRPr lang="en-US" dirty="0"/>
          </a:p>
          <a:p>
            <a:r>
              <a:rPr lang="en-US" dirty="0"/>
              <a:t>Light posts</a:t>
            </a:r>
          </a:p>
        </p:txBody>
      </p:sp>
      <p:sp>
        <p:nvSpPr>
          <p:cNvPr id="9" name="TextBox 8">
            <a:extLst>
              <a:ext uri="{FF2B5EF4-FFF2-40B4-BE49-F238E27FC236}">
                <a16:creationId xmlns:a16="http://schemas.microsoft.com/office/drawing/2014/main" id="{02347237-59DC-4678-869C-3D5EC4E055DB}"/>
              </a:ext>
            </a:extLst>
          </p:cNvPr>
          <p:cNvSpPr txBox="1"/>
          <p:nvPr/>
        </p:nvSpPr>
        <p:spPr>
          <a:xfrm>
            <a:off x="8180623" y="3311304"/>
            <a:ext cx="3734725" cy="1477328"/>
          </a:xfrm>
          <a:prstGeom prst="rect">
            <a:avLst/>
          </a:prstGeom>
          <a:noFill/>
        </p:spPr>
        <p:txBody>
          <a:bodyPr wrap="square" rtlCol="0">
            <a:spAutoFit/>
          </a:bodyPr>
          <a:lstStyle/>
          <a:p>
            <a:r>
              <a:rPr lang="en-US" dirty="0"/>
              <a:t>Planter boxes</a:t>
            </a:r>
          </a:p>
          <a:p>
            <a:endParaRPr lang="en-US" dirty="0"/>
          </a:p>
          <a:p>
            <a:r>
              <a:rPr lang="en-US" dirty="0"/>
              <a:t>Outdoor dining</a:t>
            </a:r>
          </a:p>
          <a:p>
            <a:endParaRPr lang="en-US" dirty="0"/>
          </a:p>
          <a:p>
            <a:r>
              <a:rPr lang="en-US" dirty="0"/>
              <a:t>Stormwater management </a:t>
            </a:r>
          </a:p>
        </p:txBody>
      </p:sp>
      <p:pic>
        <p:nvPicPr>
          <p:cNvPr id="5" name="Graphic 4" descr="Wheelchair access outline">
            <a:extLst>
              <a:ext uri="{FF2B5EF4-FFF2-40B4-BE49-F238E27FC236}">
                <a16:creationId xmlns:a16="http://schemas.microsoft.com/office/drawing/2014/main" id="{785F16FC-D1B7-461C-9AA4-7168CE0684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8164" y="4331432"/>
            <a:ext cx="457200" cy="457200"/>
          </a:xfrm>
          <a:prstGeom prst="rect">
            <a:avLst/>
          </a:prstGeom>
        </p:spPr>
      </p:pic>
      <p:pic>
        <p:nvPicPr>
          <p:cNvPr id="10" name="Graphic 9" descr="Park scene outline">
            <a:extLst>
              <a:ext uri="{FF2B5EF4-FFF2-40B4-BE49-F238E27FC236}">
                <a16:creationId xmlns:a16="http://schemas.microsoft.com/office/drawing/2014/main" id="{30C12282-E8E2-44B5-8DA7-7CFA882328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6038" y="3189322"/>
            <a:ext cx="457200" cy="457200"/>
          </a:xfrm>
          <a:prstGeom prst="rect">
            <a:avLst/>
          </a:prstGeom>
        </p:spPr>
      </p:pic>
      <p:pic>
        <p:nvPicPr>
          <p:cNvPr id="12" name="Graphic 11" descr="Deciduous tree outline">
            <a:extLst>
              <a:ext uri="{FF2B5EF4-FFF2-40B4-BE49-F238E27FC236}">
                <a16:creationId xmlns:a16="http://schemas.microsoft.com/office/drawing/2014/main" id="{795D36D3-D4B3-4ADD-B004-C88E3E1D68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455" y="3200400"/>
            <a:ext cx="457200" cy="457200"/>
          </a:xfrm>
          <a:prstGeom prst="rect">
            <a:avLst/>
          </a:prstGeom>
        </p:spPr>
      </p:pic>
      <p:pic>
        <p:nvPicPr>
          <p:cNvPr id="14" name="Graphic 13" descr="Streetlight outline">
            <a:extLst>
              <a:ext uri="{FF2B5EF4-FFF2-40B4-BE49-F238E27FC236}">
                <a16:creationId xmlns:a16="http://schemas.microsoft.com/office/drawing/2014/main" id="{6FB6CD87-0786-48C9-BC4B-85A3DF673C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73913" y="4331432"/>
            <a:ext cx="457200" cy="457200"/>
          </a:xfrm>
          <a:prstGeom prst="rect">
            <a:avLst/>
          </a:prstGeom>
        </p:spPr>
      </p:pic>
      <p:pic>
        <p:nvPicPr>
          <p:cNvPr id="18" name="Graphic 17" descr="Sign outline">
            <a:extLst>
              <a:ext uri="{FF2B5EF4-FFF2-40B4-BE49-F238E27FC236}">
                <a16:creationId xmlns:a16="http://schemas.microsoft.com/office/drawing/2014/main" id="{5F8707AE-3D3D-4714-AADB-878DBB1E14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93584" y="3740460"/>
            <a:ext cx="457200" cy="457200"/>
          </a:xfrm>
          <a:prstGeom prst="rect">
            <a:avLst/>
          </a:prstGeom>
        </p:spPr>
      </p:pic>
      <p:pic>
        <p:nvPicPr>
          <p:cNvPr id="20" name="Graphic 19" descr="Table and chairs outline">
            <a:extLst>
              <a:ext uri="{FF2B5EF4-FFF2-40B4-BE49-F238E27FC236}">
                <a16:creationId xmlns:a16="http://schemas.microsoft.com/office/drawing/2014/main" id="{B435D7E0-D4EB-4D33-B441-84132DEB1B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42037" y="3768504"/>
            <a:ext cx="457200" cy="457200"/>
          </a:xfrm>
          <a:prstGeom prst="rect">
            <a:avLst/>
          </a:prstGeom>
        </p:spPr>
      </p:pic>
      <p:pic>
        <p:nvPicPr>
          <p:cNvPr id="22" name="Graphic 21" descr="Flowers in pot outline">
            <a:extLst>
              <a:ext uri="{FF2B5EF4-FFF2-40B4-BE49-F238E27FC236}">
                <a16:creationId xmlns:a16="http://schemas.microsoft.com/office/drawing/2014/main" id="{E33D7E91-4884-413F-8143-F71D832751F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742037" y="3207600"/>
            <a:ext cx="457200" cy="457200"/>
          </a:xfrm>
          <a:prstGeom prst="rect">
            <a:avLst/>
          </a:prstGeom>
        </p:spPr>
      </p:pic>
      <p:pic>
        <p:nvPicPr>
          <p:cNvPr id="24" name="Graphic 23" descr="Cycling outline">
            <a:extLst>
              <a:ext uri="{FF2B5EF4-FFF2-40B4-BE49-F238E27FC236}">
                <a16:creationId xmlns:a16="http://schemas.microsoft.com/office/drawing/2014/main" id="{06C65B65-D07C-47F5-90EB-292C61FFD05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04455" y="3727146"/>
            <a:ext cx="457200" cy="457200"/>
          </a:xfrm>
          <a:prstGeom prst="rect">
            <a:avLst/>
          </a:prstGeom>
        </p:spPr>
      </p:pic>
      <p:pic>
        <p:nvPicPr>
          <p:cNvPr id="26" name="Graphic 25" descr="Rain outline">
            <a:extLst>
              <a:ext uri="{FF2B5EF4-FFF2-40B4-BE49-F238E27FC236}">
                <a16:creationId xmlns:a16="http://schemas.microsoft.com/office/drawing/2014/main" id="{46BDEF94-7DC4-4C57-A39E-081C0A574EC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742037" y="4353511"/>
            <a:ext cx="457200" cy="457200"/>
          </a:xfrm>
          <a:prstGeom prst="rect">
            <a:avLst/>
          </a:prstGeom>
        </p:spPr>
      </p:pic>
    </p:spTree>
    <p:extLst>
      <p:ext uri="{BB962C8B-B14F-4D97-AF65-F5344CB8AC3E}">
        <p14:creationId xmlns:p14="http://schemas.microsoft.com/office/powerpoint/2010/main" val="3229227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94B73-2BDB-4B8E-BF36-F0D259874D88}"/>
              </a:ext>
            </a:extLst>
          </p:cNvPr>
          <p:cNvSpPr>
            <a:spLocks noGrp="1"/>
          </p:cNvSpPr>
          <p:nvPr>
            <p:ph type="title"/>
          </p:nvPr>
        </p:nvSpPr>
        <p:spPr>
          <a:xfrm>
            <a:off x="838200" y="332911"/>
            <a:ext cx="10515600" cy="1325563"/>
          </a:xfrm>
          <a:prstGeom prst="rect">
            <a:avLst/>
          </a:prstGeom>
        </p:spPr>
        <p:txBody>
          <a:bodyPr/>
          <a:lstStyle/>
          <a:p>
            <a:r>
              <a:rPr lang="en-US" dirty="0"/>
              <a:t>HOW CAN COMMUNITIES </a:t>
            </a:r>
            <a:r>
              <a:rPr lang="en-US" dirty="0">
                <a:solidFill>
                  <a:schemeClr val="accent3"/>
                </a:solidFill>
              </a:rPr>
              <a:t>DRIVE EV PLANS</a:t>
            </a:r>
          </a:p>
        </p:txBody>
      </p:sp>
      <p:sp>
        <p:nvSpPr>
          <p:cNvPr id="9" name="TextBox 8">
            <a:extLst>
              <a:ext uri="{FF2B5EF4-FFF2-40B4-BE49-F238E27FC236}">
                <a16:creationId xmlns:a16="http://schemas.microsoft.com/office/drawing/2014/main" id="{F0D7CAA5-3702-4381-A8F7-1781DC9BFC2C}"/>
              </a:ext>
            </a:extLst>
          </p:cNvPr>
          <p:cNvSpPr txBox="1"/>
          <p:nvPr/>
        </p:nvSpPr>
        <p:spPr>
          <a:xfrm>
            <a:off x="313709" y="2327619"/>
            <a:ext cx="3357348" cy="2800767"/>
          </a:xfrm>
          <a:prstGeom prst="rect">
            <a:avLst/>
          </a:prstGeom>
          <a:noFill/>
        </p:spPr>
        <p:txBody>
          <a:bodyPr wrap="square" rtlCol="0">
            <a:spAutoFit/>
          </a:bodyPr>
          <a:lstStyle/>
          <a:p>
            <a:pPr algn="ctr"/>
            <a:r>
              <a:rPr lang="en-US" sz="4400" dirty="0">
                <a:solidFill>
                  <a:schemeClr val="accent3"/>
                </a:solidFill>
              </a:rPr>
              <a:t>If we don’t plan for EVs the market will.</a:t>
            </a:r>
          </a:p>
        </p:txBody>
      </p:sp>
      <p:sp>
        <p:nvSpPr>
          <p:cNvPr id="10" name="TextBox 9">
            <a:extLst>
              <a:ext uri="{FF2B5EF4-FFF2-40B4-BE49-F238E27FC236}">
                <a16:creationId xmlns:a16="http://schemas.microsoft.com/office/drawing/2014/main" id="{016EDF84-6C70-4308-B62E-7FC17C847CED}"/>
              </a:ext>
            </a:extLst>
          </p:cNvPr>
          <p:cNvSpPr txBox="1"/>
          <p:nvPr/>
        </p:nvSpPr>
        <p:spPr>
          <a:xfrm>
            <a:off x="4640654" y="1468130"/>
            <a:ext cx="7394173" cy="5142883"/>
          </a:xfrm>
          <a:prstGeom prst="rect">
            <a:avLst/>
          </a:prstGeom>
          <a:noFill/>
        </p:spPr>
        <p:txBody>
          <a:bodyPr wrap="square" anchor="ctr">
            <a:spAutoFit/>
          </a:bodyPr>
          <a:lstStyle/>
          <a:p>
            <a:r>
              <a:rPr lang="en-US" sz="3200" b="1" dirty="0">
                <a:solidFill>
                  <a:schemeClr val="accent3"/>
                </a:solidFill>
              </a:rPr>
              <a:t>Parking Codes</a:t>
            </a:r>
          </a:p>
          <a:p>
            <a:pPr marL="342900" indent="-342900">
              <a:buFont typeface="Arial" panose="020B0604020202020204" pitchFamily="34" charset="0"/>
              <a:buChar char="•"/>
            </a:pPr>
            <a:r>
              <a:rPr lang="en-US" sz="2000" dirty="0"/>
              <a:t>EV charging space requirements (quantity and location).</a:t>
            </a:r>
          </a:p>
          <a:p>
            <a:pPr marL="342900" indent="-342900">
              <a:buFont typeface="Arial" panose="020B0604020202020204" pitchFamily="34" charset="0"/>
              <a:buChar char="•"/>
            </a:pPr>
            <a:r>
              <a:rPr lang="en-US" sz="2000" dirty="0"/>
              <a:t>May need different requirements based on land use.</a:t>
            </a:r>
          </a:p>
          <a:p>
            <a:endParaRPr lang="en-US" sz="800" dirty="0"/>
          </a:p>
          <a:p>
            <a:r>
              <a:rPr lang="en-US" sz="3200" b="1" dirty="0">
                <a:solidFill>
                  <a:schemeClr val="accent3"/>
                </a:solidFill>
              </a:rPr>
              <a:t>Building Codes</a:t>
            </a:r>
          </a:p>
          <a:p>
            <a:pPr marL="342900" indent="-342900">
              <a:buFont typeface="Arial" panose="020B0604020202020204" pitchFamily="34" charset="0"/>
              <a:buChar char="•"/>
            </a:pPr>
            <a:r>
              <a:rPr lang="en-US" sz="2000" dirty="0"/>
              <a:t>Need to make sure new development plans for EV charging. </a:t>
            </a:r>
          </a:p>
          <a:p>
            <a:endParaRPr lang="en-US" sz="800" b="1" dirty="0">
              <a:solidFill>
                <a:schemeClr val="accent3"/>
              </a:solidFill>
            </a:endParaRPr>
          </a:p>
          <a:p>
            <a:r>
              <a:rPr lang="en-US" sz="3200" b="1" dirty="0">
                <a:solidFill>
                  <a:schemeClr val="accent3"/>
                </a:solidFill>
              </a:rPr>
              <a:t>Land Use Controls</a:t>
            </a:r>
          </a:p>
          <a:p>
            <a:pPr marL="342900" indent="-342900">
              <a:lnSpc>
                <a:spcPct val="150000"/>
              </a:lnSpc>
              <a:buFont typeface="Arial" panose="020B0604020202020204" pitchFamily="34" charset="0"/>
              <a:buChar char="•"/>
            </a:pPr>
            <a:r>
              <a:rPr lang="en-US" sz="2000" dirty="0"/>
              <a:t>What will larger-scale “EV charging businesses” look like? </a:t>
            </a:r>
            <a:r>
              <a:rPr lang="en-US" sz="2000" i="1" dirty="0"/>
              <a:t>They probably won’t function like gas stations.</a:t>
            </a:r>
          </a:p>
          <a:p>
            <a:pPr marL="342900" indent="-342900">
              <a:lnSpc>
                <a:spcPct val="150000"/>
              </a:lnSpc>
              <a:buFont typeface="Arial" panose="020B0604020202020204" pitchFamily="34" charset="0"/>
              <a:buChar char="•"/>
            </a:pPr>
            <a:r>
              <a:rPr lang="en-US" sz="2000" dirty="0"/>
              <a:t>Where do we want them?</a:t>
            </a:r>
          </a:p>
          <a:p>
            <a:pPr marL="342900" indent="-342900">
              <a:lnSpc>
                <a:spcPct val="150000"/>
              </a:lnSpc>
              <a:buFont typeface="Arial" panose="020B0604020202020204" pitchFamily="34" charset="0"/>
              <a:buChar char="•"/>
            </a:pPr>
            <a:r>
              <a:rPr lang="en-US" sz="2000" b="0" dirty="0"/>
              <a:t>Can communities capital</a:t>
            </a:r>
            <a:r>
              <a:rPr lang="en-US" sz="2000" dirty="0"/>
              <a:t>ize on them?</a:t>
            </a:r>
            <a:endParaRPr lang="en-US" sz="2400" b="0" dirty="0"/>
          </a:p>
        </p:txBody>
      </p:sp>
      <p:cxnSp>
        <p:nvCxnSpPr>
          <p:cNvPr id="7" name="Straight Connector 6">
            <a:extLst>
              <a:ext uri="{FF2B5EF4-FFF2-40B4-BE49-F238E27FC236}">
                <a16:creationId xmlns:a16="http://schemas.microsoft.com/office/drawing/2014/main" id="{81A87671-1009-4466-B3D6-9C9D1D6495A9}"/>
              </a:ext>
              <a:ext uri="{C183D7F6-B498-43B3-948B-1728B52AA6E4}">
                <adec:decorative xmlns:adec="http://schemas.microsoft.com/office/drawing/2017/decorative" val="1"/>
              </a:ext>
            </a:extLst>
          </p:cNvPr>
          <p:cNvCxnSpPr>
            <a:cxnSpLocks/>
          </p:cNvCxnSpPr>
          <p:nvPr/>
        </p:nvCxnSpPr>
        <p:spPr>
          <a:xfrm>
            <a:off x="3958906" y="1962615"/>
            <a:ext cx="0" cy="360691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53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Open quotation mark with solid fill">
            <a:extLst>
              <a:ext uri="{FF2B5EF4-FFF2-40B4-BE49-F238E27FC236}">
                <a16:creationId xmlns:a16="http://schemas.microsoft.com/office/drawing/2014/main" id="{12AD04EF-012B-4CB7-9CFC-DE852D01E7F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42158" y="-2679158"/>
            <a:ext cx="12288032" cy="12288032"/>
          </a:xfrm>
          <a:prstGeom prst="rect">
            <a:avLst/>
          </a:prstGeom>
        </p:spPr>
      </p:pic>
      <p:sp>
        <p:nvSpPr>
          <p:cNvPr id="3" name="Title 2">
            <a:extLst>
              <a:ext uri="{FF2B5EF4-FFF2-40B4-BE49-F238E27FC236}">
                <a16:creationId xmlns:a16="http://schemas.microsoft.com/office/drawing/2014/main" id="{3A1453F1-EAA8-4D70-9E3B-08C45E14CD73}"/>
              </a:ext>
            </a:extLst>
          </p:cNvPr>
          <p:cNvSpPr>
            <a:spLocks noGrp="1"/>
          </p:cNvSpPr>
          <p:nvPr>
            <p:ph type="title" idx="4294967295"/>
          </p:nvPr>
        </p:nvSpPr>
        <p:spPr>
          <a:xfrm>
            <a:off x="0" y="1803400"/>
            <a:ext cx="12192000" cy="3370263"/>
          </a:xfrm>
          <a:prstGeom prst="rect">
            <a:avLst/>
          </a:prstGeom>
        </p:spPr>
        <p:txBody>
          <a:bodyPr anchor="ctr"/>
          <a:lstStyle/>
          <a:p>
            <a:pPr algn="ctr"/>
            <a:r>
              <a:rPr lang="en-US" sz="6600" dirty="0"/>
              <a:t>To sum it up:</a:t>
            </a:r>
            <a:br>
              <a:rPr lang="en-US" sz="6600" dirty="0">
                <a:solidFill>
                  <a:schemeClr val="accent3"/>
                </a:solidFill>
              </a:rPr>
            </a:br>
            <a:r>
              <a:rPr lang="en-US" sz="5400" dirty="0">
                <a:solidFill>
                  <a:schemeClr val="accent3"/>
                </a:solidFill>
              </a:rPr>
              <a:t>We need to start planning for EVs now &amp; “stay in the driver's seat” on decisions of how EVs shape our streets and communities.</a:t>
            </a:r>
            <a:endParaRPr lang="en-US" sz="6600" dirty="0">
              <a:solidFill>
                <a:schemeClr val="accent3"/>
              </a:solidFill>
            </a:endParaRPr>
          </a:p>
        </p:txBody>
      </p:sp>
    </p:spTree>
    <p:extLst>
      <p:ext uri="{BB962C8B-B14F-4D97-AF65-F5344CB8AC3E}">
        <p14:creationId xmlns:p14="http://schemas.microsoft.com/office/powerpoint/2010/main" val="2500067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B012B2-40E6-4604-B428-D4C5DFB3D3A6}"/>
              </a:ext>
              <a:ext uri="{C183D7F6-B498-43B3-948B-1728B52AA6E4}">
                <adec:decorative xmlns:adec="http://schemas.microsoft.com/office/drawing/2017/decorative" val="1"/>
              </a:ext>
            </a:extLst>
          </p:cNvPr>
          <p:cNvSpPr/>
          <p:nvPr/>
        </p:nvSpPr>
        <p:spPr>
          <a:xfrm>
            <a:off x="0" y="2814301"/>
            <a:ext cx="12192000" cy="1590431"/>
          </a:xfrm>
          <a:prstGeom prst="rect">
            <a:avLst/>
          </a:prstGeom>
          <a:solidFill>
            <a:srgbClr val="FFFFFF">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573163-6103-48A5-BC4A-DECADB3EFD51}"/>
              </a:ext>
            </a:extLst>
          </p:cNvPr>
          <p:cNvSpPr>
            <a:spLocks noGrp="1"/>
          </p:cNvSpPr>
          <p:nvPr>
            <p:ph type="title" idx="4294967295"/>
          </p:nvPr>
        </p:nvSpPr>
        <p:spPr>
          <a:xfrm>
            <a:off x="1072356" y="2676525"/>
            <a:ext cx="10047287" cy="1965325"/>
          </a:xfrm>
          <a:prstGeom prst="rect">
            <a:avLst/>
          </a:prstGeom>
          <a:ln>
            <a:noFill/>
          </a:ln>
        </p:spPr>
        <p:txBody>
          <a:bodyPr anchor="ctr" anchorCtr="0">
            <a:normAutofit/>
          </a:bodyPr>
          <a:lstStyle/>
          <a:p>
            <a:pPr algn="ctr"/>
            <a:r>
              <a:rPr lang="en-US" sz="4800" dirty="0"/>
              <a:t>QUESTIONS</a:t>
            </a:r>
            <a:endParaRPr lang="en-US" sz="4800" dirty="0">
              <a:solidFill>
                <a:schemeClr val="accent3"/>
              </a:solidFill>
            </a:endParaRPr>
          </a:p>
        </p:txBody>
      </p:sp>
      <p:sp>
        <p:nvSpPr>
          <p:cNvPr id="6" name="Rectangle 5">
            <a:extLst>
              <a:ext uri="{FF2B5EF4-FFF2-40B4-BE49-F238E27FC236}">
                <a16:creationId xmlns:a16="http://schemas.microsoft.com/office/drawing/2014/main" id="{C11DF4B1-CC95-49CA-B5FB-93422B652C8A}"/>
              </a:ext>
              <a:ext uri="{C183D7F6-B498-43B3-948B-1728B52AA6E4}">
                <adec:decorative xmlns:adec="http://schemas.microsoft.com/office/drawing/2017/decorative" val="1"/>
              </a:ext>
            </a:extLst>
          </p:cNvPr>
          <p:cNvSpPr/>
          <p:nvPr/>
        </p:nvSpPr>
        <p:spPr>
          <a:xfrm>
            <a:off x="5541913" y="1474162"/>
            <a:ext cx="1108175" cy="1103612"/>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39ED26B-9BE0-4CCA-A224-13FF327FAC1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06370" y="1536338"/>
            <a:ext cx="979260" cy="979260"/>
          </a:xfrm>
          <a:prstGeom prst="rect">
            <a:avLst/>
          </a:prstGeom>
        </p:spPr>
      </p:pic>
    </p:spTree>
    <p:extLst>
      <p:ext uri="{BB962C8B-B14F-4D97-AF65-F5344CB8AC3E}">
        <p14:creationId xmlns:p14="http://schemas.microsoft.com/office/powerpoint/2010/main" val="4026463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1BCB8A-15A5-47EB-9226-5FE182E695C6}"/>
              </a:ext>
            </a:extLst>
          </p:cNvPr>
          <p:cNvSpPr txBox="1">
            <a:spLocks noGrp="1"/>
          </p:cNvSpPr>
          <p:nvPr>
            <p:ph type="title" idx="4294967295"/>
          </p:nvPr>
        </p:nvSpPr>
        <p:spPr>
          <a:xfrm>
            <a:off x="805758" y="2630488"/>
            <a:ext cx="3697979" cy="1966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CONTACT </a:t>
            </a:r>
            <a:r>
              <a:rPr lang="en-US" sz="4000" dirty="0"/>
              <a:t>ME </a:t>
            </a:r>
            <a:r>
              <a:rPr lang="en-US" sz="4000" dirty="0">
                <a:solidFill>
                  <a:schemeClr val="accent3"/>
                </a:solidFill>
              </a:rPr>
              <a:t>ANYTIME</a:t>
            </a:r>
            <a:r>
              <a:rPr kumimoji="0" lang="en-US" sz="4000" b="0" i="0" u="none" strike="noStrike" kern="1200" cap="none" spc="0" normalizeH="0" baseline="0" noProof="0" dirty="0">
                <a:ln>
                  <a:noFill/>
                </a:ln>
                <a:solidFill>
                  <a:schemeClr val="accent3"/>
                </a:solidFill>
                <a:effectLst/>
                <a:uLnTx/>
                <a:uFillTx/>
                <a:latin typeface="+mj-lt"/>
                <a:ea typeface="+mj-ea"/>
                <a:cs typeface="+mj-cs"/>
              </a:rPr>
              <a:t>:</a:t>
            </a:r>
            <a:endParaRPr kumimoji="0" lang="en-US" sz="4400" b="0" i="0" u="none" strike="noStrike" kern="1200" cap="none" spc="0" normalizeH="0" baseline="0" noProof="0" dirty="0">
              <a:ln>
                <a:noFill/>
              </a:ln>
              <a:solidFill>
                <a:schemeClr val="accent3"/>
              </a:solidFill>
              <a:effectLst/>
              <a:uLnTx/>
              <a:uFillTx/>
              <a:latin typeface="+mj-lt"/>
              <a:ea typeface="+mj-ea"/>
              <a:cs typeface="+mj-cs"/>
            </a:endParaRPr>
          </a:p>
        </p:txBody>
      </p:sp>
      <p:sp>
        <p:nvSpPr>
          <p:cNvPr id="9" name="TextBox 8">
            <a:extLst>
              <a:ext uri="{FF2B5EF4-FFF2-40B4-BE49-F238E27FC236}">
                <a16:creationId xmlns:a16="http://schemas.microsoft.com/office/drawing/2014/main" id="{005F4A2A-BA05-4EAE-B789-31D4CA0930AE}"/>
              </a:ext>
            </a:extLst>
          </p:cNvPr>
          <p:cNvSpPr txBox="1"/>
          <p:nvPr/>
        </p:nvSpPr>
        <p:spPr>
          <a:xfrm>
            <a:off x="5604544" y="2782947"/>
            <a:ext cx="5959410" cy="1661993"/>
          </a:xfrm>
          <a:prstGeom prst="rect">
            <a:avLst/>
          </a:prstGeom>
          <a:noFill/>
        </p:spPr>
        <p:txBody>
          <a:bodyPr wrap="square" anchor="ctr">
            <a:spAutoFit/>
          </a:bodyPr>
          <a:lstStyle/>
          <a:p>
            <a:pPr>
              <a:lnSpc>
                <a:spcPct val="150000"/>
              </a:lnSpc>
            </a:pPr>
            <a:r>
              <a:rPr lang="en-US" sz="2800" b="1" dirty="0">
                <a:solidFill>
                  <a:schemeClr val="accent3"/>
                </a:solidFill>
              </a:rPr>
              <a:t>Angie Hernandez, AICP</a:t>
            </a:r>
          </a:p>
          <a:p>
            <a:r>
              <a:rPr lang="en-US" sz="2000" b="0" dirty="0"/>
              <a:t>      814-421-6188</a:t>
            </a:r>
            <a:endParaRPr lang="en-US" sz="2000" dirty="0"/>
          </a:p>
          <a:p>
            <a:r>
              <a:rPr lang="en-US" sz="2000" b="0" dirty="0"/>
              <a:t>      Ahernandez@jmt.com</a:t>
            </a:r>
          </a:p>
          <a:p>
            <a:endParaRPr lang="en-US" sz="2000" dirty="0"/>
          </a:p>
        </p:txBody>
      </p:sp>
      <p:cxnSp>
        <p:nvCxnSpPr>
          <p:cNvPr id="7" name="Straight Connector 6">
            <a:extLst>
              <a:ext uri="{FF2B5EF4-FFF2-40B4-BE49-F238E27FC236}">
                <a16:creationId xmlns:a16="http://schemas.microsoft.com/office/drawing/2014/main" id="{5A2B7DA4-7934-4FCB-893E-4FA867A0EDC0}"/>
              </a:ext>
              <a:ext uri="{C183D7F6-B498-43B3-948B-1728B52AA6E4}">
                <adec:decorative xmlns:adec="http://schemas.microsoft.com/office/drawing/2017/decorative" val="1"/>
              </a:ext>
            </a:extLst>
          </p:cNvPr>
          <p:cNvCxnSpPr>
            <a:cxnSpLocks/>
          </p:cNvCxnSpPr>
          <p:nvPr/>
        </p:nvCxnSpPr>
        <p:spPr>
          <a:xfrm>
            <a:off x="4912884" y="1708727"/>
            <a:ext cx="0" cy="389774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Graphic 2" descr="Envelope outline">
            <a:extLst>
              <a:ext uri="{FF2B5EF4-FFF2-40B4-BE49-F238E27FC236}">
                <a16:creationId xmlns:a16="http://schemas.microsoft.com/office/drawing/2014/main" id="{C2D74F73-9D86-4AA5-BC57-3F07B201A6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4852" y="3805966"/>
            <a:ext cx="323020" cy="323020"/>
          </a:xfrm>
          <a:prstGeom prst="rect">
            <a:avLst/>
          </a:prstGeom>
        </p:spPr>
      </p:pic>
      <p:pic>
        <p:nvPicPr>
          <p:cNvPr id="5" name="Graphic 4" descr="Receiver outline">
            <a:extLst>
              <a:ext uri="{FF2B5EF4-FFF2-40B4-BE49-F238E27FC236}">
                <a16:creationId xmlns:a16="http://schemas.microsoft.com/office/drawing/2014/main" id="{97A0013C-3DB6-4619-A0FA-2372699440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4852" y="3477128"/>
            <a:ext cx="323020" cy="323020"/>
          </a:xfrm>
          <a:prstGeom prst="rect">
            <a:avLst/>
          </a:prstGeom>
        </p:spPr>
      </p:pic>
    </p:spTree>
    <p:extLst>
      <p:ext uri="{BB962C8B-B14F-4D97-AF65-F5344CB8AC3E}">
        <p14:creationId xmlns:p14="http://schemas.microsoft.com/office/powerpoint/2010/main" val="74312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aphic 9">
            <a:extLst>
              <a:ext uri="{FF2B5EF4-FFF2-40B4-BE49-F238E27FC236}">
                <a16:creationId xmlns:a16="http://schemas.microsoft.com/office/drawing/2014/main" id="{BCB98ADD-9195-44EE-AD9E-CF1A02E50B5D}"/>
              </a:ext>
            </a:extLst>
          </p:cNvPr>
          <p:cNvGrpSpPr/>
          <p:nvPr/>
        </p:nvGrpSpPr>
        <p:grpSpPr>
          <a:xfrm>
            <a:off x="10804561" y="6526312"/>
            <a:ext cx="583715" cy="200855"/>
            <a:chOff x="10148914" y="6349440"/>
            <a:chExt cx="583715" cy="200855"/>
          </a:xfrm>
          <a:solidFill>
            <a:srgbClr val="002B54"/>
          </a:solidFill>
        </p:grpSpPr>
        <p:sp>
          <p:nvSpPr>
            <p:cNvPr id="8" name="Freeform: Shape 7">
              <a:extLst>
                <a:ext uri="{FF2B5EF4-FFF2-40B4-BE49-F238E27FC236}">
                  <a16:creationId xmlns:a16="http://schemas.microsoft.com/office/drawing/2014/main" id="{E1D80F1C-252D-4149-A3BD-74B6E87C8479}"/>
                </a:ext>
              </a:extLst>
            </p:cNvPr>
            <p:cNvSpPr/>
            <p:nvPr/>
          </p:nvSpPr>
          <p:spPr>
            <a:xfrm>
              <a:off x="10492989" y="6349656"/>
              <a:ext cx="80818" cy="26650"/>
            </a:xfrm>
            <a:custGeom>
              <a:avLst/>
              <a:gdLst>
                <a:gd name="connsiteX0" fmla="*/ 20367 w 80818"/>
                <a:gd name="connsiteY0" fmla="*/ 9750 h 26650"/>
                <a:gd name="connsiteX1" fmla="*/ 80819 w 80818"/>
                <a:gd name="connsiteY1" fmla="*/ 26651 h 26650"/>
                <a:gd name="connsiteX2" fmla="*/ 80819 w 80818"/>
                <a:gd name="connsiteY2" fmla="*/ 433 h 26650"/>
                <a:gd name="connsiteX3" fmla="*/ 0 w 80818"/>
                <a:gd name="connsiteY3" fmla="*/ 0 h 26650"/>
                <a:gd name="connsiteX4" fmla="*/ 20367 w 80818"/>
                <a:gd name="connsiteY4" fmla="*/ 9750 h 2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8" h="26650">
                  <a:moveTo>
                    <a:pt x="20367" y="9750"/>
                  </a:moveTo>
                  <a:lnTo>
                    <a:pt x="80819" y="26651"/>
                  </a:lnTo>
                  <a:lnTo>
                    <a:pt x="80819" y="433"/>
                  </a:lnTo>
                  <a:lnTo>
                    <a:pt x="0" y="0"/>
                  </a:lnTo>
                  <a:lnTo>
                    <a:pt x="20367" y="9750"/>
                  </a:lnTo>
                  <a:close/>
                </a:path>
              </a:pathLst>
            </a:custGeom>
            <a:solidFill>
              <a:srgbClr val="002B54"/>
            </a:solidFill>
            <a:ln w="216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B968B30-EFAF-49D6-BA92-EEFDE15169E2}"/>
                </a:ext>
              </a:extLst>
            </p:cNvPr>
            <p:cNvSpPr/>
            <p:nvPr/>
          </p:nvSpPr>
          <p:spPr>
            <a:xfrm>
              <a:off x="10488873" y="6361790"/>
              <a:ext cx="84935" cy="58718"/>
            </a:xfrm>
            <a:custGeom>
              <a:avLst/>
              <a:gdLst>
                <a:gd name="connsiteX0" fmla="*/ 0 w 84935"/>
                <a:gd name="connsiteY0" fmla="*/ 0 h 58718"/>
                <a:gd name="connsiteX1" fmla="*/ 30551 w 84935"/>
                <a:gd name="connsiteY1" fmla="*/ 24917 h 58718"/>
                <a:gd name="connsiteX2" fmla="*/ 84502 w 84935"/>
                <a:gd name="connsiteY2" fmla="*/ 58718 h 58718"/>
                <a:gd name="connsiteX3" fmla="*/ 84936 w 84935"/>
                <a:gd name="connsiteY3" fmla="*/ 20151 h 58718"/>
                <a:gd name="connsiteX4" fmla="*/ 22534 w 84935"/>
                <a:gd name="connsiteY4" fmla="*/ 2817 h 58718"/>
                <a:gd name="connsiteX5" fmla="*/ 0 w 84935"/>
                <a:gd name="connsiteY5" fmla="*/ 0 h 5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35" h="58718">
                  <a:moveTo>
                    <a:pt x="0" y="0"/>
                  </a:moveTo>
                  <a:lnTo>
                    <a:pt x="30551" y="24917"/>
                  </a:lnTo>
                  <a:lnTo>
                    <a:pt x="84502" y="58718"/>
                  </a:lnTo>
                  <a:lnTo>
                    <a:pt x="84936" y="20151"/>
                  </a:lnTo>
                  <a:lnTo>
                    <a:pt x="22534" y="2817"/>
                  </a:lnTo>
                  <a:lnTo>
                    <a:pt x="0" y="0"/>
                  </a:lnTo>
                  <a:close/>
                </a:path>
              </a:pathLst>
            </a:custGeom>
            <a:solidFill>
              <a:srgbClr val="002B54"/>
            </a:solidFill>
            <a:ln w="216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D086AB2-5548-4F82-BC36-ECF8CAA3A95A}"/>
                </a:ext>
              </a:extLst>
            </p:cNvPr>
            <p:cNvSpPr/>
            <p:nvPr/>
          </p:nvSpPr>
          <p:spPr>
            <a:xfrm>
              <a:off x="10482372" y="6373057"/>
              <a:ext cx="91002" cy="100536"/>
            </a:xfrm>
            <a:custGeom>
              <a:avLst/>
              <a:gdLst>
                <a:gd name="connsiteX0" fmla="*/ 0 w 91002"/>
                <a:gd name="connsiteY0" fmla="*/ 0 h 100536"/>
                <a:gd name="connsiteX1" fmla="*/ 14084 w 91002"/>
                <a:gd name="connsiteY1" fmla="*/ 20151 h 100536"/>
                <a:gd name="connsiteX2" fmla="*/ 91002 w 91002"/>
                <a:gd name="connsiteY2" fmla="*/ 100536 h 100536"/>
                <a:gd name="connsiteX3" fmla="*/ 91002 w 91002"/>
                <a:gd name="connsiteY3" fmla="*/ 53735 h 100536"/>
                <a:gd name="connsiteX4" fmla="*/ 28167 w 91002"/>
                <a:gd name="connsiteY4" fmla="*/ 14084 h 100536"/>
                <a:gd name="connsiteX5" fmla="*/ 0 w 91002"/>
                <a:gd name="connsiteY5" fmla="*/ 0 h 10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02" h="100536">
                  <a:moveTo>
                    <a:pt x="0" y="0"/>
                  </a:moveTo>
                  <a:lnTo>
                    <a:pt x="14084" y="20151"/>
                  </a:lnTo>
                  <a:lnTo>
                    <a:pt x="91002" y="100536"/>
                  </a:lnTo>
                  <a:lnTo>
                    <a:pt x="91002" y="53735"/>
                  </a:lnTo>
                  <a:lnTo>
                    <a:pt x="28167" y="14084"/>
                  </a:lnTo>
                  <a:lnTo>
                    <a:pt x="0" y="0"/>
                  </a:lnTo>
                  <a:close/>
                </a:path>
              </a:pathLst>
            </a:custGeom>
            <a:solidFill>
              <a:srgbClr val="002B54"/>
            </a:solidFill>
            <a:ln w="216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960AF08-DFE9-4CAC-A415-0336D3213F0D}"/>
                </a:ext>
              </a:extLst>
            </p:cNvPr>
            <p:cNvSpPr/>
            <p:nvPr/>
          </p:nvSpPr>
          <p:spPr>
            <a:xfrm>
              <a:off x="10473922" y="6381941"/>
              <a:ext cx="99452" cy="164888"/>
            </a:xfrm>
            <a:custGeom>
              <a:avLst/>
              <a:gdLst>
                <a:gd name="connsiteX0" fmla="*/ 0 w 99452"/>
                <a:gd name="connsiteY0" fmla="*/ 0 h 164888"/>
                <a:gd name="connsiteX1" fmla="*/ 8884 w 99452"/>
                <a:gd name="connsiteY1" fmla="*/ 23184 h 164888"/>
                <a:gd name="connsiteX2" fmla="*/ 24484 w 99452"/>
                <a:gd name="connsiteY2" fmla="*/ 52218 h 164888"/>
                <a:gd name="connsiteX3" fmla="*/ 28167 w 99452"/>
                <a:gd name="connsiteY3" fmla="*/ 37701 h 164888"/>
                <a:gd name="connsiteX4" fmla="*/ 28167 w 99452"/>
                <a:gd name="connsiteY4" fmla="*/ 58935 h 164888"/>
                <a:gd name="connsiteX5" fmla="*/ 86452 w 99452"/>
                <a:gd name="connsiteY5" fmla="*/ 164888 h 164888"/>
                <a:gd name="connsiteX6" fmla="*/ 99453 w 99452"/>
                <a:gd name="connsiteY6" fmla="*/ 164888 h 164888"/>
                <a:gd name="connsiteX7" fmla="*/ 99453 w 99452"/>
                <a:gd name="connsiteY7" fmla="*/ 99236 h 164888"/>
                <a:gd name="connsiteX8" fmla="*/ 19284 w 99452"/>
                <a:gd name="connsiteY8" fmla="*/ 14734 h 164888"/>
                <a:gd name="connsiteX9" fmla="*/ 0 w 99452"/>
                <a:gd name="connsiteY9" fmla="*/ 0 h 16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52" h="164888">
                  <a:moveTo>
                    <a:pt x="0" y="0"/>
                  </a:moveTo>
                  <a:lnTo>
                    <a:pt x="8884" y="23184"/>
                  </a:lnTo>
                  <a:lnTo>
                    <a:pt x="24484" y="52218"/>
                  </a:lnTo>
                  <a:lnTo>
                    <a:pt x="28167" y="37701"/>
                  </a:lnTo>
                  <a:lnTo>
                    <a:pt x="28167" y="58935"/>
                  </a:lnTo>
                  <a:lnTo>
                    <a:pt x="86452" y="164888"/>
                  </a:lnTo>
                  <a:lnTo>
                    <a:pt x="99453" y="164888"/>
                  </a:lnTo>
                  <a:lnTo>
                    <a:pt x="99453" y="99236"/>
                  </a:lnTo>
                  <a:lnTo>
                    <a:pt x="19284" y="14734"/>
                  </a:lnTo>
                  <a:lnTo>
                    <a:pt x="0" y="0"/>
                  </a:lnTo>
                  <a:close/>
                </a:path>
              </a:pathLst>
            </a:custGeom>
            <a:solidFill>
              <a:srgbClr val="002B54"/>
            </a:solidFill>
            <a:ln w="216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4072481-4917-44E5-AB65-2901E8F3408D}"/>
                </a:ext>
              </a:extLst>
            </p:cNvPr>
            <p:cNvSpPr/>
            <p:nvPr/>
          </p:nvSpPr>
          <p:spPr>
            <a:xfrm>
              <a:off x="10502090" y="6451493"/>
              <a:ext cx="52434" cy="94902"/>
            </a:xfrm>
            <a:custGeom>
              <a:avLst/>
              <a:gdLst>
                <a:gd name="connsiteX0" fmla="*/ 0 w 52434"/>
                <a:gd name="connsiteY0" fmla="*/ 94903 h 94902"/>
                <a:gd name="connsiteX1" fmla="*/ 52435 w 52434"/>
                <a:gd name="connsiteY1" fmla="*/ 94903 h 94902"/>
                <a:gd name="connsiteX2" fmla="*/ 0 w 52434"/>
                <a:gd name="connsiteY2" fmla="*/ 0 h 94902"/>
                <a:gd name="connsiteX3" fmla="*/ 0 w 52434"/>
                <a:gd name="connsiteY3" fmla="*/ 94903 h 94902"/>
              </a:gdLst>
              <a:ahLst/>
              <a:cxnLst>
                <a:cxn ang="0">
                  <a:pos x="connsiteX0" y="connsiteY0"/>
                </a:cxn>
                <a:cxn ang="0">
                  <a:pos x="connsiteX1" y="connsiteY1"/>
                </a:cxn>
                <a:cxn ang="0">
                  <a:pos x="connsiteX2" y="connsiteY2"/>
                </a:cxn>
                <a:cxn ang="0">
                  <a:pos x="connsiteX3" y="connsiteY3"/>
                </a:cxn>
              </a:cxnLst>
              <a:rect l="l" t="t" r="r" b="b"/>
              <a:pathLst>
                <a:path w="52434" h="94902">
                  <a:moveTo>
                    <a:pt x="0" y="94903"/>
                  </a:moveTo>
                  <a:lnTo>
                    <a:pt x="52435" y="94903"/>
                  </a:lnTo>
                  <a:lnTo>
                    <a:pt x="0" y="0"/>
                  </a:lnTo>
                  <a:lnTo>
                    <a:pt x="0" y="94903"/>
                  </a:lnTo>
                  <a:close/>
                </a:path>
              </a:pathLst>
            </a:custGeom>
            <a:solidFill>
              <a:srgbClr val="002B54"/>
            </a:solidFill>
            <a:ln w="216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5A9E7AA-98B0-4BAB-885F-B95FEE7225E6}"/>
                </a:ext>
              </a:extLst>
            </p:cNvPr>
            <p:cNvSpPr/>
            <p:nvPr/>
          </p:nvSpPr>
          <p:spPr>
            <a:xfrm>
              <a:off x="10463522" y="6388224"/>
              <a:ext cx="32934" cy="97069"/>
            </a:xfrm>
            <a:custGeom>
              <a:avLst/>
              <a:gdLst>
                <a:gd name="connsiteX0" fmla="*/ 0 w 32934"/>
                <a:gd name="connsiteY0" fmla="*/ 0 h 97069"/>
                <a:gd name="connsiteX1" fmla="*/ 2383 w 32934"/>
                <a:gd name="connsiteY1" fmla="*/ 23401 h 97069"/>
                <a:gd name="connsiteX2" fmla="*/ 21234 w 32934"/>
                <a:gd name="connsiteY2" fmla="*/ 97070 h 97069"/>
                <a:gd name="connsiteX3" fmla="*/ 32934 w 32934"/>
                <a:gd name="connsiteY3" fmla="*/ 52652 h 97069"/>
                <a:gd name="connsiteX4" fmla="*/ 14084 w 32934"/>
                <a:gd name="connsiteY4" fmla="*/ 18634 h 97069"/>
                <a:gd name="connsiteX5" fmla="*/ 0 w 32934"/>
                <a:gd name="connsiteY5" fmla="*/ 0 h 9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34" h="97069">
                  <a:moveTo>
                    <a:pt x="0" y="0"/>
                  </a:moveTo>
                  <a:lnTo>
                    <a:pt x="2383" y="23401"/>
                  </a:lnTo>
                  <a:lnTo>
                    <a:pt x="21234" y="97070"/>
                  </a:lnTo>
                  <a:lnTo>
                    <a:pt x="32934" y="52652"/>
                  </a:lnTo>
                  <a:lnTo>
                    <a:pt x="14084" y="18634"/>
                  </a:lnTo>
                  <a:lnTo>
                    <a:pt x="0" y="0"/>
                  </a:lnTo>
                  <a:close/>
                </a:path>
              </a:pathLst>
            </a:custGeom>
            <a:solidFill>
              <a:srgbClr val="002B54"/>
            </a:solidFill>
            <a:ln w="216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B49B9BD-E5BB-4122-9538-F15861AB8BBE}"/>
                </a:ext>
              </a:extLst>
            </p:cNvPr>
            <p:cNvSpPr/>
            <p:nvPr/>
          </p:nvSpPr>
          <p:spPr>
            <a:xfrm>
              <a:off x="10448138" y="6391474"/>
              <a:ext cx="34234" cy="154921"/>
            </a:xfrm>
            <a:custGeom>
              <a:avLst/>
              <a:gdLst>
                <a:gd name="connsiteX0" fmla="*/ 3683 w 34234"/>
                <a:gd name="connsiteY0" fmla="*/ 0 h 154921"/>
                <a:gd name="connsiteX1" fmla="*/ 0 w 34234"/>
                <a:gd name="connsiteY1" fmla="*/ 57635 h 154921"/>
                <a:gd name="connsiteX2" fmla="*/ 0 w 34234"/>
                <a:gd name="connsiteY2" fmla="*/ 154921 h 154921"/>
                <a:gd name="connsiteX3" fmla="*/ 20151 w 34234"/>
                <a:gd name="connsiteY3" fmla="*/ 154921 h 154921"/>
                <a:gd name="connsiteX4" fmla="*/ 34234 w 34234"/>
                <a:gd name="connsiteY4" fmla="*/ 103353 h 154921"/>
                <a:gd name="connsiteX5" fmla="*/ 13434 w 34234"/>
                <a:gd name="connsiteY5" fmla="*/ 23401 h 154921"/>
                <a:gd name="connsiteX6" fmla="*/ 3683 w 34234"/>
                <a:gd name="connsiteY6" fmla="*/ 0 h 15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34" h="154921">
                  <a:moveTo>
                    <a:pt x="3683" y="0"/>
                  </a:moveTo>
                  <a:lnTo>
                    <a:pt x="0" y="57635"/>
                  </a:lnTo>
                  <a:lnTo>
                    <a:pt x="0" y="154921"/>
                  </a:lnTo>
                  <a:lnTo>
                    <a:pt x="20151" y="154921"/>
                  </a:lnTo>
                  <a:lnTo>
                    <a:pt x="34234" y="103353"/>
                  </a:lnTo>
                  <a:lnTo>
                    <a:pt x="13434" y="23401"/>
                  </a:lnTo>
                  <a:lnTo>
                    <a:pt x="3683" y="0"/>
                  </a:lnTo>
                  <a:close/>
                </a:path>
              </a:pathLst>
            </a:custGeom>
            <a:solidFill>
              <a:srgbClr val="002B54"/>
            </a:solidFill>
            <a:ln w="216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E7B780-D0CF-47B1-9E50-582F56D3670A}"/>
                </a:ext>
              </a:extLst>
            </p:cNvPr>
            <p:cNvSpPr/>
            <p:nvPr/>
          </p:nvSpPr>
          <p:spPr>
            <a:xfrm>
              <a:off x="10409137" y="6391474"/>
              <a:ext cx="33800" cy="154921"/>
            </a:xfrm>
            <a:custGeom>
              <a:avLst/>
              <a:gdLst>
                <a:gd name="connsiteX0" fmla="*/ 20584 w 33800"/>
                <a:gd name="connsiteY0" fmla="*/ 23401 h 154921"/>
                <a:gd name="connsiteX1" fmla="*/ 0 w 33800"/>
                <a:gd name="connsiteY1" fmla="*/ 102270 h 154921"/>
                <a:gd name="connsiteX2" fmla="*/ 13650 w 33800"/>
                <a:gd name="connsiteY2" fmla="*/ 154921 h 154921"/>
                <a:gd name="connsiteX3" fmla="*/ 33801 w 33800"/>
                <a:gd name="connsiteY3" fmla="*/ 154921 h 154921"/>
                <a:gd name="connsiteX4" fmla="*/ 33801 w 33800"/>
                <a:gd name="connsiteY4" fmla="*/ 57635 h 154921"/>
                <a:gd name="connsiteX5" fmla="*/ 30551 w 33800"/>
                <a:gd name="connsiteY5" fmla="*/ 0 h 154921"/>
                <a:gd name="connsiteX6" fmla="*/ 20584 w 33800"/>
                <a:gd name="connsiteY6" fmla="*/ 23401 h 15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0" h="154921">
                  <a:moveTo>
                    <a:pt x="20584" y="23401"/>
                  </a:moveTo>
                  <a:lnTo>
                    <a:pt x="0" y="102270"/>
                  </a:lnTo>
                  <a:lnTo>
                    <a:pt x="13650" y="154921"/>
                  </a:lnTo>
                  <a:lnTo>
                    <a:pt x="33801" y="154921"/>
                  </a:lnTo>
                  <a:lnTo>
                    <a:pt x="33801" y="57635"/>
                  </a:lnTo>
                  <a:lnTo>
                    <a:pt x="30551" y="0"/>
                  </a:lnTo>
                  <a:lnTo>
                    <a:pt x="20584" y="23401"/>
                  </a:lnTo>
                  <a:close/>
                </a:path>
              </a:pathLst>
            </a:custGeom>
            <a:solidFill>
              <a:srgbClr val="002B54"/>
            </a:solidFill>
            <a:ln w="216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D3D2256-06DD-43D2-AA44-BE07D13CE0F9}"/>
                </a:ext>
              </a:extLst>
            </p:cNvPr>
            <p:cNvSpPr/>
            <p:nvPr/>
          </p:nvSpPr>
          <p:spPr>
            <a:xfrm>
              <a:off x="10395053" y="6388224"/>
              <a:ext cx="32717" cy="95336"/>
            </a:xfrm>
            <a:custGeom>
              <a:avLst/>
              <a:gdLst>
                <a:gd name="connsiteX0" fmla="*/ 32718 w 32717"/>
                <a:gd name="connsiteY0" fmla="*/ 0 h 95336"/>
                <a:gd name="connsiteX1" fmla="*/ 18200 w 32717"/>
                <a:gd name="connsiteY1" fmla="*/ 18634 h 95336"/>
                <a:gd name="connsiteX2" fmla="*/ 0 w 32717"/>
                <a:gd name="connsiteY2" fmla="*/ 51568 h 95336"/>
                <a:gd name="connsiteX3" fmla="*/ 11700 w 32717"/>
                <a:gd name="connsiteY3" fmla="*/ 95336 h 95336"/>
                <a:gd name="connsiteX4" fmla="*/ 30551 w 32717"/>
                <a:gd name="connsiteY4" fmla="*/ 22534 h 95336"/>
                <a:gd name="connsiteX5" fmla="*/ 32718 w 32717"/>
                <a:gd name="connsiteY5" fmla="*/ 0 h 9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 h="95336">
                  <a:moveTo>
                    <a:pt x="32718" y="0"/>
                  </a:moveTo>
                  <a:lnTo>
                    <a:pt x="18200" y="18634"/>
                  </a:lnTo>
                  <a:lnTo>
                    <a:pt x="0" y="51568"/>
                  </a:lnTo>
                  <a:lnTo>
                    <a:pt x="11700" y="95336"/>
                  </a:lnTo>
                  <a:lnTo>
                    <a:pt x="30551" y="22534"/>
                  </a:lnTo>
                  <a:lnTo>
                    <a:pt x="32718" y="0"/>
                  </a:lnTo>
                  <a:close/>
                </a:path>
              </a:pathLst>
            </a:custGeom>
            <a:solidFill>
              <a:srgbClr val="002B54"/>
            </a:solidFill>
            <a:ln w="216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EAA7C78-E285-4B29-96D5-8F8BCE3DC83C}"/>
                </a:ext>
              </a:extLst>
            </p:cNvPr>
            <p:cNvSpPr/>
            <p:nvPr/>
          </p:nvSpPr>
          <p:spPr>
            <a:xfrm>
              <a:off x="10317918" y="6381941"/>
              <a:ext cx="99236" cy="164888"/>
            </a:xfrm>
            <a:custGeom>
              <a:avLst/>
              <a:gdLst>
                <a:gd name="connsiteX0" fmla="*/ 99236 w 99236"/>
                <a:gd name="connsiteY0" fmla="*/ 0 h 164888"/>
                <a:gd name="connsiteX1" fmla="*/ 79952 w 99236"/>
                <a:gd name="connsiteY1" fmla="*/ 14734 h 164888"/>
                <a:gd name="connsiteX2" fmla="*/ 0 w 99236"/>
                <a:gd name="connsiteY2" fmla="*/ 98370 h 164888"/>
                <a:gd name="connsiteX3" fmla="*/ 0 w 99236"/>
                <a:gd name="connsiteY3" fmla="*/ 164888 h 164888"/>
                <a:gd name="connsiteX4" fmla="*/ 12134 w 99236"/>
                <a:gd name="connsiteY4" fmla="*/ 164888 h 164888"/>
                <a:gd name="connsiteX5" fmla="*/ 71502 w 99236"/>
                <a:gd name="connsiteY5" fmla="*/ 56985 h 164888"/>
                <a:gd name="connsiteX6" fmla="*/ 71502 w 99236"/>
                <a:gd name="connsiteY6" fmla="*/ 37701 h 164888"/>
                <a:gd name="connsiteX7" fmla="*/ 75185 w 99236"/>
                <a:gd name="connsiteY7" fmla="*/ 50918 h 164888"/>
                <a:gd name="connsiteX8" fmla="*/ 90569 w 99236"/>
                <a:gd name="connsiteY8" fmla="*/ 23184 h 164888"/>
                <a:gd name="connsiteX9" fmla="*/ 99236 w 99236"/>
                <a:gd name="connsiteY9" fmla="*/ 0 h 16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36" h="164888">
                  <a:moveTo>
                    <a:pt x="99236" y="0"/>
                  </a:moveTo>
                  <a:lnTo>
                    <a:pt x="79952" y="14734"/>
                  </a:lnTo>
                  <a:lnTo>
                    <a:pt x="0" y="98370"/>
                  </a:lnTo>
                  <a:lnTo>
                    <a:pt x="0" y="164888"/>
                  </a:lnTo>
                  <a:lnTo>
                    <a:pt x="12134" y="164888"/>
                  </a:lnTo>
                  <a:lnTo>
                    <a:pt x="71502" y="56985"/>
                  </a:lnTo>
                  <a:lnTo>
                    <a:pt x="71502" y="37701"/>
                  </a:lnTo>
                  <a:lnTo>
                    <a:pt x="75185" y="50918"/>
                  </a:lnTo>
                  <a:lnTo>
                    <a:pt x="90569" y="23184"/>
                  </a:lnTo>
                  <a:lnTo>
                    <a:pt x="99236" y="0"/>
                  </a:lnTo>
                  <a:close/>
                </a:path>
              </a:pathLst>
            </a:custGeom>
            <a:solidFill>
              <a:srgbClr val="002B54"/>
            </a:solidFill>
            <a:ln w="216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8A34760-F965-45E0-98F3-5594BF401649}"/>
                </a:ext>
              </a:extLst>
            </p:cNvPr>
            <p:cNvSpPr/>
            <p:nvPr/>
          </p:nvSpPr>
          <p:spPr>
            <a:xfrm>
              <a:off x="10335685" y="6449326"/>
              <a:ext cx="54168" cy="97502"/>
            </a:xfrm>
            <a:custGeom>
              <a:avLst/>
              <a:gdLst>
                <a:gd name="connsiteX0" fmla="*/ 0 w 54168"/>
                <a:gd name="connsiteY0" fmla="*/ 97503 h 97502"/>
                <a:gd name="connsiteX1" fmla="*/ 54168 w 54168"/>
                <a:gd name="connsiteY1" fmla="*/ 97503 h 97502"/>
                <a:gd name="connsiteX2" fmla="*/ 53735 w 54168"/>
                <a:gd name="connsiteY2" fmla="*/ 0 h 97502"/>
                <a:gd name="connsiteX3" fmla="*/ 0 w 54168"/>
                <a:gd name="connsiteY3" fmla="*/ 97503 h 97502"/>
              </a:gdLst>
              <a:ahLst/>
              <a:cxnLst>
                <a:cxn ang="0">
                  <a:pos x="connsiteX0" y="connsiteY0"/>
                </a:cxn>
                <a:cxn ang="0">
                  <a:pos x="connsiteX1" y="connsiteY1"/>
                </a:cxn>
                <a:cxn ang="0">
                  <a:pos x="connsiteX2" y="connsiteY2"/>
                </a:cxn>
                <a:cxn ang="0">
                  <a:pos x="connsiteX3" y="connsiteY3"/>
                </a:cxn>
              </a:cxnLst>
              <a:rect l="l" t="t" r="r" b="b"/>
              <a:pathLst>
                <a:path w="54168" h="97502">
                  <a:moveTo>
                    <a:pt x="0" y="97503"/>
                  </a:moveTo>
                  <a:lnTo>
                    <a:pt x="54168" y="97503"/>
                  </a:lnTo>
                  <a:lnTo>
                    <a:pt x="53735" y="0"/>
                  </a:lnTo>
                  <a:lnTo>
                    <a:pt x="0" y="97503"/>
                  </a:lnTo>
                  <a:close/>
                </a:path>
              </a:pathLst>
            </a:custGeom>
            <a:solidFill>
              <a:srgbClr val="002B54"/>
            </a:solidFill>
            <a:ln w="216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0BD1157-5F71-49C7-9416-89240F2F64F0}"/>
                </a:ext>
              </a:extLst>
            </p:cNvPr>
            <p:cNvSpPr/>
            <p:nvPr/>
          </p:nvSpPr>
          <p:spPr>
            <a:xfrm>
              <a:off x="10317918" y="6349656"/>
              <a:ext cx="82118" cy="26217"/>
            </a:xfrm>
            <a:custGeom>
              <a:avLst/>
              <a:gdLst>
                <a:gd name="connsiteX0" fmla="*/ 61102 w 82118"/>
                <a:gd name="connsiteY0" fmla="*/ 9317 h 26217"/>
                <a:gd name="connsiteX1" fmla="*/ 82119 w 82118"/>
                <a:gd name="connsiteY1" fmla="*/ 0 h 26217"/>
                <a:gd name="connsiteX2" fmla="*/ 0 w 82118"/>
                <a:gd name="connsiteY2" fmla="*/ 0 h 26217"/>
                <a:gd name="connsiteX3" fmla="*/ 0 w 82118"/>
                <a:gd name="connsiteY3" fmla="*/ 26217 h 26217"/>
                <a:gd name="connsiteX4" fmla="*/ 61102 w 82118"/>
                <a:gd name="connsiteY4" fmla="*/ 9317 h 2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8" h="26217">
                  <a:moveTo>
                    <a:pt x="61102" y="9317"/>
                  </a:moveTo>
                  <a:lnTo>
                    <a:pt x="82119" y="0"/>
                  </a:lnTo>
                  <a:lnTo>
                    <a:pt x="0" y="0"/>
                  </a:lnTo>
                  <a:lnTo>
                    <a:pt x="0" y="26217"/>
                  </a:lnTo>
                  <a:lnTo>
                    <a:pt x="61102" y="9317"/>
                  </a:lnTo>
                  <a:close/>
                </a:path>
              </a:pathLst>
            </a:custGeom>
            <a:solidFill>
              <a:srgbClr val="002B54"/>
            </a:solidFill>
            <a:ln w="216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501F2EE-45B0-456A-958F-992429C80F60}"/>
                </a:ext>
              </a:extLst>
            </p:cNvPr>
            <p:cNvSpPr/>
            <p:nvPr/>
          </p:nvSpPr>
          <p:spPr>
            <a:xfrm>
              <a:off x="10237316" y="6350090"/>
              <a:ext cx="73018" cy="48318"/>
            </a:xfrm>
            <a:custGeom>
              <a:avLst/>
              <a:gdLst>
                <a:gd name="connsiteX0" fmla="*/ 0 w 73018"/>
                <a:gd name="connsiteY0" fmla="*/ 48318 h 48318"/>
                <a:gd name="connsiteX1" fmla="*/ 73019 w 73018"/>
                <a:gd name="connsiteY1" fmla="*/ 28168 h 48318"/>
                <a:gd name="connsiteX2" fmla="*/ 73019 w 73018"/>
                <a:gd name="connsiteY2" fmla="*/ 0 h 48318"/>
                <a:gd name="connsiteX3" fmla="*/ 0 w 73018"/>
                <a:gd name="connsiteY3" fmla="*/ 0 h 48318"/>
                <a:gd name="connsiteX4" fmla="*/ 0 w 73018"/>
                <a:gd name="connsiteY4" fmla="*/ 48318 h 4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8" h="48318">
                  <a:moveTo>
                    <a:pt x="0" y="48318"/>
                  </a:moveTo>
                  <a:lnTo>
                    <a:pt x="73019" y="28168"/>
                  </a:lnTo>
                  <a:lnTo>
                    <a:pt x="73019" y="0"/>
                  </a:lnTo>
                  <a:lnTo>
                    <a:pt x="0" y="0"/>
                  </a:lnTo>
                  <a:lnTo>
                    <a:pt x="0" y="48318"/>
                  </a:lnTo>
                  <a:close/>
                </a:path>
              </a:pathLst>
            </a:custGeom>
            <a:solidFill>
              <a:srgbClr val="002B54"/>
            </a:solidFill>
            <a:ln w="216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A84A9A0-BF7A-452A-A861-046E52C6664B}"/>
                </a:ext>
              </a:extLst>
            </p:cNvPr>
            <p:cNvSpPr/>
            <p:nvPr/>
          </p:nvSpPr>
          <p:spPr>
            <a:xfrm>
              <a:off x="10237316" y="6383457"/>
              <a:ext cx="73018" cy="88402"/>
            </a:xfrm>
            <a:custGeom>
              <a:avLst/>
              <a:gdLst>
                <a:gd name="connsiteX0" fmla="*/ 0 w 73018"/>
                <a:gd name="connsiteY0" fmla="*/ 88403 h 88402"/>
                <a:gd name="connsiteX1" fmla="*/ 73019 w 73018"/>
                <a:gd name="connsiteY1" fmla="*/ 42251 h 88402"/>
                <a:gd name="connsiteX2" fmla="*/ 73019 w 73018"/>
                <a:gd name="connsiteY2" fmla="*/ 0 h 88402"/>
                <a:gd name="connsiteX3" fmla="*/ 0 w 73018"/>
                <a:gd name="connsiteY3" fmla="*/ 20584 h 88402"/>
                <a:gd name="connsiteX4" fmla="*/ 0 w 73018"/>
                <a:gd name="connsiteY4" fmla="*/ 88403 h 88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8" h="88402">
                  <a:moveTo>
                    <a:pt x="0" y="88403"/>
                  </a:moveTo>
                  <a:lnTo>
                    <a:pt x="73019" y="42251"/>
                  </a:lnTo>
                  <a:lnTo>
                    <a:pt x="73019" y="0"/>
                  </a:lnTo>
                  <a:lnTo>
                    <a:pt x="0" y="20584"/>
                  </a:lnTo>
                  <a:lnTo>
                    <a:pt x="0" y="88403"/>
                  </a:lnTo>
                  <a:close/>
                </a:path>
              </a:pathLst>
            </a:custGeom>
            <a:solidFill>
              <a:srgbClr val="002B54"/>
            </a:solidFill>
            <a:ln w="216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10E23B0-F783-41C0-896C-4D3EFB711BA1}"/>
                </a:ext>
              </a:extLst>
            </p:cNvPr>
            <p:cNvSpPr/>
            <p:nvPr/>
          </p:nvSpPr>
          <p:spPr>
            <a:xfrm>
              <a:off x="10164947" y="6431775"/>
              <a:ext cx="145170" cy="118520"/>
            </a:xfrm>
            <a:custGeom>
              <a:avLst/>
              <a:gdLst>
                <a:gd name="connsiteX0" fmla="*/ 61968 w 145170"/>
                <a:gd name="connsiteY0" fmla="*/ 69552 h 118520"/>
                <a:gd name="connsiteX1" fmla="*/ 52218 w 145170"/>
                <a:gd name="connsiteY1" fmla="*/ 59152 h 118520"/>
                <a:gd name="connsiteX2" fmla="*/ 0 w 145170"/>
                <a:gd name="connsiteY2" fmla="*/ 91653 h 118520"/>
                <a:gd name="connsiteX3" fmla="*/ 63485 w 145170"/>
                <a:gd name="connsiteY3" fmla="*/ 118520 h 118520"/>
                <a:gd name="connsiteX4" fmla="*/ 79519 w 145170"/>
                <a:gd name="connsiteY4" fmla="*/ 117003 h 118520"/>
                <a:gd name="connsiteX5" fmla="*/ 145171 w 145170"/>
                <a:gd name="connsiteY5" fmla="*/ 48968 h 118520"/>
                <a:gd name="connsiteX6" fmla="*/ 145171 w 145170"/>
                <a:gd name="connsiteY6" fmla="*/ 0 h 118520"/>
                <a:gd name="connsiteX7" fmla="*/ 72369 w 145170"/>
                <a:gd name="connsiteY7" fmla="*/ 46151 h 118520"/>
                <a:gd name="connsiteX8" fmla="*/ 61968 w 145170"/>
                <a:gd name="connsiteY8" fmla="*/ 69552 h 118520"/>
                <a:gd name="connsiteX9" fmla="*/ 61968 w 145170"/>
                <a:gd name="connsiteY9" fmla="*/ 69552 h 11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170" h="118520">
                  <a:moveTo>
                    <a:pt x="61968" y="69552"/>
                  </a:moveTo>
                  <a:cubicBezTo>
                    <a:pt x="57635" y="69552"/>
                    <a:pt x="53951" y="67169"/>
                    <a:pt x="52218" y="59152"/>
                  </a:cubicBezTo>
                  <a:lnTo>
                    <a:pt x="0" y="91653"/>
                  </a:lnTo>
                  <a:cubicBezTo>
                    <a:pt x="16034" y="108553"/>
                    <a:pt x="41818" y="118520"/>
                    <a:pt x="63485" y="118520"/>
                  </a:cubicBezTo>
                  <a:cubicBezTo>
                    <a:pt x="69119" y="118520"/>
                    <a:pt x="73452" y="118087"/>
                    <a:pt x="79519" y="117003"/>
                  </a:cubicBezTo>
                  <a:lnTo>
                    <a:pt x="145171" y="48968"/>
                  </a:lnTo>
                  <a:lnTo>
                    <a:pt x="145171" y="0"/>
                  </a:lnTo>
                  <a:lnTo>
                    <a:pt x="72369" y="46151"/>
                  </a:lnTo>
                  <a:cubicBezTo>
                    <a:pt x="72369" y="64785"/>
                    <a:pt x="68035" y="69552"/>
                    <a:pt x="61968" y="69552"/>
                  </a:cubicBezTo>
                  <a:lnTo>
                    <a:pt x="61968" y="69552"/>
                  </a:lnTo>
                  <a:close/>
                </a:path>
              </a:pathLst>
            </a:custGeom>
            <a:solidFill>
              <a:srgbClr val="002B54"/>
            </a:solidFill>
            <a:ln w="216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2A101FB-B69E-4D2E-8A84-1F712C4382CA}"/>
                </a:ext>
              </a:extLst>
            </p:cNvPr>
            <p:cNvSpPr/>
            <p:nvPr/>
          </p:nvSpPr>
          <p:spPr>
            <a:xfrm>
              <a:off x="10253566" y="6488544"/>
              <a:ext cx="56768" cy="58718"/>
            </a:xfrm>
            <a:custGeom>
              <a:avLst/>
              <a:gdLst>
                <a:gd name="connsiteX0" fmla="*/ 56768 w 56768"/>
                <a:gd name="connsiteY0" fmla="*/ 0 h 58718"/>
                <a:gd name="connsiteX1" fmla="*/ 0 w 56768"/>
                <a:gd name="connsiteY1" fmla="*/ 58718 h 58718"/>
                <a:gd name="connsiteX2" fmla="*/ 56768 w 56768"/>
                <a:gd name="connsiteY2" fmla="*/ 0 h 58718"/>
                <a:gd name="connsiteX3" fmla="*/ 56768 w 56768"/>
                <a:gd name="connsiteY3" fmla="*/ 0 h 58718"/>
              </a:gdLst>
              <a:ahLst/>
              <a:cxnLst>
                <a:cxn ang="0">
                  <a:pos x="connsiteX0" y="connsiteY0"/>
                </a:cxn>
                <a:cxn ang="0">
                  <a:pos x="connsiteX1" y="connsiteY1"/>
                </a:cxn>
                <a:cxn ang="0">
                  <a:pos x="connsiteX2" y="connsiteY2"/>
                </a:cxn>
                <a:cxn ang="0">
                  <a:pos x="connsiteX3" y="connsiteY3"/>
                </a:cxn>
              </a:cxnLst>
              <a:rect l="l" t="t" r="r" b="b"/>
              <a:pathLst>
                <a:path w="56768" h="58718">
                  <a:moveTo>
                    <a:pt x="56768" y="0"/>
                  </a:moveTo>
                  <a:lnTo>
                    <a:pt x="0" y="58718"/>
                  </a:lnTo>
                  <a:cubicBezTo>
                    <a:pt x="27734" y="51785"/>
                    <a:pt x="55468" y="33368"/>
                    <a:pt x="56768" y="0"/>
                  </a:cubicBezTo>
                  <a:lnTo>
                    <a:pt x="56768" y="0"/>
                  </a:lnTo>
                  <a:close/>
                </a:path>
              </a:pathLst>
            </a:custGeom>
            <a:solidFill>
              <a:srgbClr val="002B54"/>
            </a:solidFill>
            <a:ln w="216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8FB23A4-02F3-4220-B8A9-DEF7D5E6CC9C}"/>
                </a:ext>
              </a:extLst>
            </p:cNvPr>
            <p:cNvSpPr/>
            <p:nvPr/>
          </p:nvSpPr>
          <p:spPr>
            <a:xfrm>
              <a:off x="10148914" y="6440659"/>
              <a:ext cx="67601" cy="79085"/>
            </a:xfrm>
            <a:custGeom>
              <a:avLst/>
              <a:gdLst>
                <a:gd name="connsiteX0" fmla="*/ 67602 w 67601"/>
                <a:gd name="connsiteY0" fmla="*/ 0 h 79085"/>
                <a:gd name="connsiteX1" fmla="*/ 0 w 67601"/>
                <a:gd name="connsiteY1" fmla="*/ 0 h 79085"/>
                <a:gd name="connsiteX2" fmla="*/ 0 w 67601"/>
                <a:gd name="connsiteY2" fmla="*/ 42251 h 79085"/>
                <a:gd name="connsiteX3" fmla="*/ 0 w 67601"/>
                <a:gd name="connsiteY3" fmla="*/ 46585 h 79085"/>
                <a:gd name="connsiteX4" fmla="*/ 12134 w 67601"/>
                <a:gd name="connsiteY4" fmla="*/ 79086 h 79085"/>
                <a:gd name="connsiteX5" fmla="*/ 67602 w 67601"/>
                <a:gd name="connsiteY5" fmla="*/ 44418 h 79085"/>
                <a:gd name="connsiteX6" fmla="*/ 67602 w 67601"/>
                <a:gd name="connsiteY6" fmla="*/ 0 h 79085"/>
                <a:gd name="connsiteX7" fmla="*/ 67602 w 67601"/>
                <a:gd name="connsiteY7" fmla="*/ 0 h 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1" h="79085">
                  <a:moveTo>
                    <a:pt x="67602" y="0"/>
                  </a:moveTo>
                  <a:lnTo>
                    <a:pt x="0" y="0"/>
                  </a:lnTo>
                  <a:lnTo>
                    <a:pt x="0" y="42251"/>
                  </a:lnTo>
                  <a:lnTo>
                    <a:pt x="0" y="46585"/>
                  </a:lnTo>
                  <a:cubicBezTo>
                    <a:pt x="0" y="59802"/>
                    <a:pt x="4333" y="70419"/>
                    <a:pt x="12134" y="79086"/>
                  </a:cubicBezTo>
                  <a:cubicBezTo>
                    <a:pt x="12134" y="79086"/>
                    <a:pt x="67602" y="45285"/>
                    <a:pt x="67602" y="44418"/>
                  </a:cubicBezTo>
                  <a:lnTo>
                    <a:pt x="67602" y="0"/>
                  </a:lnTo>
                  <a:lnTo>
                    <a:pt x="67602" y="0"/>
                  </a:lnTo>
                  <a:close/>
                </a:path>
              </a:pathLst>
            </a:custGeom>
            <a:solidFill>
              <a:srgbClr val="002B54"/>
            </a:solidFill>
            <a:ln w="216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2F437D4-6615-47D4-BA35-CE0E9DD4F4E8}"/>
                </a:ext>
              </a:extLst>
            </p:cNvPr>
            <p:cNvSpPr/>
            <p:nvPr/>
          </p:nvSpPr>
          <p:spPr>
            <a:xfrm>
              <a:off x="10317918" y="6361790"/>
              <a:ext cx="84935" cy="59151"/>
            </a:xfrm>
            <a:custGeom>
              <a:avLst/>
              <a:gdLst>
                <a:gd name="connsiteX0" fmla="*/ 0 w 84935"/>
                <a:gd name="connsiteY0" fmla="*/ 19717 h 59151"/>
                <a:gd name="connsiteX1" fmla="*/ 0 w 84935"/>
                <a:gd name="connsiteY1" fmla="*/ 59152 h 59151"/>
                <a:gd name="connsiteX2" fmla="*/ 54601 w 84935"/>
                <a:gd name="connsiteY2" fmla="*/ 24484 h 59151"/>
                <a:gd name="connsiteX3" fmla="*/ 84936 w 84935"/>
                <a:gd name="connsiteY3" fmla="*/ 0 h 59151"/>
                <a:gd name="connsiteX4" fmla="*/ 61102 w 84935"/>
                <a:gd name="connsiteY4" fmla="*/ 2817 h 59151"/>
                <a:gd name="connsiteX5" fmla="*/ 0 w 84935"/>
                <a:gd name="connsiteY5" fmla="*/ 19717 h 5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35" h="59151">
                  <a:moveTo>
                    <a:pt x="0" y="19717"/>
                  </a:moveTo>
                  <a:lnTo>
                    <a:pt x="0" y="59152"/>
                  </a:lnTo>
                  <a:lnTo>
                    <a:pt x="54601" y="24484"/>
                  </a:lnTo>
                  <a:lnTo>
                    <a:pt x="84936" y="0"/>
                  </a:lnTo>
                  <a:lnTo>
                    <a:pt x="61102" y="2817"/>
                  </a:lnTo>
                  <a:lnTo>
                    <a:pt x="0" y="19717"/>
                  </a:lnTo>
                  <a:close/>
                </a:path>
              </a:pathLst>
            </a:custGeom>
            <a:solidFill>
              <a:srgbClr val="002B54"/>
            </a:solidFill>
            <a:ln w="216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43599BD-7199-41FC-8D42-968973F4BDC8}"/>
                </a:ext>
              </a:extLst>
            </p:cNvPr>
            <p:cNvSpPr/>
            <p:nvPr/>
          </p:nvSpPr>
          <p:spPr>
            <a:xfrm>
              <a:off x="10317918" y="6373057"/>
              <a:ext cx="90785" cy="99669"/>
            </a:xfrm>
            <a:custGeom>
              <a:avLst/>
              <a:gdLst>
                <a:gd name="connsiteX0" fmla="*/ 0 w 90785"/>
                <a:gd name="connsiteY0" fmla="*/ 54168 h 99669"/>
                <a:gd name="connsiteX1" fmla="*/ 0 w 90785"/>
                <a:gd name="connsiteY1" fmla="*/ 99670 h 99669"/>
                <a:gd name="connsiteX2" fmla="*/ 76702 w 90785"/>
                <a:gd name="connsiteY2" fmla="*/ 19717 h 99669"/>
                <a:gd name="connsiteX3" fmla="*/ 90786 w 90785"/>
                <a:gd name="connsiteY3" fmla="*/ 0 h 99669"/>
                <a:gd name="connsiteX4" fmla="*/ 63052 w 90785"/>
                <a:gd name="connsiteY4" fmla="*/ 14084 h 99669"/>
                <a:gd name="connsiteX5" fmla="*/ 0 w 90785"/>
                <a:gd name="connsiteY5" fmla="*/ 54168 h 9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85" h="99669">
                  <a:moveTo>
                    <a:pt x="0" y="54168"/>
                  </a:moveTo>
                  <a:lnTo>
                    <a:pt x="0" y="99670"/>
                  </a:lnTo>
                  <a:lnTo>
                    <a:pt x="76702" y="19717"/>
                  </a:lnTo>
                  <a:lnTo>
                    <a:pt x="90786" y="0"/>
                  </a:lnTo>
                  <a:lnTo>
                    <a:pt x="63052" y="14084"/>
                  </a:lnTo>
                  <a:lnTo>
                    <a:pt x="0" y="54168"/>
                  </a:lnTo>
                  <a:close/>
                </a:path>
              </a:pathLst>
            </a:custGeom>
            <a:solidFill>
              <a:srgbClr val="002B54"/>
            </a:solidFill>
            <a:ln w="216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5FDDDE5-F727-42ED-A1D3-22941B4AE79D}"/>
                </a:ext>
              </a:extLst>
            </p:cNvPr>
            <p:cNvSpPr/>
            <p:nvPr/>
          </p:nvSpPr>
          <p:spPr>
            <a:xfrm>
              <a:off x="10579442" y="6349656"/>
              <a:ext cx="153187" cy="62835"/>
            </a:xfrm>
            <a:custGeom>
              <a:avLst/>
              <a:gdLst>
                <a:gd name="connsiteX0" fmla="*/ 153187 w 153187"/>
                <a:gd name="connsiteY0" fmla="*/ 0 h 62835"/>
                <a:gd name="connsiteX1" fmla="*/ 0 w 153187"/>
                <a:gd name="connsiteY1" fmla="*/ 0 h 62835"/>
                <a:gd name="connsiteX2" fmla="*/ 0 w 153187"/>
                <a:gd name="connsiteY2" fmla="*/ 28168 h 62835"/>
                <a:gd name="connsiteX3" fmla="*/ 0 w 153187"/>
                <a:gd name="connsiteY3" fmla="*/ 29034 h 62835"/>
                <a:gd name="connsiteX4" fmla="*/ 120687 w 153187"/>
                <a:gd name="connsiteY4" fmla="*/ 62835 h 62835"/>
                <a:gd name="connsiteX5" fmla="*/ 153187 w 153187"/>
                <a:gd name="connsiteY5" fmla="*/ 62835 h 62835"/>
                <a:gd name="connsiteX6" fmla="*/ 153187 w 153187"/>
                <a:gd name="connsiteY6" fmla="*/ 0 h 6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187" h="62835">
                  <a:moveTo>
                    <a:pt x="153187" y="0"/>
                  </a:moveTo>
                  <a:lnTo>
                    <a:pt x="0" y="0"/>
                  </a:lnTo>
                  <a:lnTo>
                    <a:pt x="0" y="28168"/>
                  </a:lnTo>
                  <a:lnTo>
                    <a:pt x="0" y="29034"/>
                  </a:lnTo>
                  <a:lnTo>
                    <a:pt x="120687" y="62835"/>
                  </a:lnTo>
                  <a:lnTo>
                    <a:pt x="153187" y="62835"/>
                  </a:lnTo>
                  <a:lnTo>
                    <a:pt x="153187" y="0"/>
                  </a:lnTo>
                  <a:close/>
                </a:path>
              </a:pathLst>
            </a:custGeom>
            <a:solidFill>
              <a:srgbClr val="002B54"/>
            </a:solidFill>
            <a:ln w="216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6B1600F-D3D3-40C3-8AEF-593CE55DFABA}"/>
                </a:ext>
              </a:extLst>
            </p:cNvPr>
            <p:cNvSpPr/>
            <p:nvPr/>
          </p:nvSpPr>
          <p:spPr>
            <a:xfrm>
              <a:off x="10579442" y="6383024"/>
              <a:ext cx="112886" cy="112670"/>
            </a:xfrm>
            <a:custGeom>
              <a:avLst/>
              <a:gdLst>
                <a:gd name="connsiteX0" fmla="*/ 0 w 112886"/>
                <a:gd name="connsiteY0" fmla="*/ 0 h 112670"/>
                <a:gd name="connsiteX1" fmla="*/ 0 w 112886"/>
                <a:gd name="connsiteY1" fmla="*/ 433 h 112670"/>
                <a:gd name="connsiteX2" fmla="*/ 0 w 112886"/>
                <a:gd name="connsiteY2" fmla="*/ 29901 h 112670"/>
                <a:gd name="connsiteX3" fmla="*/ 37268 w 112886"/>
                <a:gd name="connsiteY3" fmla="*/ 29901 h 112670"/>
                <a:gd name="connsiteX4" fmla="*/ 37268 w 112886"/>
                <a:gd name="connsiteY4" fmla="*/ 64785 h 112670"/>
                <a:gd name="connsiteX5" fmla="*/ 112886 w 112886"/>
                <a:gd name="connsiteY5" fmla="*/ 112670 h 112670"/>
                <a:gd name="connsiteX6" fmla="*/ 112886 w 112886"/>
                <a:gd name="connsiteY6" fmla="*/ 32284 h 112670"/>
                <a:gd name="connsiteX7" fmla="*/ 0 w 112886"/>
                <a:gd name="connsiteY7" fmla="*/ 0 h 11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86" h="112670">
                  <a:moveTo>
                    <a:pt x="0" y="0"/>
                  </a:moveTo>
                  <a:lnTo>
                    <a:pt x="0" y="433"/>
                  </a:lnTo>
                  <a:lnTo>
                    <a:pt x="0" y="29901"/>
                  </a:lnTo>
                  <a:lnTo>
                    <a:pt x="37268" y="29901"/>
                  </a:lnTo>
                  <a:lnTo>
                    <a:pt x="37268" y="64785"/>
                  </a:lnTo>
                  <a:lnTo>
                    <a:pt x="112886" y="112670"/>
                  </a:lnTo>
                  <a:lnTo>
                    <a:pt x="112886" y="32284"/>
                  </a:lnTo>
                  <a:lnTo>
                    <a:pt x="0" y="0"/>
                  </a:lnTo>
                  <a:close/>
                </a:path>
              </a:pathLst>
            </a:custGeom>
            <a:solidFill>
              <a:srgbClr val="002B54"/>
            </a:solidFill>
            <a:ln w="216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0C3403B-EEF0-4E7F-A2E4-E692BABB024E}"/>
                </a:ext>
              </a:extLst>
            </p:cNvPr>
            <p:cNvSpPr/>
            <p:nvPr/>
          </p:nvSpPr>
          <p:spPr>
            <a:xfrm>
              <a:off x="10616709" y="6453876"/>
              <a:ext cx="75618" cy="92952"/>
            </a:xfrm>
            <a:custGeom>
              <a:avLst/>
              <a:gdLst>
                <a:gd name="connsiteX0" fmla="*/ 0 w 75618"/>
                <a:gd name="connsiteY0" fmla="*/ 0 h 92952"/>
                <a:gd name="connsiteX1" fmla="*/ 0 w 75618"/>
                <a:gd name="connsiteY1" fmla="*/ 65219 h 92952"/>
                <a:gd name="connsiteX2" fmla="*/ 26217 w 75618"/>
                <a:gd name="connsiteY2" fmla="*/ 92953 h 92952"/>
                <a:gd name="connsiteX3" fmla="*/ 75619 w 75618"/>
                <a:gd name="connsiteY3" fmla="*/ 92953 h 92952"/>
                <a:gd name="connsiteX4" fmla="*/ 75619 w 75618"/>
                <a:gd name="connsiteY4" fmla="*/ 47451 h 92952"/>
                <a:gd name="connsiteX5" fmla="*/ 0 w 75618"/>
                <a:gd name="connsiteY5" fmla="*/ 0 h 92952"/>
                <a:gd name="connsiteX6" fmla="*/ 0 w 75618"/>
                <a:gd name="connsiteY6" fmla="*/ 0 h 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18" h="92952">
                  <a:moveTo>
                    <a:pt x="0" y="0"/>
                  </a:moveTo>
                  <a:lnTo>
                    <a:pt x="0" y="65219"/>
                  </a:lnTo>
                  <a:lnTo>
                    <a:pt x="26217" y="92953"/>
                  </a:lnTo>
                  <a:lnTo>
                    <a:pt x="75619" y="92953"/>
                  </a:lnTo>
                  <a:lnTo>
                    <a:pt x="75619" y="47451"/>
                  </a:lnTo>
                  <a:lnTo>
                    <a:pt x="0" y="0"/>
                  </a:lnTo>
                  <a:lnTo>
                    <a:pt x="0" y="0"/>
                  </a:lnTo>
                  <a:close/>
                </a:path>
              </a:pathLst>
            </a:custGeom>
            <a:solidFill>
              <a:srgbClr val="002B54"/>
            </a:solidFill>
            <a:ln w="216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A4EC4E0-D687-4011-853E-28A33B778717}"/>
                </a:ext>
              </a:extLst>
            </p:cNvPr>
            <p:cNvSpPr/>
            <p:nvPr/>
          </p:nvSpPr>
          <p:spPr>
            <a:xfrm>
              <a:off x="10616709" y="6526245"/>
              <a:ext cx="19067" cy="20583"/>
            </a:xfrm>
            <a:custGeom>
              <a:avLst/>
              <a:gdLst>
                <a:gd name="connsiteX0" fmla="*/ 0 w 19067"/>
                <a:gd name="connsiteY0" fmla="*/ 20584 h 20583"/>
                <a:gd name="connsiteX1" fmla="*/ 0 w 19067"/>
                <a:gd name="connsiteY1" fmla="*/ 20584 h 20583"/>
                <a:gd name="connsiteX2" fmla="*/ 19067 w 19067"/>
                <a:gd name="connsiteY2" fmla="*/ 20584 h 20583"/>
                <a:gd name="connsiteX3" fmla="*/ 0 w 19067"/>
                <a:gd name="connsiteY3" fmla="*/ 0 h 20583"/>
                <a:gd name="connsiteX4" fmla="*/ 0 w 19067"/>
                <a:gd name="connsiteY4" fmla="*/ 20584 h 2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 h="20583">
                  <a:moveTo>
                    <a:pt x="0" y="20584"/>
                  </a:moveTo>
                  <a:lnTo>
                    <a:pt x="0" y="20584"/>
                  </a:lnTo>
                  <a:lnTo>
                    <a:pt x="19067" y="20584"/>
                  </a:lnTo>
                  <a:lnTo>
                    <a:pt x="0" y="0"/>
                  </a:lnTo>
                  <a:lnTo>
                    <a:pt x="0" y="20584"/>
                  </a:lnTo>
                  <a:close/>
                </a:path>
              </a:pathLst>
            </a:custGeom>
            <a:solidFill>
              <a:srgbClr val="002B54"/>
            </a:solidFill>
            <a:ln w="216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17AA233-80CC-404F-8F84-AC5F6978571A}"/>
                </a:ext>
              </a:extLst>
            </p:cNvPr>
            <p:cNvSpPr/>
            <p:nvPr/>
          </p:nvSpPr>
          <p:spPr>
            <a:xfrm>
              <a:off x="10492556" y="6349440"/>
              <a:ext cx="81252" cy="26867"/>
            </a:xfrm>
            <a:custGeom>
              <a:avLst/>
              <a:gdLst>
                <a:gd name="connsiteX0" fmla="*/ 20801 w 81252"/>
                <a:gd name="connsiteY0" fmla="*/ 9967 h 26867"/>
                <a:gd name="connsiteX1" fmla="*/ 81252 w 81252"/>
                <a:gd name="connsiteY1" fmla="*/ 26867 h 26867"/>
                <a:gd name="connsiteX2" fmla="*/ 81252 w 81252"/>
                <a:gd name="connsiteY2" fmla="*/ 0 h 26867"/>
                <a:gd name="connsiteX3" fmla="*/ 0 w 81252"/>
                <a:gd name="connsiteY3" fmla="*/ 0 h 26867"/>
                <a:gd name="connsiteX4" fmla="*/ 20801 w 81252"/>
                <a:gd name="connsiteY4" fmla="*/ 9967 h 26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52" h="26867">
                  <a:moveTo>
                    <a:pt x="20801" y="9967"/>
                  </a:moveTo>
                  <a:lnTo>
                    <a:pt x="81252" y="26867"/>
                  </a:lnTo>
                  <a:lnTo>
                    <a:pt x="81252" y="0"/>
                  </a:lnTo>
                  <a:lnTo>
                    <a:pt x="0" y="0"/>
                  </a:lnTo>
                  <a:lnTo>
                    <a:pt x="20801" y="9967"/>
                  </a:lnTo>
                  <a:close/>
                </a:path>
              </a:pathLst>
            </a:custGeom>
            <a:solidFill>
              <a:srgbClr val="002B54"/>
            </a:solidFill>
            <a:ln w="216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75861F6-D928-437D-BEE9-0C99D85AD698}"/>
                </a:ext>
              </a:extLst>
            </p:cNvPr>
            <p:cNvSpPr/>
            <p:nvPr/>
          </p:nvSpPr>
          <p:spPr>
            <a:xfrm>
              <a:off x="10488873" y="6361790"/>
              <a:ext cx="84935" cy="58718"/>
            </a:xfrm>
            <a:custGeom>
              <a:avLst/>
              <a:gdLst>
                <a:gd name="connsiteX0" fmla="*/ 0 w 84935"/>
                <a:gd name="connsiteY0" fmla="*/ 0 h 58718"/>
                <a:gd name="connsiteX1" fmla="*/ 30551 w 84935"/>
                <a:gd name="connsiteY1" fmla="*/ 24917 h 58718"/>
                <a:gd name="connsiteX2" fmla="*/ 84502 w 84935"/>
                <a:gd name="connsiteY2" fmla="*/ 58718 h 58718"/>
                <a:gd name="connsiteX3" fmla="*/ 84936 w 84935"/>
                <a:gd name="connsiteY3" fmla="*/ 20151 h 58718"/>
                <a:gd name="connsiteX4" fmla="*/ 22534 w 84935"/>
                <a:gd name="connsiteY4" fmla="*/ 2817 h 58718"/>
                <a:gd name="connsiteX5" fmla="*/ 0 w 84935"/>
                <a:gd name="connsiteY5" fmla="*/ 0 h 5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35" h="58718">
                  <a:moveTo>
                    <a:pt x="0" y="0"/>
                  </a:moveTo>
                  <a:lnTo>
                    <a:pt x="30551" y="24917"/>
                  </a:lnTo>
                  <a:lnTo>
                    <a:pt x="84502" y="58718"/>
                  </a:lnTo>
                  <a:lnTo>
                    <a:pt x="84936" y="20151"/>
                  </a:lnTo>
                  <a:lnTo>
                    <a:pt x="22534" y="2817"/>
                  </a:lnTo>
                  <a:lnTo>
                    <a:pt x="0" y="0"/>
                  </a:lnTo>
                  <a:close/>
                </a:path>
              </a:pathLst>
            </a:custGeom>
            <a:solidFill>
              <a:srgbClr val="002B54"/>
            </a:solidFill>
            <a:ln w="216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D6476B6-D0B0-483E-BF85-E335B2956B15}"/>
                </a:ext>
              </a:extLst>
            </p:cNvPr>
            <p:cNvSpPr/>
            <p:nvPr/>
          </p:nvSpPr>
          <p:spPr>
            <a:xfrm>
              <a:off x="10482372" y="6373057"/>
              <a:ext cx="91002" cy="100536"/>
            </a:xfrm>
            <a:custGeom>
              <a:avLst/>
              <a:gdLst>
                <a:gd name="connsiteX0" fmla="*/ 0 w 91002"/>
                <a:gd name="connsiteY0" fmla="*/ 0 h 100536"/>
                <a:gd name="connsiteX1" fmla="*/ 14084 w 91002"/>
                <a:gd name="connsiteY1" fmla="*/ 20151 h 100536"/>
                <a:gd name="connsiteX2" fmla="*/ 91002 w 91002"/>
                <a:gd name="connsiteY2" fmla="*/ 100536 h 100536"/>
                <a:gd name="connsiteX3" fmla="*/ 91002 w 91002"/>
                <a:gd name="connsiteY3" fmla="*/ 53735 h 100536"/>
                <a:gd name="connsiteX4" fmla="*/ 28167 w 91002"/>
                <a:gd name="connsiteY4" fmla="*/ 14084 h 100536"/>
                <a:gd name="connsiteX5" fmla="*/ 0 w 91002"/>
                <a:gd name="connsiteY5" fmla="*/ 0 h 10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02" h="100536">
                  <a:moveTo>
                    <a:pt x="0" y="0"/>
                  </a:moveTo>
                  <a:lnTo>
                    <a:pt x="14084" y="20151"/>
                  </a:lnTo>
                  <a:lnTo>
                    <a:pt x="91002" y="100536"/>
                  </a:lnTo>
                  <a:lnTo>
                    <a:pt x="91002" y="53735"/>
                  </a:lnTo>
                  <a:lnTo>
                    <a:pt x="28167" y="14084"/>
                  </a:lnTo>
                  <a:lnTo>
                    <a:pt x="0" y="0"/>
                  </a:lnTo>
                  <a:close/>
                </a:path>
              </a:pathLst>
            </a:custGeom>
            <a:solidFill>
              <a:srgbClr val="002B54"/>
            </a:solidFill>
            <a:ln w="216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801956C-090F-4222-A07D-FE572C55D7B3}"/>
                </a:ext>
              </a:extLst>
            </p:cNvPr>
            <p:cNvSpPr/>
            <p:nvPr/>
          </p:nvSpPr>
          <p:spPr>
            <a:xfrm>
              <a:off x="10473922" y="6381941"/>
              <a:ext cx="99452" cy="164888"/>
            </a:xfrm>
            <a:custGeom>
              <a:avLst/>
              <a:gdLst>
                <a:gd name="connsiteX0" fmla="*/ 0 w 99452"/>
                <a:gd name="connsiteY0" fmla="*/ 0 h 164888"/>
                <a:gd name="connsiteX1" fmla="*/ 8884 w 99452"/>
                <a:gd name="connsiteY1" fmla="*/ 23184 h 164888"/>
                <a:gd name="connsiteX2" fmla="*/ 24484 w 99452"/>
                <a:gd name="connsiteY2" fmla="*/ 52218 h 164888"/>
                <a:gd name="connsiteX3" fmla="*/ 28167 w 99452"/>
                <a:gd name="connsiteY3" fmla="*/ 37701 h 164888"/>
                <a:gd name="connsiteX4" fmla="*/ 28167 w 99452"/>
                <a:gd name="connsiteY4" fmla="*/ 58935 h 164888"/>
                <a:gd name="connsiteX5" fmla="*/ 86452 w 99452"/>
                <a:gd name="connsiteY5" fmla="*/ 164888 h 164888"/>
                <a:gd name="connsiteX6" fmla="*/ 99453 w 99452"/>
                <a:gd name="connsiteY6" fmla="*/ 164888 h 164888"/>
                <a:gd name="connsiteX7" fmla="*/ 99453 w 99452"/>
                <a:gd name="connsiteY7" fmla="*/ 99236 h 164888"/>
                <a:gd name="connsiteX8" fmla="*/ 19284 w 99452"/>
                <a:gd name="connsiteY8" fmla="*/ 14734 h 164888"/>
                <a:gd name="connsiteX9" fmla="*/ 0 w 99452"/>
                <a:gd name="connsiteY9" fmla="*/ 0 h 16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52" h="164888">
                  <a:moveTo>
                    <a:pt x="0" y="0"/>
                  </a:moveTo>
                  <a:lnTo>
                    <a:pt x="8884" y="23184"/>
                  </a:lnTo>
                  <a:lnTo>
                    <a:pt x="24484" y="52218"/>
                  </a:lnTo>
                  <a:lnTo>
                    <a:pt x="28167" y="37701"/>
                  </a:lnTo>
                  <a:lnTo>
                    <a:pt x="28167" y="58935"/>
                  </a:lnTo>
                  <a:lnTo>
                    <a:pt x="86452" y="164888"/>
                  </a:lnTo>
                  <a:lnTo>
                    <a:pt x="99453" y="164888"/>
                  </a:lnTo>
                  <a:lnTo>
                    <a:pt x="99453" y="99236"/>
                  </a:lnTo>
                  <a:lnTo>
                    <a:pt x="19284" y="14734"/>
                  </a:lnTo>
                  <a:lnTo>
                    <a:pt x="0" y="0"/>
                  </a:lnTo>
                  <a:close/>
                </a:path>
              </a:pathLst>
            </a:custGeom>
            <a:solidFill>
              <a:srgbClr val="002B54"/>
            </a:solidFill>
            <a:ln w="216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8D8208E-05A4-4376-B706-BA7465515AE8}"/>
                </a:ext>
              </a:extLst>
            </p:cNvPr>
            <p:cNvSpPr/>
            <p:nvPr/>
          </p:nvSpPr>
          <p:spPr>
            <a:xfrm>
              <a:off x="10502090" y="6451493"/>
              <a:ext cx="52651" cy="95336"/>
            </a:xfrm>
            <a:custGeom>
              <a:avLst/>
              <a:gdLst>
                <a:gd name="connsiteX0" fmla="*/ 0 w 52651"/>
                <a:gd name="connsiteY0" fmla="*/ 95336 h 95336"/>
                <a:gd name="connsiteX1" fmla="*/ 52651 w 52651"/>
                <a:gd name="connsiteY1" fmla="*/ 95336 h 95336"/>
                <a:gd name="connsiteX2" fmla="*/ 0 w 52651"/>
                <a:gd name="connsiteY2" fmla="*/ 0 h 95336"/>
                <a:gd name="connsiteX3" fmla="*/ 0 w 52651"/>
                <a:gd name="connsiteY3" fmla="*/ 95336 h 95336"/>
              </a:gdLst>
              <a:ahLst/>
              <a:cxnLst>
                <a:cxn ang="0">
                  <a:pos x="connsiteX0" y="connsiteY0"/>
                </a:cxn>
                <a:cxn ang="0">
                  <a:pos x="connsiteX1" y="connsiteY1"/>
                </a:cxn>
                <a:cxn ang="0">
                  <a:pos x="connsiteX2" y="connsiteY2"/>
                </a:cxn>
                <a:cxn ang="0">
                  <a:pos x="connsiteX3" y="connsiteY3"/>
                </a:cxn>
              </a:cxnLst>
              <a:rect l="l" t="t" r="r" b="b"/>
              <a:pathLst>
                <a:path w="52651" h="95336">
                  <a:moveTo>
                    <a:pt x="0" y="95336"/>
                  </a:moveTo>
                  <a:lnTo>
                    <a:pt x="52651" y="95336"/>
                  </a:lnTo>
                  <a:lnTo>
                    <a:pt x="0" y="0"/>
                  </a:lnTo>
                  <a:lnTo>
                    <a:pt x="0" y="95336"/>
                  </a:lnTo>
                  <a:close/>
                </a:path>
              </a:pathLst>
            </a:custGeom>
            <a:solidFill>
              <a:srgbClr val="002B54"/>
            </a:solidFill>
            <a:ln w="216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2A7CBD0-43FC-445B-BD1A-BADD86F6D7BD}"/>
                </a:ext>
              </a:extLst>
            </p:cNvPr>
            <p:cNvSpPr/>
            <p:nvPr/>
          </p:nvSpPr>
          <p:spPr>
            <a:xfrm>
              <a:off x="10463522" y="6388224"/>
              <a:ext cx="32934" cy="97069"/>
            </a:xfrm>
            <a:custGeom>
              <a:avLst/>
              <a:gdLst>
                <a:gd name="connsiteX0" fmla="*/ 0 w 32934"/>
                <a:gd name="connsiteY0" fmla="*/ 0 h 97069"/>
                <a:gd name="connsiteX1" fmla="*/ 2383 w 32934"/>
                <a:gd name="connsiteY1" fmla="*/ 23401 h 97069"/>
                <a:gd name="connsiteX2" fmla="*/ 21234 w 32934"/>
                <a:gd name="connsiteY2" fmla="*/ 97070 h 97069"/>
                <a:gd name="connsiteX3" fmla="*/ 32934 w 32934"/>
                <a:gd name="connsiteY3" fmla="*/ 52652 h 97069"/>
                <a:gd name="connsiteX4" fmla="*/ 14084 w 32934"/>
                <a:gd name="connsiteY4" fmla="*/ 18634 h 97069"/>
                <a:gd name="connsiteX5" fmla="*/ 0 w 32934"/>
                <a:gd name="connsiteY5" fmla="*/ 0 h 9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34" h="97069">
                  <a:moveTo>
                    <a:pt x="0" y="0"/>
                  </a:moveTo>
                  <a:lnTo>
                    <a:pt x="2383" y="23401"/>
                  </a:lnTo>
                  <a:lnTo>
                    <a:pt x="21234" y="97070"/>
                  </a:lnTo>
                  <a:lnTo>
                    <a:pt x="32934" y="52652"/>
                  </a:lnTo>
                  <a:lnTo>
                    <a:pt x="14084" y="18634"/>
                  </a:lnTo>
                  <a:lnTo>
                    <a:pt x="0" y="0"/>
                  </a:lnTo>
                  <a:close/>
                </a:path>
              </a:pathLst>
            </a:custGeom>
            <a:solidFill>
              <a:srgbClr val="002B54"/>
            </a:solidFill>
            <a:ln w="216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D12425F-A65B-415F-B510-B800237B06EF}"/>
                </a:ext>
              </a:extLst>
            </p:cNvPr>
            <p:cNvSpPr/>
            <p:nvPr/>
          </p:nvSpPr>
          <p:spPr>
            <a:xfrm>
              <a:off x="10448138" y="6391474"/>
              <a:ext cx="34234" cy="155354"/>
            </a:xfrm>
            <a:custGeom>
              <a:avLst/>
              <a:gdLst>
                <a:gd name="connsiteX0" fmla="*/ 3683 w 34234"/>
                <a:gd name="connsiteY0" fmla="*/ 0 h 155354"/>
                <a:gd name="connsiteX1" fmla="*/ 0 w 34234"/>
                <a:gd name="connsiteY1" fmla="*/ 57635 h 155354"/>
                <a:gd name="connsiteX2" fmla="*/ 0 w 34234"/>
                <a:gd name="connsiteY2" fmla="*/ 155355 h 155354"/>
                <a:gd name="connsiteX3" fmla="*/ 20151 w 34234"/>
                <a:gd name="connsiteY3" fmla="*/ 155355 h 155354"/>
                <a:gd name="connsiteX4" fmla="*/ 34234 w 34234"/>
                <a:gd name="connsiteY4" fmla="*/ 103353 h 155354"/>
                <a:gd name="connsiteX5" fmla="*/ 13434 w 34234"/>
                <a:gd name="connsiteY5" fmla="*/ 23401 h 155354"/>
                <a:gd name="connsiteX6" fmla="*/ 3683 w 34234"/>
                <a:gd name="connsiteY6" fmla="*/ 0 h 15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34" h="155354">
                  <a:moveTo>
                    <a:pt x="3683" y="0"/>
                  </a:moveTo>
                  <a:lnTo>
                    <a:pt x="0" y="57635"/>
                  </a:lnTo>
                  <a:lnTo>
                    <a:pt x="0" y="155355"/>
                  </a:lnTo>
                  <a:lnTo>
                    <a:pt x="20151" y="155355"/>
                  </a:lnTo>
                  <a:lnTo>
                    <a:pt x="34234" y="103353"/>
                  </a:lnTo>
                  <a:lnTo>
                    <a:pt x="13434" y="23401"/>
                  </a:lnTo>
                  <a:lnTo>
                    <a:pt x="3683" y="0"/>
                  </a:lnTo>
                  <a:close/>
                </a:path>
              </a:pathLst>
            </a:custGeom>
            <a:solidFill>
              <a:srgbClr val="002B54"/>
            </a:solidFill>
            <a:ln w="216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ECBF900-7450-4679-A929-4627A7274E82}"/>
                </a:ext>
              </a:extLst>
            </p:cNvPr>
            <p:cNvSpPr/>
            <p:nvPr/>
          </p:nvSpPr>
          <p:spPr>
            <a:xfrm>
              <a:off x="10409137" y="6391474"/>
              <a:ext cx="33800" cy="155354"/>
            </a:xfrm>
            <a:custGeom>
              <a:avLst/>
              <a:gdLst>
                <a:gd name="connsiteX0" fmla="*/ 20584 w 33800"/>
                <a:gd name="connsiteY0" fmla="*/ 23401 h 155354"/>
                <a:gd name="connsiteX1" fmla="*/ 0 w 33800"/>
                <a:gd name="connsiteY1" fmla="*/ 102270 h 155354"/>
                <a:gd name="connsiteX2" fmla="*/ 13867 w 33800"/>
                <a:gd name="connsiteY2" fmla="*/ 155355 h 155354"/>
                <a:gd name="connsiteX3" fmla="*/ 33801 w 33800"/>
                <a:gd name="connsiteY3" fmla="*/ 155355 h 155354"/>
                <a:gd name="connsiteX4" fmla="*/ 33801 w 33800"/>
                <a:gd name="connsiteY4" fmla="*/ 57635 h 155354"/>
                <a:gd name="connsiteX5" fmla="*/ 30551 w 33800"/>
                <a:gd name="connsiteY5" fmla="*/ 0 h 155354"/>
                <a:gd name="connsiteX6" fmla="*/ 20584 w 33800"/>
                <a:gd name="connsiteY6" fmla="*/ 23401 h 15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0" h="155354">
                  <a:moveTo>
                    <a:pt x="20584" y="23401"/>
                  </a:moveTo>
                  <a:lnTo>
                    <a:pt x="0" y="102270"/>
                  </a:lnTo>
                  <a:lnTo>
                    <a:pt x="13867" y="155355"/>
                  </a:lnTo>
                  <a:lnTo>
                    <a:pt x="33801" y="155355"/>
                  </a:lnTo>
                  <a:lnTo>
                    <a:pt x="33801" y="57635"/>
                  </a:lnTo>
                  <a:lnTo>
                    <a:pt x="30551" y="0"/>
                  </a:lnTo>
                  <a:lnTo>
                    <a:pt x="20584" y="23401"/>
                  </a:lnTo>
                  <a:close/>
                </a:path>
              </a:pathLst>
            </a:custGeom>
            <a:solidFill>
              <a:srgbClr val="002B54"/>
            </a:solidFill>
            <a:ln w="216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8281342-57DA-4DDB-8E20-FEE9C029FB53}"/>
                </a:ext>
              </a:extLst>
            </p:cNvPr>
            <p:cNvSpPr/>
            <p:nvPr/>
          </p:nvSpPr>
          <p:spPr>
            <a:xfrm>
              <a:off x="10395053" y="6388224"/>
              <a:ext cx="32717" cy="95336"/>
            </a:xfrm>
            <a:custGeom>
              <a:avLst/>
              <a:gdLst>
                <a:gd name="connsiteX0" fmla="*/ 32718 w 32717"/>
                <a:gd name="connsiteY0" fmla="*/ 0 h 95336"/>
                <a:gd name="connsiteX1" fmla="*/ 18200 w 32717"/>
                <a:gd name="connsiteY1" fmla="*/ 18634 h 95336"/>
                <a:gd name="connsiteX2" fmla="*/ 0 w 32717"/>
                <a:gd name="connsiteY2" fmla="*/ 51568 h 95336"/>
                <a:gd name="connsiteX3" fmla="*/ 11700 w 32717"/>
                <a:gd name="connsiteY3" fmla="*/ 95336 h 95336"/>
                <a:gd name="connsiteX4" fmla="*/ 30551 w 32717"/>
                <a:gd name="connsiteY4" fmla="*/ 22534 h 95336"/>
                <a:gd name="connsiteX5" fmla="*/ 32718 w 32717"/>
                <a:gd name="connsiteY5" fmla="*/ 0 h 9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 h="95336">
                  <a:moveTo>
                    <a:pt x="32718" y="0"/>
                  </a:moveTo>
                  <a:lnTo>
                    <a:pt x="18200" y="18634"/>
                  </a:lnTo>
                  <a:lnTo>
                    <a:pt x="0" y="51568"/>
                  </a:lnTo>
                  <a:lnTo>
                    <a:pt x="11700" y="95336"/>
                  </a:lnTo>
                  <a:lnTo>
                    <a:pt x="30551" y="22534"/>
                  </a:lnTo>
                  <a:lnTo>
                    <a:pt x="32718" y="0"/>
                  </a:lnTo>
                  <a:close/>
                </a:path>
              </a:pathLst>
            </a:custGeom>
            <a:solidFill>
              <a:srgbClr val="002B54"/>
            </a:solidFill>
            <a:ln w="216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5F3C312-95CD-4E94-A034-BB08D5A5F2ED}"/>
                </a:ext>
              </a:extLst>
            </p:cNvPr>
            <p:cNvSpPr/>
            <p:nvPr/>
          </p:nvSpPr>
          <p:spPr>
            <a:xfrm>
              <a:off x="10317918" y="6381941"/>
              <a:ext cx="99236" cy="164888"/>
            </a:xfrm>
            <a:custGeom>
              <a:avLst/>
              <a:gdLst>
                <a:gd name="connsiteX0" fmla="*/ 99236 w 99236"/>
                <a:gd name="connsiteY0" fmla="*/ 0 h 164888"/>
                <a:gd name="connsiteX1" fmla="*/ 79952 w 99236"/>
                <a:gd name="connsiteY1" fmla="*/ 14734 h 164888"/>
                <a:gd name="connsiteX2" fmla="*/ 0 w 99236"/>
                <a:gd name="connsiteY2" fmla="*/ 98370 h 164888"/>
                <a:gd name="connsiteX3" fmla="*/ 0 w 99236"/>
                <a:gd name="connsiteY3" fmla="*/ 164888 h 164888"/>
                <a:gd name="connsiteX4" fmla="*/ 12134 w 99236"/>
                <a:gd name="connsiteY4" fmla="*/ 164888 h 164888"/>
                <a:gd name="connsiteX5" fmla="*/ 71502 w 99236"/>
                <a:gd name="connsiteY5" fmla="*/ 56985 h 164888"/>
                <a:gd name="connsiteX6" fmla="*/ 71502 w 99236"/>
                <a:gd name="connsiteY6" fmla="*/ 37701 h 164888"/>
                <a:gd name="connsiteX7" fmla="*/ 75185 w 99236"/>
                <a:gd name="connsiteY7" fmla="*/ 50918 h 164888"/>
                <a:gd name="connsiteX8" fmla="*/ 90569 w 99236"/>
                <a:gd name="connsiteY8" fmla="*/ 23184 h 164888"/>
                <a:gd name="connsiteX9" fmla="*/ 99236 w 99236"/>
                <a:gd name="connsiteY9" fmla="*/ 0 h 16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36" h="164888">
                  <a:moveTo>
                    <a:pt x="99236" y="0"/>
                  </a:moveTo>
                  <a:lnTo>
                    <a:pt x="79952" y="14734"/>
                  </a:lnTo>
                  <a:lnTo>
                    <a:pt x="0" y="98370"/>
                  </a:lnTo>
                  <a:lnTo>
                    <a:pt x="0" y="164888"/>
                  </a:lnTo>
                  <a:lnTo>
                    <a:pt x="12134" y="164888"/>
                  </a:lnTo>
                  <a:lnTo>
                    <a:pt x="71502" y="56985"/>
                  </a:lnTo>
                  <a:lnTo>
                    <a:pt x="71502" y="37701"/>
                  </a:lnTo>
                  <a:lnTo>
                    <a:pt x="75185" y="50918"/>
                  </a:lnTo>
                  <a:lnTo>
                    <a:pt x="90569" y="23184"/>
                  </a:lnTo>
                  <a:lnTo>
                    <a:pt x="99236" y="0"/>
                  </a:lnTo>
                  <a:close/>
                </a:path>
              </a:pathLst>
            </a:custGeom>
            <a:solidFill>
              <a:srgbClr val="002B54"/>
            </a:solidFill>
            <a:ln w="216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9E9F999-D028-4CCB-A534-33D4F90A4ECA}"/>
                </a:ext>
              </a:extLst>
            </p:cNvPr>
            <p:cNvSpPr/>
            <p:nvPr/>
          </p:nvSpPr>
          <p:spPr>
            <a:xfrm>
              <a:off x="10335685" y="6449326"/>
              <a:ext cx="54168" cy="97502"/>
            </a:xfrm>
            <a:custGeom>
              <a:avLst/>
              <a:gdLst>
                <a:gd name="connsiteX0" fmla="*/ 0 w 54168"/>
                <a:gd name="connsiteY0" fmla="*/ 97503 h 97502"/>
                <a:gd name="connsiteX1" fmla="*/ 54168 w 54168"/>
                <a:gd name="connsiteY1" fmla="*/ 97503 h 97502"/>
                <a:gd name="connsiteX2" fmla="*/ 53735 w 54168"/>
                <a:gd name="connsiteY2" fmla="*/ 0 h 97502"/>
                <a:gd name="connsiteX3" fmla="*/ 0 w 54168"/>
                <a:gd name="connsiteY3" fmla="*/ 97503 h 97502"/>
              </a:gdLst>
              <a:ahLst/>
              <a:cxnLst>
                <a:cxn ang="0">
                  <a:pos x="connsiteX0" y="connsiteY0"/>
                </a:cxn>
                <a:cxn ang="0">
                  <a:pos x="connsiteX1" y="connsiteY1"/>
                </a:cxn>
                <a:cxn ang="0">
                  <a:pos x="connsiteX2" y="connsiteY2"/>
                </a:cxn>
                <a:cxn ang="0">
                  <a:pos x="connsiteX3" y="connsiteY3"/>
                </a:cxn>
              </a:cxnLst>
              <a:rect l="l" t="t" r="r" b="b"/>
              <a:pathLst>
                <a:path w="54168" h="97502">
                  <a:moveTo>
                    <a:pt x="0" y="97503"/>
                  </a:moveTo>
                  <a:lnTo>
                    <a:pt x="54168" y="97503"/>
                  </a:lnTo>
                  <a:lnTo>
                    <a:pt x="53735" y="0"/>
                  </a:lnTo>
                  <a:lnTo>
                    <a:pt x="0" y="97503"/>
                  </a:lnTo>
                  <a:close/>
                </a:path>
              </a:pathLst>
            </a:custGeom>
            <a:solidFill>
              <a:srgbClr val="002B54"/>
            </a:solidFill>
            <a:ln w="216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F01E1B4-C6B7-4CFA-A70C-358FBA193FC0}"/>
                </a:ext>
              </a:extLst>
            </p:cNvPr>
            <p:cNvSpPr/>
            <p:nvPr/>
          </p:nvSpPr>
          <p:spPr>
            <a:xfrm>
              <a:off x="10317918" y="6349656"/>
              <a:ext cx="82335" cy="26217"/>
            </a:xfrm>
            <a:custGeom>
              <a:avLst/>
              <a:gdLst>
                <a:gd name="connsiteX0" fmla="*/ 61102 w 82335"/>
                <a:gd name="connsiteY0" fmla="*/ 9317 h 26217"/>
                <a:gd name="connsiteX1" fmla="*/ 82336 w 82335"/>
                <a:gd name="connsiteY1" fmla="*/ 0 h 26217"/>
                <a:gd name="connsiteX2" fmla="*/ 0 w 82335"/>
                <a:gd name="connsiteY2" fmla="*/ 0 h 26217"/>
                <a:gd name="connsiteX3" fmla="*/ 0 w 82335"/>
                <a:gd name="connsiteY3" fmla="*/ 26217 h 26217"/>
                <a:gd name="connsiteX4" fmla="*/ 61102 w 82335"/>
                <a:gd name="connsiteY4" fmla="*/ 9317 h 2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5" h="26217">
                  <a:moveTo>
                    <a:pt x="61102" y="9317"/>
                  </a:moveTo>
                  <a:lnTo>
                    <a:pt x="82336" y="0"/>
                  </a:lnTo>
                  <a:lnTo>
                    <a:pt x="0" y="0"/>
                  </a:lnTo>
                  <a:lnTo>
                    <a:pt x="0" y="26217"/>
                  </a:lnTo>
                  <a:lnTo>
                    <a:pt x="61102" y="9317"/>
                  </a:lnTo>
                  <a:close/>
                </a:path>
              </a:pathLst>
            </a:custGeom>
            <a:solidFill>
              <a:srgbClr val="002B54"/>
            </a:solidFill>
            <a:ln w="216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722C4D3-B8E8-4C0A-9652-0833AD93C546}"/>
                </a:ext>
              </a:extLst>
            </p:cNvPr>
            <p:cNvSpPr/>
            <p:nvPr/>
          </p:nvSpPr>
          <p:spPr>
            <a:xfrm>
              <a:off x="10237316" y="6349440"/>
              <a:ext cx="73018" cy="48968"/>
            </a:xfrm>
            <a:custGeom>
              <a:avLst/>
              <a:gdLst>
                <a:gd name="connsiteX0" fmla="*/ 0 w 73018"/>
                <a:gd name="connsiteY0" fmla="*/ 48968 h 48968"/>
                <a:gd name="connsiteX1" fmla="*/ 73019 w 73018"/>
                <a:gd name="connsiteY1" fmla="*/ 28818 h 48968"/>
                <a:gd name="connsiteX2" fmla="*/ 73019 w 73018"/>
                <a:gd name="connsiteY2" fmla="*/ 0 h 48968"/>
                <a:gd name="connsiteX3" fmla="*/ 0 w 73018"/>
                <a:gd name="connsiteY3" fmla="*/ 217 h 48968"/>
                <a:gd name="connsiteX4" fmla="*/ 0 w 73018"/>
                <a:gd name="connsiteY4" fmla="*/ 48968 h 4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8" h="48968">
                  <a:moveTo>
                    <a:pt x="0" y="48968"/>
                  </a:moveTo>
                  <a:lnTo>
                    <a:pt x="73019" y="28818"/>
                  </a:lnTo>
                  <a:lnTo>
                    <a:pt x="73019" y="0"/>
                  </a:lnTo>
                  <a:lnTo>
                    <a:pt x="0" y="217"/>
                  </a:lnTo>
                  <a:lnTo>
                    <a:pt x="0" y="48968"/>
                  </a:lnTo>
                  <a:close/>
                </a:path>
              </a:pathLst>
            </a:custGeom>
            <a:solidFill>
              <a:srgbClr val="002B54"/>
            </a:solidFill>
            <a:ln w="216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C3B23CE-0F81-4712-BBC5-B35D9C6714BA}"/>
                </a:ext>
              </a:extLst>
            </p:cNvPr>
            <p:cNvSpPr/>
            <p:nvPr/>
          </p:nvSpPr>
          <p:spPr>
            <a:xfrm>
              <a:off x="10237316" y="6383457"/>
              <a:ext cx="73018" cy="88402"/>
            </a:xfrm>
            <a:custGeom>
              <a:avLst/>
              <a:gdLst>
                <a:gd name="connsiteX0" fmla="*/ 0 w 73018"/>
                <a:gd name="connsiteY0" fmla="*/ 88403 h 88402"/>
                <a:gd name="connsiteX1" fmla="*/ 73019 w 73018"/>
                <a:gd name="connsiteY1" fmla="*/ 42251 h 88402"/>
                <a:gd name="connsiteX2" fmla="*/ 73019 w 73018"/>
                <a:gd name="connsiteY2" fmla="*/ 0 h 88402"/>
                <a:gd name="connsiteX3" fmla="*/ 0 w 73018"/>
                <a:gd name="connsiteY3" fmla="*/ 20584 h 88402"/>
                <a:gd name="connsiteX4" fmla="*/ 0 w 73018"/>
                <a:gd name="connsiteY4" fmla="*/ 88403 h 88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8" h="88402">
                  <a:moveTo>
                    <a:pt x="0" y="88403"/>
                  </a:moveTo>
                  <a:lnTo>
                    <a:pt x="73019" y="42251"/>
                  </a:lnTo>
                  <a:lnTo>
                    <a:pt x="73019" y="0"/>
                  </a:lnTo>
                  <a:lnTo>
                    <a:pt x="0" y="20584"/>
                  </a:lnTo>
                  <a:lnTo>
                    <a:pt x="0" y="88403"/>
                  </a:lnTo>
                  <a:close/>
                </a:path>
              </a:pathLst>
            </a:custGeom>
            <a:solidFill>
              <a:srgbClr val="002B54"/>
            </a:solidFill>
            <a:ln w="216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205CEC0-CCC5-4A13-8BD1-AFC790A3A1D3}"/>
                </a:ext>
              </a:extLst>
            </p:cNvPr>
            <p:cNvSpPr/>
            <p:nvPr/>
          </p:nvSpPr>
          <p:spPr>
            <a:xfrm>
              <a:off x="10164947" y="6431775"/>
              <a:ext cx="145170" cy="118520"/>
            </a:xfrm>
            <a:custGeom>
              <a:avLst/>
              <a:gdLst>
                <a:gd name="connsiteX0" fmla="*/ 61968 w 145170"/>
                <a:gd name="connsiteY0" fmla="*/ 69552 h 118520"/>
                <a:gd name="connsiteX1" fmla="*/ 52218 w 145170"/>
                <a:gd name="connsiteY1" fmla="*/ 59152 h 118520"/>
                <a:gd name="connsiteX2" fmla="*/ 0 w 145170"/>
                <a:gd name="connsiteY2" fmla="*/ 91653 h 118520"/>
                <a:gd name="connsiteX3" fmla="*/ 63485 w 145170"/>
                <a:gd name="connsiteY3" fmla="*/ 118520 h 118520"/>
                <a:gd name="connsiteX4" fmla="*/ 79519 w 145170"/>
                <a:gd name="connsiteY4" fmla="*/ 117003 h 118520"/>
                <a:gd name="connsiteX5" fmla="*/ 145171 w 145170"/>
                <a:gd name="connsiteY5" fmla="*/ 48968 h 118520"/>
                <a:gd name="connsiteX6" fmla="*/ 145171 w 145170"/>
                <a:gd name="connsiteY6" fmla="*/ 0 h 118520"/>
                <a:gd name="connsiteX7" fmla="*/ 72369 w 145170"/>
                <a:gd name="connsiteY7" fmla="*/ 46151 h 118520"/>
                <a:gd name="connsiteX8" fmla="*/ 61968 w 145170"/>
                <a:gd name="connsiteY8" fmla="*/ 69552 h 118520"/>
                <a:gd name="connsiteX9" fmla="*/ 61968 w 145170"/>
                <a:gd name="connsiteY9" fmla="*/ 69552 h 11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170" h="118520">
                  <a:moveTo>
                    <a:pt x="61968" y="69552"/>
                  </a:moveTo>
                  <a:cubicBezTo>
                    <a:pt x="57635" y="69552"/>
                    <a:pt x="53951" y="67169"/>
                    <a:pt x="52218" y="59152"/>
                  </a:cubicBezTo>
                  <a:lnTo>
                    <a:pt x="0" y="91653"/>
                  </a:lnTo>
                  <a:cubicBezTo>
                    <a:pt x="16034" y="108553"/>
                    <a:pt x="41818" y="118520"/>
                    <a:pt x="63485" y="118520"/>
                  </a:cubicBezTo>
                  <a:cubicBezTo>
                    <a:pt x="69119" y="118520"/>
                    <a:pt x="73452" y="118087"/>
                    <a:pt x="79519" y="117003"/>
                  </a:cubicBezTo>
                  <a:lnTo>
                    <a:pt x="145171" y="48968"/>
                  </a:lnTo>
                  <a:lnTo>
                    <a:pt x="145171" y="0"/>
                  </a:lnTo>
                  <a:lnTo>
                    <a:pt x="72369" y="46151"/>
                  </a:lnTo>
                  <a:cubicBezTo>
                    <a:pt x="72369" y="64785"/>
                    <a:pt x="68035" y="69552"/>
                    <a:pt x="61968" y="69552"/>
                  </a:cubicBezTo>
                  <a:lnTo>
                    <a:pt x="61968" y="69552"/>
                  </a:lnTo>
                  <a:close/>
                </a:path>
              </a:pathLst>
            </a:custGeom>
            <a:solidFill>
              <a:srgbClr val="002B54"/>
            </a:solidFill>
            <a:ln w="216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D0B773F-68DC-4082-9120-BC521EF25BDA}"/>
                </a:ext>
              </a:extLst>
            </p:cNvPr>
            <p:cNvSpPr/>
            <p:nvPr/>
          </p:nvSpPr>
          <p:spPr>
            <a:xfrm>
              <a:off x="10253566" y="6488544"/>
              <a:ext cx="56768" cy="58718"/>
            </a:xfrm>
            <a:custGeom>
              <a:avLst/>
              <a:gdLst>
                <a:gd name="connsiteX0" fmla="*/ 56768 w 56768"/>
                <a:gd name="connsiteY0" fmla="*/ 0 h 58718"/>
                <a:gd name="connsiteX1" fmla="*/ 0 w 56768"/>
                <a:gd name="connsiteY1" fmla="*/ 58718 h 58718"/>
                <a:gd name="connsiteX2" fmla="*/ 56768 w 56768"/>
                <a:gd name="connsiteY2" fmla="*/ 0 h 58718"/>
                <a:gd name="connsiteX3" fmla="*/ 56768 w 56768"/>
                <a:gd name="connsiteY3" fmla="*/ 0 h 58718"/>
              </a:gdLst>
              <a:ahLst/>
              <a:cxnLst>
                <a:cxn ang="0">
                  <a:pos x="connsiteX0" y="connsiteY0"/>
                </a:cxn>
                <a:cxn ang="0">
                  <a:pos x="connsiteX1" y="connsiteY1"/>
                </a:cxn>
                <a:cxn ang="0">
                  <a:pos x="connsiteX2" y="connsiteY2"/>
                </a:cxn>
                <a:cxn ang="0">
                  <a:pos x="connsiteX3" y="connsiteY3"/>
                </a:cxn>
              </a:cxnLst>
              <a:rect l="l" t="t" r="r" b="b"/>
              <a:pathLst>
                <a:path w="56768" h="58718">
                  <a:moveTo>
                    <a:pt x="56768" y="0"/>
                  </a:moveTo>
                  <a:lnTo>
                    <a:pt x="0" y="58718"/>
                  </a:lnTo>
                  <a:cubicBezTo>
                    <a:pt x="27734" y="51785"/>
                    <a:pt x="55468" y="33368"/>
                    <a:pt x="56768" y="0"/>
                  </a:cubicBezTo>
                  <a:lnTo>
                    <a:pt x="56768" y="0"/>
                  </a:lnTo>
                  <a:close/>
                </a:path>
              </a:pathLst>
            </a:custGeom>
            <a:solidFill>
              <a:srgbClr val="002B54"/>
            </a:solidFill>
            <a:ln w="216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94E79CF-2FB2-49DE-8679-76B76F8CE83B}"/>
                </a:ext>
              </a:extLst>
            </p:cNvPr>
            <p:cNvSpPr/>
            <p:nvPr/>
          </p:nvSpPr>
          <p:spPr>
            <a:xfrm>
              <a:off x="10148914" y="6440659"/>
              <a:ext cx="67601" cy="79085"/>
            </a:xfrm>
            <a:custGeom>
              <a:avLst/>
              <a:gdLst>
                <a:gd name="connsiteX0" fmla="*/ 67602 w 67601"/>
                <a:gd name="connsiteY0" fmla="*/ 0 h 79085"/>
                <a:gd name="connsiteX1" fmla="*/ 0 w 67601"/>
                <a:gd name="connsiteY1" fmla="*/ 0 h 79085"/>
                <a:gd name="connsiteX2" fmla="*/ 0 w 67601"/>
                <a:gd name="connsiteY2" fmla="*/ 42251 h 79085"/>
                <a:gd name="connsiteX3" fmla="*/ 0 w 67601"/>
                <a:gd name="connsiteY3" fmla="*/ 46585 h 79085"/>
                <a:gd name="connsiteX4" fmla="*/ 12134 w 67601"/>
                <a:gd name="connsiteY4" fmla="*/ 79086 h 79085"/>
                <a:gd name="connsiteX5" fmla="*/ 67602 w 67601"/>
                <a:gd name="connsiteY5" fmla="*/ 44418 h 79085"/>
                <a:gd name="connsiteX6" fmla="*/ 67602 w 67601"/>
                <a:gd name="connsiteY6" fmla="*/ 0 h 79085"/>
                <a:gd name="connsiteX7" fmla="*/ 67602 w 67601"/>
                <a:gd name="connsiteY7" fmla="*/ 0 h 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1" h="79085">
                  <a:moveTo>
                    <a:pt x="67602" y="0"/>
                  </a:moveTo>
                  <a:lnTo>
                    <a:pt x="0" y="0"/>
                  </a:lnTo>
                  <a:lnTo>
                    <a:pt x="0" y="42251"/>
                  </a:lnTo>
                  <a:lnTo>
                    <a:pt x="0" y="46585"/>
                  </a:lnTo>
                  <a:cubicBezTo>
                    <a:pt x="0" y="59802"/>
                    <a:pt x="4333" y="70419"/>
                    <a:pt x="12134" y="79086"/>
                  </a:cubicBezTo>
                  <a:cubicBezTo>
                    <a:pt x="12134" y="79086"/>
                    <a:pt x="67602" y="45285"/>
                    <a:pt x="67602" y="44418"/>
                  </a:cubicBezTo>
                  <a:lnTo>
                    <a:pt x="67602" y="0"/>
                  </a:lnTo>
                  <a:lnTo>
                    <a:pt x="67602" y="0"/>
                  </a:lnTo>
                  <a:close/>
                </a:path>
              </a:pathLst>
            </a:custGeom>
            <a:solidFill>
              <a:srgbClr val="002B54"/>
            </a:solidFill>
            <a:ln w="216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D47683A-6B05-4ADB-8BB7-F39F8D5CBE89}"/>
                </a:ext>
              </a:extLst>
            </p:cNvPr>
            <p:cNvSpPr/>
            <p:nvPr/>
          </p:nvSpPr>
          <p:spPr>
            <a:xfrm>
              <a:off x="10317918" y="6361790"/>
              <a:ext cx="84935" cy="59151"/>
            </a:xfrm>
            <a:custGeom>
              <a:avLst/>
              <a:gdLst>
                <a:gd name="connsiteX0" fmla="*/ 0 w 84935"/>
                <a:gd name="connsiteY0" fmla="*/ 19717 h 59151"/>
                <a:gd name="connsiteX1" fmla="*/ 0 w 84935"/>
                <a:gd name="connsiteY1" fmla="*/ 59152 h 59151"/>
                <a:gd name="connsiteX2" fmla="*/ 54601 w 84935"/>
                <a:gd name="connsiteY2" fmla="*/ 24484 h 59151"/>
                <a:gd name="connsiteX3" fmla="*/ 84936 w 84935"/>
                <a:gd name="connsiteY3" fmla="*/ 0 h 59151"/>
                <a:gd name="connsiteX4" fmla="*/ 61102 w 84935"/>
                <a:gd name="connsiteY4" fmla="*/ 2817 h 59151"/>
                <a:gd name="connsiteX5" fmla="*/ 0 w 84935"/>
                <a:gd name="connsiteY5" fmla="*/ 19717 h 5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35" h="59151">
                  <a:moveTo>
                    <a:pt x="0" y="19717"/>
                  </a:moveTo>
                  <a:lnTo>
                    <a:pt x="0" y="59152"/>
                  </a:lnTo>
                  <a:lnTo>
                    <a:pt x="54601" y="24484"/>
                  </a:lnTo>
                  <a:lnTo>
                    <a:pt x="84936" y="0"/>
                  </a:lnTo>
                  <a:lnTo>
                    <a:pt x="61102" y="2817"/>
                  </a:lnTo>
                  <a:lnTo>
                    <a:pt x="0" y="19717"/>
                  </a:lnTo>
                  <a:close/>
                </a:path>
              </a:pathLst>
            </a:custGeom>
            <a:solidFill>
              <a:srgbClr val="002B54"/>
            </a:solidFill>
            <a:ln w="216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B649BA5-C9ED-4792-AE8F-BD9E09A476E3}"/>
                </a:ext>
              </a:extLst>
            </p:cNvPr>
            <p:cNvSpPr/>
            <p:nvPr/>
          </p:nvSpPr>
          <p:spPr>
            <a:xfrm>
              <a:off x="10317918" y="6373057"/>
              <a:ext cx="90785" cy="99669"/>
            </a:xfrm>
            <a:custGeom>
              <a:avLst/>
              <a:gdLst>
                <a:gd name="connsiteX0" fmla="*/ 0 w 90785"/>
                <a:gd name="connsiteY0" fmla="*/ 54168 h 99669"/>
                <a:gd name="connsiteX1" fmla="*/ 0 w 90785"/>
                <a:gd name="connsiteY1" fmla="*/ 99670 h 99669"/>
                <a:gd name="connsiteX2" fmla="*/ 76702 w 90785"/>
                <a:gd name="connsiteY2" fmla="*/ 19717 h 99669"/>
                <a:gd name="connsiteX3" fmla="*/ 90786 w 90785"/>
                <a:gd name="connsiteY3" fmla="*/ 0 h 99669"/>
                <a:gd name="connsiteX4" fmla="*/ 63052 w 90785"/>
                <a:gd name="connsiteY4" fmla="*/ 14084 h 99669"/>
                <a:gd name="connsiteX5" fmla="*/ 0 w 90785"/>
                <a:gd name="connsiteY5" fmla="*/ 54168 h 9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85" h="99669">
                  <a:moveTo>
                    <a:pt x="0" y="54168"/>
                  </a:moveTo>
                  <a:lnTo>
                    <a:pt x="0" y="99670"/>
                  </a:lnTo>
                  <a:lnTo>
                    <a:pt x="76702" y="19717"/>
                  </a:lnTo>
                  <a:lnTo>
                    <a:pt x="90786" y="0"/>
                  </a:lnTo>
                  <a:lnTo>
                    <a:pt x="63052" y="14084"/>
                  </a:lnTo>
                  <a:lnTo>
                    <a:pt x="0" y="54168"/>
                  </a:lnTo>
                  <a:close/>
                </a:path>
              </a:pathLst>
            </a:custGeom>
            <a:solidFill>
              <a:srgbClr val="002B54"/>
            </a:solidFill>
            <a:ln w="216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9F15937-DEA8-459D-9C45-210A1C60B864}"/>
                </a:ext>
              </a:extLst>
            </p:cNvPr>
            <p:cNvSpPr/>
            <p:nvPr/>
          </p:nvSpPr>
          <p:spPr>
            <a:xfrm>
              <a:off x="10579442" y="6349440"/>
              <a:ext cx="153187" cy="63051"/>
            </a:xfrm>
            <a:custGeom>
              <a:avLst/>
              <a:gdLst>
                <a:gd name="connsiteX0" fmla="*/ 153187 w 153187"/>
                <a:gd name="connsiteY0" fmla="*/ 0 h 63051"/>
                <a:gd name="connsiteX1" fmla="*/ 0 w 153187"/>
                <a:gd name="connsiteY1" fmla="*/ 217 h 63051"/>
                <a:gd name="connsiteX2" fmla="*/ 0 w 153187"/>
                <a:gd name="connsiteY2" fmla="*/ 28384 h 63051"/>
                <a:gd name="connsiteX3" fmla="*/ 0 w 153187"/>
                <a:gd name="connsiteY3" fmla="*/ 29251 h 63051"/>
                <a:gd name="connsiteX4" fmla="*/ 120687 w 153187"/>
                <a:gd name="connsiteY4" fmla="*/ 63052 h 63051"/>
                <a:gd name="connsiteX5" fmla="*/ 153187 w 153187"/>
                <a:gd name="connsiteY5" fmla="*/ 63052 h 63051"/>
                <a:gd name="connsiteX6" fmla="*/ 153187 w 153187"/>
                <a:gd name="connsiteY6" fmla="*/ 0 h 6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187" h="63051">
                  <a:moveTo>
                    <a:pt x="153187" y="0"/>
                  </a:moveTo>
                  <a:lnTo>
                    <a:pt x="0" y="217"/>
                  </a:lnTo>
                  <a:lnTo>
                    <a:pt x="0" y="28384"/>
                  </a:lnTo>
                  <a:lnTo>
                    <a:pt x="0" y="29251"/>
                  </a:lnTo>
                  <a:lnTo>
                    <a:pt x="120687" y="63052"/>
                  </a:lnTo>
                  <a:lnTo>
                    <a:pt x="153187" y="63052"/>
                  </a:lnTo>
                  <a:lnTo>
                    <a:pt x="153187" y="0"/>
                  </a:lnTo>
                  <a:close/>
                </a:path>
              </a:pathLst>
            </a:custGeom>
            <a:solidFill>
              <a:srgbClr val="002B54"/>
            </a:solidFill>
            <a:ln w="216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69165F0-6246-4447-A2A1-DB460F8AFBAF}"/>
                </a:ext>
              </a:extLst>
            </p:cNvPr>
            <p:cNvSpPr/>
            <p:nvPr/>
          </p:nvSpPr>
          <p:spPr>
            <a:xfrm>
              <a:off x="10579442" y="6383024"/>
              <a:ext cx="112886" cy="112670"/>
            </a:xfrm>
            <a:custGeom>
              <a:avLst/>
              <a:gdLst>
                <a:gd name="connsiteX0" fmla="*/ 0 w 112886"/>
                <a:gd name="connsiteY0" fmla="*/ 0 h 112670"/>
                <a:gd name="connsiteX1" fmla="*/ 0 w 112886"/>
                <a:gd name="connsiteY1" fmla="*/ 433 h 112670"/>
                <a:gd name="connsiteX2" fmla="*/ 0 w 112886"/>
                <a:gd name="connsiteY2" fmla="*/ 29901 h 112670"/>
                <a:gd name="connsiteX3" fmla="*/ 37268 w 112886"/>
                <a:gd name="connsiteY3" fmla="*/ 29901 h 112670"/>
                <a:gd name="connsiteX4" fmla="*/ 37268 w 112886"/>
                <a:gd name="connsiteY4" fmla="*/ 64785 h 112670"/>
                <a:gd name="connsiteX5" fmla="*/ 112886 w 112886"/>
                <a:gd name="connsiteY5" fmla="*/ 112670 h 112670"/>
                <a:gd name="connsiteX6" fmla="*/ 112886 w 112886"/>
                <a:gd name="connsiteY6" fmla="*/ 32284 h 112670"/>
                <a:gd name="connsiteX7" fmla="*/ 0 w 112886"/>
                <a:gd name="connsiteY7" fmla="*/ 0 h 11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86" h="112670">
                  <a:moveTo>
                    <a:pt x="0" y="0"/>
                  </a:moveTo>
                  <a:lnTo>
                    <a:pt x="0" y="433"/>
                  </a:lnTo>
                  <a:lnTo>
                    <a:pt x="0" y="29901"/>
                  </a:lnTo>
                  <a:lnTo>
                    <a:pt x="37268" y="29901"/>
                  </a:lnTo>
                  <a:lnTo>
                    <a:pt x="37268" y="64785"/>
                  </a:lnTo>
                  <a:lnTo>
                    <a:pt x="112886" y="112670"/>
                  </a:lnTo>
                  <a:lnTo>
                    <a:pt x="112886" y="32284"/>
                  </a:lnTo>
                  <a:lnTo>
                    <a:pt x="0" y="0"/>
                  </a:lnTo>
                  <a:close/>
                </a:path>
              </a:pathLst>
            </a:custGeom>
            <a:solidFill>
              <a:srgbClr val="002B54"/>
            </a:solidFill>
            <a:ln w="216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C5CA7EF-5A91-48DA-A29A-B22287C90795}"/>
                </a:ext>
              </a:extLst>
            </p:cNvPr>
            <p:cNvSpPr/>
            <p:nvPr/>
          </p:nvSpPr>
          <p:spPr>
            <a:xfrm>
              <a:off x="10616709" y="6453876"/>
              <a:ext cx="75618" cy="92952"/>
            </a:xfrm>
            <a:custGeom>
              <a:avLst/>
              <a:gdLst>
                <a:gd name="connsiteX0" fmla="*/ 0 w 75618"/>
                <a:gd name="connsiteY0" fmla="*/ 0 h 92952"/>
                <a:gd name="connsiteX1" fmla="*/ 0 w 75618"/>
                <a:gd name="connsiteY1" fmla="*/ 65219 h 92952"/>
                <a:gd name="connsiteX2" fmla="*/ 26217 w 75618"/>
                <a:gd name="connsiteY2" fmla="*/ 92953 h 92952"/>
                <a:gd name="connsiteX3" fmla="*/ 75619 w 75618"/>
                <a:gd name="connsiteY3" fmla="*/ 92953 h 92952"/>
                <a:gd name="connsiteX4" fmla="*/ 75619 w 75618"/>
                <a:gd name="connsiteY4" fmla="*/ 47451 h 92952"/>
                <a:gd name="connsiteX5" fmla="*/ 0 w 75618"/>
                <a:gd name="connsiteY5" fmla="*/ 0 h 92952"/>
                <a:gd name="connsiteX6" fmla="*/ 0 w 75618"/>
                <a:gd name="connsiteY6" fmla="*/ 0 h 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18" h="92952">
                  <a:moveTo>
                    <a:pt x="0" y="0"/>
                  </a:moveTo>
                  <a:lnTo>
                    <a:pt x="0" y="65219"/>
                  </a:lnTo>
                  <a:lnTo>
                    <a:pt x="26217" y="92953"/>
                  </a:lnTo>
                  <a:lnTo>
                    <a:pt x="75619" y="92953"/>
                  </a:lnTo>
                  <a:lnTo>
                    <a:pt x="75619" y="47451"/>
                  </a:lnTo>
                  <a:lnTo>
                    <a:pt x="0" y="0"/>
                  </a:lnTo>
                  <a:lnTo>
                    <a:pt x="0" y="0"/>
                  </a:lnTo>
                  <a:close/>
                </a:path>
              </a:pathLst>
            </a:custGeom>
            <a:solidFill>
              <a:srgbClr val="002B54"/>
            </a:solidFill>
            <a:ln w="216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5534F43-7BD0-4630-A0A0-9669DCB9BE70}"/>
                </a:ext>
              </a:extLst>
            </p:cNvPr>
            <p:cNvSpPr/>
            <p:nvPr/>
          </p:nvSpPr>
          <p:spPr>
            <a:xfrm>
              <a:off x="10616709" y="6526245"/>
              <a:ext cx="19067" cy="20583"/>
            </a:xfrm>
            <a:custGeom>
              <a:avLst/>
              <a:gdLst>
                <a:gd name="connsiteX0" fmla="*/ 0 w 19067"/>
                <a:gd name="connsiteY0" fmla="*/ 20584 h 20583"/>
                <a:gd name="connsiteX1" fmla="*/ 0 w 19067"/>
                <a:gd name="connsiteY1" fmla="*/ 20584 h 20583"/>
                <a:gd name="connsiteX2" fmla="*/ 19067 w 19067"/>
                <a:gd name="connsiteY2" fmla="*/ 20584 h 20583"/>
                <a:gd name="connsiteX3" fmla="*/ 0 w 19067"/>
                <a:gd name="connsiteY3" fmla="*/ 0 h 20583"/>
                <a:gd name="connsiteX4" fmla="*/ 0 w 19067"/>
                <a:gd name="connsiteY4" fmla="*/ 20584 h 2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 h="20583">
                  <a:moveTo>
                    <a:pt x="0" y="20584"/>
                  </a:moveTo>
                  <a:lnTo>
                    <a:pt x="0" y="20584"/>
                  </a:lnTo>
                  <a:lnTo>
                    <a:pt x="19067" y="20584"/>
                  </a:lnTo>
                  <a:lnTo>
                    <a:pt x="0" y="0"/>
                  </a:lnTo>
                  <a:lnTo>
                    <a:pt x="0" y="20584"/>
                  </a:lnTo>
                  <a:close/>
                </a:path>
              </a:pathLst>
            </a:custGeom>
            <a:solidFill>
              <a:srgbClr val="002B54"/>
            </a:solidFill>
            <a:ln w="216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647DBB3-D5FA-4867-A805-A364F0D3DBA6}"/>
                </a:ext>
              </a:extLst>
            </p:cNvPr>
            <p:cNvSpPr/>
            <p:nvPr/>
          </p:nvSpPr>
          <p:spPr>
            <a:xfrm>
              <a:off x="10698395" y="6517795"/>
              <a:ext cx="29467" cy="29250"/>
            </a:xfrm>
            <a:custGeom>
              <a:avLst/>
              <a:gdLst>
                <a:gd name="connsiteX0" fmla="*/ 29467 w 29467"/>
                <a:gd name="connsiteY0" fmla="*/ 14517 h 29250"/>
                <a:gd name="connsiteX1" fmla="*/ 25134 w 29467"/>
                <a:gd name="connsiteY1" fmla="*/ 24917 h 29250"/>
                <a:gd name="connsiteX2" fmla="*/ 14734 w 29467"/>
                <a:gd name="connsiteY2" fmla="*/ 29251 h 29250"/>
                <a:gd name="connsiteX3" fmla="*/ 4333 w 29467"/>
                <a:gd name="connsiteY3" fmla="*/ 24917 h 29250"/>
                <a:gd name="connsiteX4" fmla="*/ 0 w 29467"/>
                <a:gd name="connsiteY4" fmla="*/ 14517 h 29250"/>
                <a:gd name="connsiteX5" fmla="*/ 4333 w 29467"/>
                <a:gd name="connsiteY5" fmla="*/ 4117 h 29250"/>
                <a:gd name="connsiteX6" fmla="*/ 14734 w 29467"/>
                <a:gd name="connsiteY6" fmla="*/ 0 h 29250"/>
                <a:gd name="connsiteX7" fmla="*/ 25134 w 29467"/>
                <a:gd name="connsiteY7" fmla="*/ 4117 h 29250"/>
                <a:gd name="connsiteX8" fmla="*/ 29467 w 29467"/>
                <a:gd name="connsiteY8" fmla="*/ 14517 h 29250"/>
                <a:gd name="connsiteX9" fmla="*/ 29467 w 29467"/>
                <a:gd name="connsiteY9" fmla="*/ 14517 h 29250"/>
                <a:gd name="connsiteX10" fmla="*/ 26434 w 29467"/>
                <a:gd name="connsiteY10" fmla="*/ 14517 h 29250"/>
                <a:gd name="connsiteX11" fmla="*/ 22967 w 29467"/>
                <a:gd name="connsiteY11" fmla="*/ 6067 h 29250"/>
                <a:gd name="connsiteX12" fmla="*/ 14517 w 29467"/>
                <a:gd name="connsiteY12" fmla="*/ 2600 h 29250"/>
                <a:gd name="connsiteX13" fmla="*/ 6067 w 29467"/>
                <a:gd name="connsiteY13" fmla="*/ 6067 h 29250"/>
                <a:gd name="connsiteX14" fmla="*/ 2600 w 29467"/>
                <a:gd name="connsiteY14" fmla="*/ 14517 h 29250"/>
                <a:gd name="connsiteX15" fmla="*/ 6067 w 29467"/>
                <a:gd name="connsiteY15" fmla="*/ 22967 h 29250"/>
                <a:gd name="connsiteX16" fmla="*/ 14517 w 29467"/>
                <a:gd name="connsiteY16" fmla="*/ 26434 h 29250"/>
                <a:gd name="connsiteX17" fmla="*/ 22967 w 29467"/>
                <a:gd name="connsiteY17" fmla="*/ 22967 h 29250"/>
                <a:gd name="connsiteX18" fmla="*/ 26434 w 29467"/>
                <a:gd name="connsiteY18" fmla="*/ 14517 h 29250"/>
                <a:gd name="connsiteX19" fmla="*/ 26434 w 29467"/>
                <a:gd name="connsiteY19" fmla="*/ 14517 h 29250"/>
                <a:gd name="connsiteX20" fmla="*/ 20801 w 29467"/>
                <a:gd name="connsiteY20" fmla="*/ 21234 h 29250"/>
                <a:gd name="connsiteX21" fmla="*/ 17984 w 29467"/>
                <a:gd name="connsiteY21" fmla="*/ 21234 h 29250"/>
                <a:gd name="connsiteX22" fmla="*/ 17334 w 29467"/>
                <a:gd name="connsiteY22" fmla="*/ 18851 h 29250"/>
                <a:gd name="connsiteX23" fmla="*/ 16900 w 29467"/>
                <a:gd name="connsiteY23" fmla="*/ 16467 h 29250"/>
                <a:gd name="connsiteX24" fmla="*/ 14517 w 29467"/>
                <a:gd name="connsiteY24" fmla="*/ 16034 h 29250"/>
                <a:gd name="connsiteX25" fmla="*/ 11917 w 29467"/>
                <a:gd name="connsiteY25" fmla="*/ 16034 h 29250"/>
                <a:gd name="connsiteX26" fmla="*/ 11917 w 29467"/>
                <a:gd name="connsiteY26" fmla="*/ 21234 h 29250"/>
                <a:gd name="connsiteX27" fmla="*/ 8884 w 29467"/>
                <a:gd name="connsiteY27" fmla="*/ 21234 h 29250"/>
                <a:gd name="connsiteX28" fmla="*/ 8884 w 29467"/>
                <a:gd name="connsiteY28" fmla="*/ 8017 h 29250"/>
                <a:gd name="connsiteX29" fmla="*/ 15167 w 29467"/>
                <a:gd name="connsiteY29" fmla="*/ 8017 h 29250"/>
                <a:gd name="connsiteX30" fmla="*/ 20367 w 29467"/>
                <a:gd name="connsiteY30" fmla="*/ 12134 h 29250"/>
                <a:gd name="connsiteX31" fmla="*/ 18850 w 29467"/>
                <a:gd name="connsiteY31" fmla="*/ 14950 h 29250"/>
                <a:gd name="connsiteX32" fmla="*/ 20151 w 29467"/>
                <a:gd name="connsiteY32" fmla="*/ 18201 h 29250"/>
                <a:gd name="connsiteX33" fmla="*/ 20151 w 29467"/>
                <a:gd name="connsiteY33" fmla="*/ 18851 h 29250"/>
                <a:gd name="connsiteX34" fmla="*/ 20367 w 29467"/>
                <a:gd name="connsiteY34" fmla="*/ 19501 h 29250"/>
                <a:gd name="connsiteX35" fmla="*/ 20367 w 29467"/>
                <a:gd name="connsiteY35" fmla="*/ 19934 h 29250"/>
                <a:gd name="connsiteX36" fmla="*/ 20801 w 29467"/>
                <a:gd name="connsiteY36" fmla="*/ 21234 h 29250"/>
                <a:gd name="connsiteX37" fmla="*/ 20801 w 29467"/>
                <a:gd name="connsiteY37" fmla="*/ 21234 h 29250"/>
                <a:gd name="connsiteX38" fmla="*/ 17550 w 29467"/>
                <a:gd name="connsiteY38" fmla="*/ 11917 h 29250"/>
                <a:gd name="connsiteX39" fmla="*/ 14950 w 29467"/>
                <a:gd name="connsiteY39" fmla="*/ 10400 h 29250"/>
                <a:gd name="connsiteX40" fmla="*/ 12134 w 29467"/>
                <a:gd name="connsiteY40" fmla="*/ 10400 h 29250"/>
                <a:gd name="connsiteX41" fmla="*/ 12134 w 29467"/>
                <a:gd name="connsiteY41" fmla="*/ 13434 h 29250"/>
                <a:gd name="connsiteX42" fmla="*/ 14734 w 29467"/>
                <a:gd name="connsiteY42" fmla="*/ 13434 h 29250"/>
                <a:gd name="connsiteX43" fmla="*/ 17550 w 29467"/>
                <a:gd name="connsiteY43" fmla="*/ 11917 h 29250"/>
                <a:gd name="connsiteX44" fmla="*/ 17550 w 29467"/>
                <a:gd name="connsiteY44" fmla="*/ 11917 h 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467" h="29250">
                  <a:moveTo>
                    <a:pt x="29467" y="14517"/>
                  </a:moveTo>
                  <a:cubicBezTo>
                    <a:pt x="29467" y="18634"/>
                    <a:pt x="27951" y="22101"/>
                    <a:pt x="25134" y="24917"/>
                  </a:cubicBezTo>
                  <a:cubicBezTo>
                    <a:pt x="22317" y="27734"/>
                    <a:pt x="18850" y="29251"/>
                    <a:pt x="14734" y="29251"/>
                  </a:cubicBezTo>
                  <a:cubicBezTo>
                    <a:pt x="10617" y="29251"/>
                    <a:pt x="7150" y="27734"/>
                    <a:pt x="4333" y="24917"/>
                  </a:cubicBezTo>
                  <a:cubicBezTo>
                    <a:pt x="1517" y="22101"/>
                    <a:pt x="0" y="18634"/>
                    <a:pt x="0" y="14517"/>
                  </a:cubicBezTo>
                  <a:cubicBezTo>
                    <a:pt x="0" y="10400"/>
                    <a:pt x="1517" y="6934"/>
                    <a:pt x="4333" y="4117"/>
                  </a:cubicBezTo>
                  <a:cubicBezTo>
                    <a:pt x="7150" y="1300"/>
                    <a:pt x="10617" y="0"/>
                    <a:pt x="14734" y="0"/>
                  </a:cubicBezTo>
                  <a:cubicBezTo>
                    <a:pt x="18850" y="0"/>
                    <a:pt x="22317" y="1300"/>
                    <a:pt x="25134" y="4117"/>
                  </a:cubicBezTo>
                  <a:cubicBezTo>
                    <a:pt x="27951" y="6934"/>
                    <a:pt x="29467" y="10400"/>
                    <a:pt x="29467" y="14517"/>
                  </a:cubicBezTo>
                  <a:lnTo>
                    <a:pt x="29467" y="14517"/>
                  </a:lnTo>
                  <a:close/>
                  <a:moveTo>
                    <a:pt x="26434" y="14517"/>
                  </a:moveTo>
                  <a:cubicBezTo>
                    <a:pt x="26434" y="11267"/>
                    <a:pt x="25351" y="8450"/>
                    <a:pt x="22967" y="6067"/>
                  </a:cubicBezTo>
                  <a:cubicBezTo>
                    <a:pt x="20584" y="3683"/>
                    <a:pt x="17767" y="2600"/>
                    <a:pt x="14517" y="2600"/>
                  </a:cubicBezTo>
                  <a:cubicBezTo>
                    <a:pt x="11267" y="2600"/>
                    <a:pt x="8450" y="3683"/>
                    <a:pt x="6067" y="6067"/>
                  </a:cubicBezTo>
                  <a:cubicBezTo>
                    <a:pt x="3683" y="8450"/>
                    <a:pt x="2600" y="11050"/>
                    <a:pt x="2600" y="14517"/>
                  </a:cubicBezTo>
                  <a:cubicBezTo>
                    <a:pt x="2600" y="17767"/>
                    <a:pt x="3683" y="20584"/>
                    <a:pt x="6067" y="22967"/>
                  </a:cubicBezTo>
                  <a:cubicBezTo>
                    <a:pt x="8450" y="25351"/>
                    <a:pt x="11267" y="26434"/>
                    <a:pt x="14517" y="26434"/>
                  </a:cubicBezTo>
                  <a:cubicBezTo>
                    <a:pt x="17767" y="26434"/>
                    <a:pt x="20584" y="25351"/>
                    <a:pt x="22967" y="22967"/>
                  </a:cubicBezTo>
                  <a:cubicBezTo>
                    <a:pt x="25351" y="20584"/>
                    <a:pt x="26434" y="17767"/>
                    <a:pt x="26434" y="14517"/>
                  </a:cubicBezTo>
                  <a:lnTo>
                    <a:pt x="26434" y="14517"/>
                  </a:lnTo>
                  <a:close/>
                  <a:moveTo>
                    <a:pt x="20801" y="21234"/>
                  </a:moveTo>
                  <a:lnTo>
                    <a:pt x="17984" y="21234"/>
                  </a:lnTo>
                  <a:cubicBezTo>
                    <a:pt x="17550" y="20584"/>
                    <a:pt x="17334" y="19717"/>
                    <a:pt x="17334" y="18851"/>
                  </a:cubicBezTo>
                  <a:cubicBezTo>
                    <a:pt x="17334" y="17551"/>
                    <a:pt x="17117" y="16900"/>
                    <a:pt x="16900" y="16467"/>
                  </a:cubicBezTo>
                  <a:cubicBezTo>
                    <a:pt x="16467" y="16250"/>
                    <a:pt x="15817" y="16034"/>
                    <a:pt x="14517" y="16034"/>
                  </a:cubicBezTo>
                  <a:lnTo>
                    <a:pt x="11917" y="16034"/>
                  </a:lnTo>
                  <a:lnTo>
                    <a:pt x="11917" y="21234"/>
                  </a:lnTo>
                  <a:lnTo>
                    <a:pt x="8884" y="21234"/>
                  </a:lnTo>
                  <a:lnTo>
                    <a:pt x="8884" y="8017"/>
                  </a:lnTo>
                  <a:lnTo>
                    <a:pt x="15167" y="8017"/>
                  </a:lnTo>
                  <a:cubicBezTo>
                    <a:pt x="18634" y="8017"/>
                    <a:pt x="20367" y="9317"/>
                    <a:pt x="20367" y="12134"/>
                  </a:cubicBezTo>
                  <a:cubicBezTo>
                    <a:pt x="20367" y="13217"/>
                    <a:pt x="19934" y="14300"/>
                    <a:pt x="18850" y="14950"/>
                  </a:cubicBezTo>
                  <a:cubicBezTo>
                    <a:pt x="19717" y="15384"/>
                    <a:pt x="20151" y="16467"/>
                    <a:pt x="20151" y="18201"/>
                  </a:cubicBezTo>
                  <a:lnTo>
                    <a:pt x="20151" y="18851"/>
                  </a:lnTo>
                  <a:lnTo>
                    <a:pt x="20367" y="19501"/>
                  </a:lnTo>
                  <a:lnTo>
                    <a:pt x="20367" y="19934"/>
                  </a:lnTo>
                  <a:lnTo>
                    <a:pt x="20801" y="21234"/>
                  </a:lnTo>
                  <a:lnTo>
                    <a:pt x="20801" y="21234"/>
                  </a:lnTo>
                  <a:close/>
                  <a:moveTo>
                    <a:pt x="17550" y="11917"/>
                  </a:moveTo>
                  <a:cubicBezTo>
                    <a:pt x="17550" y="10834"/>
                    <a:pt x="16684" y="10400"/>
                    <a:pt x="14950" y="10400"/>
                  </a:cubicBezTo>
                  <a:lnTo>
                    <a:pt x="12134" y="10400"/>
                  </a:lnTo>
                  <a:lnTo>
                    <a:pt x="12134" y="13434"/>
                  </a:lnTo>
                  <a:lnTo>
                    <a:pt x="14734" y="13434"/>
                  </a:lnTo>
                  <a:cubicBezTo>
                    <a:pt x="16684" y="13434"/>
                    <a:pt x="17550" y="13000"/>
                    <a:pt x="17550" y="11917"/>
                  </a:cubicBezTo>
                  <a:lnTo>
                    <a:pt x="17550" y="11917"/>
                  </a:lnTo>
                  <a:close/>
                </a:path>
              </a:pathLst>
            </a:custGeom>
            <a:solidFill>
              <a:srgbClr val="002B54"/>
            </a:solidFill>
            <a:ln w="2165"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1FD758FE-A55B-4100-A55D-BFC3E4ACAF20}"/>
              </a:ext>
            </a:extLst>
          </p:cNvPr>
          <p:cNvSpPr>
            <a:spLocks noGrp="1"/>
          </p:cNvSpPr>
          <p:nvPr>
            <p:ph type="body" sz="quarter" idx="13"/>
          </p:nvPr>
        </p:nvSpPr>
        <p:spPr>
          <a:xfrm>
            <a:off x="595962" y="289711"/>
            <a:ext cx="11009869" cy="567258"/>
          </a:xfrm>
        </p:spPr>
        <p:txBody>
          <a:bodyPr/>
          <a:lstStyle/>
          <a:p>
            <a:r>
              <a:rPr lang="en-US" sz="2800" dirty="0">
                <a:solidFill>
                  <a:srgbClr val="8AC640"/>
                </a:solidFill>
              </a:rPr>
              <a:t>LEVEL 1 &amp; 2:</a:t>
            </a:r>
            <a:r>
              <a:rPr lang="en-US" sz="2800" dirty="0"/>
              <a:t>  FOCUS ON OVERNIGHT / ALL-DAY CHARGING</a:t>
            </a:r>
          </a:p>
        </p:txBody>
      </p:sp>
      <p:pic>
        <p:nvPicPr>
          <p:cNvPr id="55" name="Picture 54" descr="Graphical user interface&#10;&#10;Description automatically generated with medium confidence">
            <a:extLst>
              <a:ext uri="{FF2B5EF4-FFF2-40B4-BE49-F238E27FC236}">
                <a16:creationId xmlns:a16="http://schemas.microsoft.com/office/drawing/2014/main" id="{1F13A544-0B34-4ACA-8542-A0CD53C786B7}"/>
              </a:ext>
            </a:extLst>
          </p:cNvPr>
          <p:cNvPicPr/>
          <p:nvPr/>
        </p:nvPicPr>
        <p:blipFill rotWithShape="1">
          <a:blip r:embed="rId3"/>
          <a:srcRect t="21137"/>
          <a:stretch/>
        </p:blipFill>
        <p:spPr>
          <a:xfrm>
            <a:off x="2401675" y="1231640"/>
            <a:ext cx="7810634" cy="4769391"/>
          </a:xfrm>
          <a:prstGeom prst="rect">
            <a:avLst/>
          </a:prstGeom>
        </p:spPr>
      </p:pic>
      <p:pic>
        <p:nvPicPr>
          <p:cNvPr id="58" name="Picture 57" descr="Text&#10;&#10;Description automatically generated with low confidence">
            <a:extLst>
              <a:ext uri="{FF2B5EF4-FFF2-40B4-BE49-F238E27FC236}">
                <a16:creationId xmlns:a16="http://schemas.microsoft.com/office/drawing/2014/main" id="{9E60E14F-8E25-458E-B98B-3D336286BE37}"/>
              </a:ext>
            </a:extLst>
          </p:cNvPr>
          <p:cNvPicPr/>
          <p:nvPr/>
        </p:nvPicPr>
        <p:blipFill rotWithShape="1">
          <a:blip r:embed="rId4"/>
          <a:srcRect t="89216"/>
          <a:stretch/>
        </p:blipFill>
        <p:spPr>
          <a:xfrm>
            <a:off x="4199011" y="6114169"/>
            <a:ext cx="4537820" cy="440034"/>
          </a:xfrm>
          <a:prstGeom prst="rect">
            <a:avLst/>
          </a:prstGeom>
        </p:spPr>
      </p:pic>
      <p:sp>
        <p:nvSpPr>
          <p:cNvPr id="2" name="TextBox 1">
            <a:extLst>
              <a:ext uri="{FF2B5EF4-FFF2-40B4-BE49-F238E27FC236}">
                <a16:creationId xmlns:a16="http://schemas.microsoft.com/office/drawing/2014/main" id="{1F20A6F6-05CA-491F-9FD0-0C5EF5568CD0}"/>
              </a:ext>
            </a:extLst>
          </p:cNvPr>
          <p:cNvSpPr txBox="1"/>
          <p:nvPr/>
        </p:nvSpPr>
        <p:spPr>
          <a:xfrm>
            <a:off x="4897925" y="3649926"/>
            <a:ext cx="805029" cy="307777"/>
          </a:xfrm>
          <a:prstGeom prst="rect">
            <a:avLst/>
          </a:prstGeom>
          <a:noFill/>
        </p:spPr>
        <p:txBody>
          <a:bodyPr wrap="none" rtlCol="0">
            <a:spAutoFit/>
          </a:bodyPr>
          <a:lstStyle/>
          <a:p>
            <a:r>
              <a:rPr lang="en-US" sz="1400" dirty="0">
                <a:solidFill>
                  <a:schemeClr val="bg1"/>
                </a:solidFill>
              </a:rPr>
              <a:t>&lt;20 kW</a:t>
            </a:r>
          </a:p>
        </p:txBody>
      </p:sp>
      <p:sp>
        <p:nvSpPr>
          <p:cNvPr id="59" name="TextBox 58">
            <a:extLst>
              <a:ext uri="{FF2B5EF4-FFF2-40B4-BE49-F238E27FC236}">
                <a16:creationId xmlns:a16="http://schemas.microsoft.com/office/drawing/2014/main" id="{7158EE5E-652D-4B14-BDB6-B7803A585A9E}"/>
              </a:ext>
            </a:extLst>
          </p:cNvPr>
          <p:cNvSpPr txBox="1"/>
          <p:nvPr/>
        </p:nvSpPr>
        <p:spPr>
          <a:xfrm>
            <a:off x="8736831" y="3660359"/>
            <a:ext cx="954107" cy="307777"/>
          </a:xfrm>
          <a:prstGeom prst="rect">
            <a:avLst/>
          </a:prstGeom>
          <a:noFill/>
        </p:spPr>
        <p:txBody>
          <a:bodyPr wrap="none" rtlCol="0">
            <a:spAutoFit/>
          </a:bodyPr>
          <a:lstStyle/>
          <a:p>
            <a:r>
              <a:rPr lang="en-US" sz="1400" dirty="0">
                <a:solidFill>
                  <a:schemeClr val="bg1"/>
                </a:solidFill>
              </a:rPr>
              <a:t>20-50 kW</a:t>
            </a:r>
          </a:p>
        </p:txBody>
      </p:sp>
    </p:spTree>
    <p:extLst>
      <p:ext uri="{BB962C8B-B14F-4D97-AF65-F5344CB8AC3E}">
        <p14:creationId xmlns:p14="http://schemas.microsoft.com/office/powerpoint/2010/main" val="2439667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aphic 9">
            <a:extLst>
              <a:ext uri="{FF2B5EF4-FFF2-40B4-BE49-F238E27FC236}">
                <a16:creationId xmlns:a16="http://schemas.microsoft.com/office/drawing/2014/main" id="{BCB98ADD-9195-44EE-AD9E-CF1A02E50B5D}"/>
              </a:ext>
            </a:extLst>
          </p:cNvPr>
          <p:cNvGrpSpPr/>
          <p:nvPr/>
        </p:nvGrpSpPr>
        <p:grpSpPr>
          <a:xfrm>
            <a:off x="10804561" y="6526312"/>
            <a:ext cx="583715" cy="200855"/>
            <a:chOff x="10148914" y="6349440"/>
            <a:chExt cx="583715" cy="200855"/>
          </a:xfrm>
          <a:solidFill>
            <a:srgbClr val="002B54"/>
          </a:solidFill>
        </p:grpSpPr>
        <p:sp>
          <p:nvSpPr>
            <p:cNvPr id="8" name="Freeform: Shape 7">
              <a:extLst>
                <a:ext uri="{FF2B5EF4-FFF2-40B4-BE49-F238E27FC236}">
                  <a16:creationId xmlns:a16="http://schemas.microsoft.com/office/drawing/2014/main" id="{E1D80F1C-252D-4149-A3BD-74B6E87C8479}"/>
                </a:ext>
              </a:extLst>
            </p:cNvPr>
            <p:cNvSpPr/>
            <p:nvPr/>
          </p:nvSpPr>
          <p:spPr>
            <a:xfrm>
              <a:off x="10492989" y="6349656"/>
              <a:ext cx="80818" cy="26650"/>
            </a:xfrm>
            <a:custGeom>
              <a:avLst/>
              <a:gdLst>
                <a:gd name="connsiteX0" fmla="*/ 20367 w 80818"/>
                <a:gd name="connsiteY0" fmla="*/ 9750 h 26650"/>
                <a:gd name="connsiteX1" fmla="*/ 80819 w 80818"/>
                <a:gd name="connsiteY1" fmla="*/ 26651 h 26650"/>
                <a:gd name="connsiteX2" fmla="*/ 80819 w 80818"/>
                <a:gd name="connsiteY2" fmla="*/ 433 h 26650"/>
                <a:gd name="connsiteX3" fmla="*/ 0 w 80818"/>
                <a:gd name="connsiteY3" fmla="*/ 0 h 26650"/>
                <a:gd name="connsiteX4" fmla="*/ 20367 w 80818"/>
                <a:gd name="connsiteY4" fmla="*/ 9750 h 2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8" h="26650">
                  <a:moveTo>
                    <a:pt x="20367" y="9750"/>
                  </a:moveTo>
                  <a:lnTo>
                    <a:pt x="80819" y="26651"/>
                  </a:lnTo>
                  <a:lnTo>
                    <a:pt x="80819" y="433"/>
                  </a:lnTo>
                  <a:lnTo>
                    <a:pt x="0" y="0"/>
                  </a:lnTo>
                  <a:lnTo>
                    <a:pt x="20367" y="9750"/>
                  </a:lnTo>
                  <a:close/>
                </a:path>
              </a:pathLst>
            </a:custGeom>
            <a:solidFill>
              <a:srgbClr val="002B54"/>
            </a:solidFill>
            <a:ln w="216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B968B30-EFAF-49D6-BA92-EEFDE15169E2}"/>
                </a:ext>
              </a:extLst>
            </p:cNvPr>
            <p:cNvSpPr/>
            <p:nvPr/>
          </p:nvSpPr>
          <p:spPr>
            <a:xfrm>
              <a:off x="10488873" y="6361790"/>
              <a:ext cx="84935" cy="58718"/>
            </a:xfrm>
            <a:custGeom>
              <a:avLst/>
              <a:gdLst>
                <a:gd name="connsiteX0" fmla="*/ 0 w 84935"/>
                <a:gd name="connsiteY0" fmla="*/ 0 h 58718"/>
                <a:gd name="connsiteX1" fmla="*/ 30551 w 84935"/>
                <a:gd name="connsiteY1" fmla="*/ 24917 h 58718"/>
                <a:gd name="connsiteX2" fmla="*/ 84502 w 84935"/>
                <a:gd name="connsiteY2" fmla="*/ 58718 h 58718"/>
                <a:gd name="connsiteX3" fmla="*/ 84936 w 84935"/>
                <a:gd name="connsiteY3" fmla="*/ 20151 h 58718"/>
                <a:gd name="connsiteX4" fmla="*/ 22534 w 84935"/>
                <a:gd name="connsiteY4" fmla="*/ 2817 h 58718"/>
                <a:gd name="connsiteX5" fmla="*/ 0 w 84935"/>
                <a:gd name="connsiteY5" fmla="*/ 0 h 5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35" h="58718">
                  <a:moveTo>
                    <a:pt x="0" y="0"/>
                  </a:moveTo>
                  <a:lnTo>
                    <a:pt x="30551" y="24917"/>
                  </a:lnTo>
                  <a:lnTo>
                    <a:pt x="84502" y="58718"/>
                  </a:lnTo>
                  <a:lnTo>
                    <a:pt x="84936" y="20151"/>
                  </a:lnTo>
                  <a:lnTo>
                    <a:pt x="22534" y="2817"/>
                  </a:lnTo>
                  <a:lnTo>
                    <a:pt x="0" y="0"/>
                  </a:lnTo>
                  <a:close/>
                </a:path>
              </a:pathLst>
            </a:custGeom>
            <a:solidFill>
              <a:srgbClr val="002B54"/>
            </a:solidFill>
            <a:ln w="216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D086AB2-5548-4F82-BC36-ECF8CAA3A95A}"/>
                </a:ext>
              </a:extLst>
            </p:cNvPr>
            <p:cNvSpPr/>
            <p:nvPr/>
          </p:nvSpPr>
          <p:spPr>
            <a:xfrm>
              <a:off x="10482372" y="6373057"/>
              <a:ext cx="91002" cy="100536"/>
            </a:xfrm>
            <a:custGeom>
              <a:avLst/>
              <a:gdLst>
                <a:gd name="connsiteX0" fmla="*/ 0 w 91002"/>
                <a:gd name="connsiteY0" fmla="*/ 0 h 100536"/>
                <a:gd name="connsiteX1" fmla="*/ 14084 w 91002"/>
                <a:gd name="connsiteY1" fmla="*/ 20151 h 100536"/>
                <a:gd name="connsiteX2" fmla="*/ 91002 w 91002"/>
                <a:gd name="connsiteY2" fmla="*/ 100536 h 100536"/>
                <a:gd name="connsiteX3" fmla="*/ 91002 w 91002"/>
                <a:gd name="connsiteY3" fmla="*/ 53735 h 100536"/>
                <a:gd name="connsiteX4" fmla="*/ 28167 w 91002"/>
                <a:gd name="connsiteY4" fmla="*/ 14084 h 100536"/>
                <a:gd name="connsiteX5" fmla="*/ 0 w 91002"/>
                <a:gd name="connsiteY5" fmla="*/ 0 h 10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02" h="100536">
                  <a:moveTo>
                    <a:pt x="0" y="0"/>
                  </a:moveTo>
                  <a:lnTo>
                    <a:pt x="14084" y="20151"/>
                  </a:lnTo>
                  <a:lnTo>
                    <a:pt x="91002" y="100536"/>
                  </a:lnTo>
                  <a:lnTo>
                    <a:pt x="91002" y="53735"/>
                  </a:lnTo>
                  <a:lnTo>
                    <a:pt x="28167" y="14084"/>
                  </a:lnTo>
                  <a:lnTo>
                    <a:pt x="0" y="0"/>
                  </a:lnTo>
                  <a:close/>
                </a:path>
              </a:pathLst>
            </a:custGeom>
            <a:solidFill>
              <a:srgbClr val="002B54"/>
            </a:solidFill>
            <a:ln w="216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960AF08-DFE9-4CAC-A415-0336D3213F0D}"/>
                </a:ext>
              </a:extLst>
            </p:cNvPr>
            <p:cNvSpPr/>
            <p:nvPr/>
          </p:nvSpPr>
          <p:spPr>
            <a:xfrm>
              <a:off x="10473922" y="6381941"/>
              <a:ext cx="99452" cy="164888"/>
            </a:xfrm>
            <a:custGeom>
              <a:avLst/>
              <a:gdLst>
                <a:gd name="connsiteX0" fmla="*/ 0 w 99452"/>
                <a:gd name="connsiteY0" fmla="*/ 0 h 164888"/>
                <a:gd name="connsiteX1" fmla="*/ 8884 w 99452"/>
                <a:gd name="connsiteY1" fmla="*/ 23184 h 164888"/>
                <a:gd name="connsiteX2" fmla="*/ 24484 w 99452"/>
                <a:gd name="connsiteY2" fmla="*/ 52218 h 164888"/>
                <a:gd name="connsiteX3" fmla="*/ 28167 w 99452"/>
                <a:gd name="connsiteY3" fmla="*/ 37701 h 164888"/>
                <a:gd name="connsiteX4" fmla="*/ 28167 w 99452"/>
                <a:gd name="connsiteY4" fmla="*/ 58935 h 164888"/>
                <a:gd name="connsiteX5" fmla="*/ 86452 w 99452"/>
                <a:gd name="connsiteY5" fmla="*/ 164888 h 164888"/>
                <a:gd name="connsiteX6" fmla="*/ 99453 w 99452"/>
                <a:gd name="connsiteY6" fmla="*/ 164888 h 164888"/>
                <a:gd name="connsiteX7" fmla="*/ 99453 w 99452"/>
                <a:gd name="connsiteY7" fmla="*/ 99236 h 164888"/>
                <a:gd name="connsiteX8" fmla="*/ 19284 w 99452"/>
                <a:gd name="connsiteY8" fmla="*/ 14734 h 164888"/>
                <a:gd name="connsiteX9" fmla="*/ 0 w 99452"/>
                <a:gd name="connsiteY9" fmla="*/ 0 h 16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52" h="164888">
                  <a:moveTo>
                    <a:pt x="0" y="0"/>
                  </a:moveTo>
                  <a:lnTo>
                    <a:pt x="8884" y="23184"/>
                  </a:lnTo>
                  <a:lnTo>
                    <a:pt x="24484" y="52218"/>
                  </a:lnTo>
                  <a:lnTo>
                    <a:pt x="28167" y="37701"/>
                  </a:lnTo>
                  <a:lnTo>
                    <a:pt x="28167" y="58935"/>
                  </a:lnTo>
                  <a:lnTo>
                    <a:pt x="86452" y="164888"/>
                  </a:lnTo>
                  <a:lnTo>
                    <a:pt x="99453" y="164888"/>
                  </a:lnTo>
                  <a:lnTo>
                    <a:pt x="99453" y="99236"/>
                  </a:lnTo>
                  <a:lnTo>
                    <a:pt x="19284" y="14734"/>
                  </a:lnTo>
                  <a:lnTo>
                    <a:pt x="0" y="0"/>
                  </a:lnTo>
                  <a:close/>
                </a:path>
              </a:pathLst>
            </a:custGeom>
            <a:solidFill>
              <a:srgbClr val="002B54"/>
            </a:solidFill>
            <a:ln w="216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4072481-4917-44E5-AB65-2901E8F3408D}"/>
                </a:ext>
              </a:extLst>
            </p:cNvPr>
            <p:cNvSpPr/>
            <p:nvPr/>
          </p:nvSpPr>
          <p:spPr>
            <a:xfrm>
              <a:off x="10502090" y="6451493"/>
              <a:ext cx="52434" cy="94902"/>
            </a:xfrm>
            <a:custGeom>
              <a:avLst/>
              <a:gdLst>
                <a:gd name="connsiteX0" fmla="*/ 0 w 52434"/>
                <a:gd name="connsiteY0" fmla="*/ 94903 h 94902"/>
                <a:gd name="connsiteX1" fmla="*/ 52435 w 52434"/>
                <a:gd name="connsiteY1" fmla="*/ 94903 h 94902"/>
                <a:gd name="connsiteX2" fmla="*/ 0 w 52434"/>
                <a:gd name="connsiteY2" fmla="*/ 0 h 94902"/>
                <a:gd name="connsiteX3" fmla="*/ 0 w 52434"/>
                <a:gd name="connsiteY3" fmla="*/ 94903 h 94902"/>
              </a:gdLst>
              <a:ahLst/>
              <a:cxnLst>
                <a:cxn ang="0">
                  <a:pos x="connsiteX0" y="connsiteY0"/>
                </a:cxn>
                <a:cxn ang="0">
                  <a:pos x="connsiteX1" y="connsiteY1"/>
                </a:cxn>
                <a:cxn ang="0">
                  <a:pos x="connsiteX2" y="connsiteY2"/>
                </a:cxn>
                <a:cxn ang="0">
                  <a:pos x="connsiteX3" y="connsiteY3"/>
                </a:cxn>
              </a:cxnLst>
              <a:rect l="l" t="t" r="r" b="b"/>
              <a:pathLst>
                <a:path w="52434" h="94902">
                  <a:moveTo>
                    <a:pt x="0" y="94903"/>
                  </a:moveTo>
                  <a:lnTo>
                    <a:pt x="52435" y="94903"/>
                  </a:lnTo>
                  <a:lnTo>
                    <a:pt x="0" y="0"/>
                  </a:lnTo>
                  <a:lnTo>
                    <a:pt x="0" y="94903"/>
                  </a:lnTo>
                  <a:close/>
                </a:path>
              </a:pathLst>
            </a:custGeom>
            <a:solidFill>
              <a:srgbClr val="002B54"/>
            </a:solidFill>
            <a:ln w="216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5A9E7AA-98B0-4BAB-885F-B95FEE7225E6}"/>
                </a:ext>
              </a:extLst>
            </p:cNvPr>
            <p:cNvSpPr/>
            <p:nvPr/>
          </p:nvSpPr>
          <p:spPr>
            <a:xfrm>
              <a:off x="10463522" y="6388224"/>
              <a:ext cx="32934" cy="97069"/>
            </a:xfrm>
            <a:custGeom>
              <a:avLst/>
              <a:gdLst>
                <a:gd name="connsiteX0" fmla="*/ 0 w 32934"/>
                <a:gd name="connsiteY0" fmla="*/ 0 h 97069"/>
                <a:gd name="connsiteX1" fmla="*/ 2383 w 32934"/>
                <a:gd name="connsiteY1" fmla="*/ 23401 h 97069"/>
                <a:gd name="connsiteX2" fmla="*/ 21234 w 32934"/>
                <a:gd name="connsiteY2" fmla="*/ 97070 h 97069"/>
                <a:gd name="connsiteX3" fmla="*/ 32934 w 32934"/>
                <a:gd name="connsiteY3" fmla="*/ 52652 h 97069"/>
                <a:gd name="connsiteX4" fmla="*/ 14084 w 32934"/>
                <a:gd name="connsiteY4" fmla="*/ 18634 h 97069"/>
                <a:gd name="connsiteX5" fmla="*/ 0 w 32934"/>
                <a:gd name="connsiteY5" fmla="*/ 0 h 9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34" h="97069">
                  <a:moveTo>
                    <a:pt x="0" y="0"/>
                  </a:moveTo>
                  <a:lnTo>
                    <a:pt x="2383" y="23401"/>
                  </a:lnTo>
                  <a:lnTo>
                    <a:pt x="21234" y="97070"/>
                  </a:lnTo>
                  <a:lnTo>
                    <a:pt x="32934" y="52652"/>
                  </a:lnTo>
                  <a:lnTo>
                    <a:pt x="14084" y="18634"/>
                  </a:lnTo>
                  <a:lnTo>
                    <a:pt x="0" y="0"/>
                  </a:lnTo>
                  <a:close/>
                </a:path>
              </a:pathLst>
            </a:custGeom>
            <a:solidFill>
              <a:srgbClr val="002B54"/>
            </a:solidFill>
            <a:ln w="216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B49B9BD-E5BB-4122-9538-F15861AB8BBE}"/>
                </a:ext>
              </a:extLst>
            </p:cNvPr>
            <p:cNvSpPr/>
            <p:nvPr/>
          </p:nvSpPr>
          <p:spPr>
            <a:xfrm>
              <a:off x="10448138" y="6391474"/>
              <a:ext cx="34234" cy="154921"/>
            </a:xfrm>
            <a:custGeom>
              <a:avLst/>
              <a:gdLst>
                <a:gd name="connsiteX0" fmla="*/ 3683 w 34234"/>
                <a:gd name="connsiteY0" fmla="*/ 0 h 154921"/>
                <a:gd name="connsiteX1" fmla="*/ 0 w 34234"/>
                <a:gd name="connsiteY1" fmla="*/ 57635 h 154921"/>
                <a:gd name="connsiteX2" fmla="*/ 0 w 34234"/>
                <a:gd name="connsiteY2" fmla="*/ 154921 h 154921"/>
                <a:gd name="connsiteX3" fmla="*/ 20151 w 34234"/>
                <a:gd name="connsiteY3" fmla="*/ 154921 h 154921"/>
                <a:gd name="connsiteX4" fmla="*/ 34234 w 34234"/>
                <a:gd name="connsiteY4" fmla="*/ 103353 h 154921"/>
                <a:gd name="connsiteX5" fmla="*/ 13434 w 34234"/>
                <a:gd name="connsiteY5" fmla="*/ 23401 h 154921"/>
                <a:gd name="connsiteX6" fmla="*/ 3683 w 34234"/>
                <a:gd name="connsiteY6" fmla="*/ 0 h 15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34" h="154921">
                  <a:moveTo>
                    <a:pt x="3683" y="0"/>
                  </a:moveTo>
                  <a:lnTo>
                    <a:pt x="0" y="57635"/>
                  </a:lnTo>
                  <a:lnTo>
                    <a:pt x="0" y="154921"/>
                  </a:lnTo>
                  <a:lnTo>
                    <a:pt x="20151" y="154921"/>
                  </a:lnTo>
                  <a:lnTo>
                    <a:pt x="34234" y="103353"/>
                  </a:lnTo>
                  <a:lnTo>
                    <a:pt x="13434" y="23401"/>
                  </a:lnTo>
                  <a:lnTo>
                    <a:pt x="3683" y="0"/>
                  </a:lnTo>
                  <a:close/>
                </a:path>
              </a:pathLst>
            </a:custGeom>
            <a:solidFill>
              <a:srgbClr val="002B54"/>
            </a:solidFill>
            <a:ln w="216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E7B780-D0CF-47B1-9E50-582F56D3670A}"/>
                </a:ext>
              </a:extLst>
            </p:cNvPr>
            <p:cNvSpPr/>
            <p:nvPr/>
          </p:nvSpPr>
          <p:spPr>
            <a:xfrm>
              <a:off x="10409137" y="6391474"/>
              <a:ext cx="33800" cy="154921"/>
            </a:xfrm>
            <a:custGeom>
              <a:avLst/>
              <a:gdLst>
                <a:gd name="connsiteX0" fmla="*/ 20584 w 33800"/>
                <a:gd name="connsiteY0" fmla="*/ 23401 h 154921"/>
                <a:gd name="connsiteX1" fmla="*/ 0 w 33800"/>
                <a:gd name="connsiteY1" fmla="*/ 102270 h 154921"/>
                <a:gd name="connsiteX2" fmla="*/ 13650 w 33800"/>
                <a:gd name="connsiteY2" fmla="*/ 154921 h 154921"/>
                <a:gd name="connsiteX3" fmla="*/ 33801 w 33800"/>
                <a:gd name="connsiteY3" fmla="*/ 154921 h 154921"/>
                <a:gd name="connsiteX4" fmla="*/ 33801 w 33800"/>
                <a:gd name="connsiteY4" fmla="*/ 57635 h 154921"/>
                <a:gd name="connsiteX5" fmla="*/ 30551 w 33800"/>
                <a:gd name="connsiteY5" fmla="*/ 0 h 154921"/>
                <a:gd name="connsiteX6" fmla="*/ 20584 w 33800"/>
                <a:gd name="connsiteY6" fmla="*/ 23401 h 15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0" h="154921">
                  <a:moveTo>
                    <a:pt x="20584" y="23401"/>
                  </a:moveTo>
                  <a:lnTo>
                    <a:pt x="0" y="102270"/>
                  </a:lnTo>
                  <a:lnTo>
                    <a:pt x="13650" y="154921"/>
                  </a:lnTo>
                  <a:lnTo>
                    <a:pt x="33801" y="154921"/>
                  </a:lnTo>
                  <a:lnTo>
                    <a:pt x="33801" y="57635"/>
                  </a:lnTo>
                  <a:lnTo>
                    <a:pt x="30551" y="0"/>
                  </a:lnTo>
                  <a:lnTo>
                    <a:pt x="20584" y="23401"/>
                  </a:lnTo>
                  <a:close/>
                </a:path>
              </a:pathLst>
            </a:custGeom>
            <a:solidFill>
              <a:srgbClr val="002B54"/>
            </a:solidFill>
            <a:ln w="216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D3D2256-06DD-43D2-AA44-BE07D13CE0F9}"/>
                </a:ext>
              </a:extLst>
            </p:cNvPr>
            <p:cNvSpPr/>
            <p:nvPr/>
          </p:nvSpPr>
          <p:spPr>
            <a:xfrm>
              <a:off x="10395053" y="6388224"/>
              <a:ext cx="32717" cy="95336"/>
            </a:xfrm>
            <a:custGeom>
              <a:avLst/>
              <a:gdLst>
                <a:gd name="connsiteX0" fmla="*/ 32718 w 32717"/>
                <a:gd name="connsiteY0" fmla="*/ 0 h 95336"/>
                <a:gd name="connsiteX1" fmla="*/ 18200 w 32717"/>
                <a:gd name="connsiteY1" fmla="*/ 18634 h 95336"/>
                <a:gd name="connsiteX2" fmla="*/ 0 w 32717"/>
                <a:gd name="connsiteY2" fmla="*/ 51568 h 95336"/>
                <a:gd name="connsiteX3" fmla="*/ 11700 w 32717"/>
                <a:gd name="connsiteY3" fmla="*/ 95336 h 95336"/>
                <a:gd name="connsiteX4" fmla="*/ 30551 w 32717"/>
                <a:gd name="connsiteY4" fmla="*/ 22534 h 95336"/>
                <a:gd name="connsiteX5" fmla="*/ 32718 w 32717"/>
                <a:gd name="connsiteY5" fmla="*/ 0 h 9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 h="95336">
                  <a:moveTo>
                    <a:pt x="32718" y="0"/>
                  </a:moveTo>
                  <a:lnTo>
                    <a:pt x="18200" y="18634"/>
                  </a:lnTo>
                  <a:lnTo>
                    <a:pt x="0" y="51568"/>
                  </a:lnTo>
                  <a:lnTo>
                    <a:pt x="11700" y="95336"/>
                  </a:lnTo>
                  <a:lnTo>
                    <a:pt x="30551" y="22534"/>
                  </a:lnTo>
                  <a:lnTo>
                    <a:pt x="32718" y="0"/>
                  </a:lnTo>
                  <a:close/>
                </a:path>
              </a:pathLst>
            </a:custGeom>
            <a:solidFill>
              <a:srgbClr val="002B54"/>
            </a:solidFill>
            <a:ln w="216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EAA7C78-E285-4B29-96D5-8F8BCE3DC83C}"/>
                </a:ext>
              </a:extLst>
            </p:cNvPr>
            <p:cNvSpPr/>
            <p:nvPr/>
          </p:nvSpPr>
          <p:spPr>
            <a:xfrm>
              <a:off x="10317918" y="6381941"/>
              <a:ext cx="99236" cy="164888"/>
            </a:xfrm>
            <a:custGeom>
              <a:avLst/>
              <a:gdLst>
                <a:gd name="connsiteX0" fmla="*/ 99236 w 99236"/>
                <a:gd name="connsiteY0" fmla="*/ 0 h 164888"/>
                <a:gd name="connsiteX1" fmla="*/ 79952 w 99236"/>
                <a:gd name="connsiteY1" fmla="*/ 14734 h 164888"/>
                <a:gd name="connsiteX2" fmla="*/ 0 w 99236"/>
                <a:gd name="connsiteY2" fmla="*/ 98370 h 164888"/>
                <a:gd name="connsiteX3" fmla="*/ 0 w 99236"/>
                <a:gd name="connsiteY3" fmla="*/ 164888 h 164888"/>
                <a:gd name="connsiteX4" fmla="*/ 12134 w 99236"/>
                <a:gd name="connsiteY4" fmla="*/ 164888 h 164888"/>
                <a:gd name="connsiteX5" fmla="*/ 71502 w 99236"/>
                <a:gd name="connsiteY5" fmla="*/ 56985 h 164888"/>
                <a:gd name="connsiteX6" fmla="*/ 71502 w 99236"/>
                <a:gd name="connsiteY6" fmla="*/ 37701 h 164888"/>
                <a:gd name="connsiteX7" fmla="*/ 75185 w 99236"/>
                <a:gd name="connsiteY7" fmla="*/ 50918 h 164888"/>
                <a:gd name="connsiteX8" fmla="*/ 90569 w 99236"/>
                <a:gd name="connsiteY8" fmla="*/ 23184 h 164888"/>
                <a:gd name="connsiteX9" fmla="*/ 99236 w 99236"/>
                <a:gd name="connsiteY9" fmla="*/ 0 h 16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36" h="164888">
                  <a:moveTo>
                    <a:pt x="99236" y="0"/>
                  </a:moveTo>
                  <a:lnTo>
                    <a:pt x="79952" y="14734"/>
                  </a:lnTo>
                  <a:lnTo>
                    <a:pt x="0" y="98370"/>
                  </a:lnTo>
                  <a:lnTo>
                    <a:pt x="0" y="164888"/>
                  </a:lnTo>
                  <a:lnTo>
                    <a:pt x="12134" y="164888"/>
                  </a:lnTo>
                  <a:lnTo>
                    <a:pt x="71502" y="56985"/>
                  </a:lnTo>
                  <a:lnTo>
                    <a:pt x="71502" y="37701"/>
                  </a:lnTo>
                  <a:lnTo>
                    <a:pt x="75185" y="50918"/>
                  </a:lnTo>
                  <a:lnTo>
                    <a:pt x="90569" y="23184"/>
                  </a:lnTo>
                  <a:lnTo>
                    <a:pt x="99236" y="0"/>
                  </a:lnTo>
                  <a:close/>
                </a:path>
              </a:pathLst>
            </a:custGeom>
            <a:solidFill>
              <a:srgbClr val="002B54"/>
            </a:solidFill>
            <a:ln w="216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8A34760-F965-45E0-98F3-5594BF401649}"/>
                </a:ext>
              </a:extLst>
            </p:cNvPr>
            <p:cNvSpPr/>
            <p:nvPr/>
          </p:nvSpPr>
          <p:spPr>
            <a:xfrm>
              <a:off x="10335685" y="6449326"/>
              <a:ext cx="54168" cy="97502"/>
            </a:xfrm>
            <a:custGeom>
              <a:avLst/>
              <a:gdLst>
                <a:gd name="connsiteX0" fmla="*/ 0 w 54168"/>
                <a:gd name="connsiteY0" fmla="*/ 97503 h 97502"/>
                <a:gd name="connsiteX1" fmla="*/ 54168 w 54168"/>
                <a:gd name="connsiteY1" fmla="*/ 97503 h 97502"/>
                <a:gd name="connsiteX2" fmla="*/ 53735 w 54168"/>
                <a:gd name="connsiteY2" fmla="*/ 0 h 97502"/>
                <a:gd name="connsiteX3" fmla="*/ 0 w 54168"/>
                <a:gd name="connsiteY3" fmla="*/ 97503 h 97502"/>
              </a:gdLst>
              <a:ahLst/>
              <a:cxnLst>
                <a:cxn ang="0">
                  <a:pos x="connsiteX0" y="connsiteY0"/>
                </a:cxn>
                <a:cxn ang="0">
                  <a:pos x="connsiteX1" y="connsiteY1"/>
                </a:cxn>
                <a:cxn ang="0">
                  <a:pos x="connsiteX2" y="connsiteY2"/>
                </a:cxn>
                <a:cxn ang="0">
                  <a:pos x="connsiteX3" y="connsiteY3"/>
                </a:cxn>
              </a:cxnLst>
              <a:rect l="l" t="t" r="r" b="b"/>
              <a:pathLst>
                <a:path w="54168" h="97502">
                  <a:moveTo>
                    <a:pt x="0" y="97503"/>
                  </a:moveTo>
                  <a:lnTo>
                    <a:pt x="54168" y="97503"/>
                  </a:lnTo>
                  <a:lnTo>
                    <a:pt x="53735" y="0"/>
                  </a:lnTo>
                  <a:lnTo>
                    <a:pt x="0" y="97503"/>
                  </a:lnTo>
                  <a:close/>
                </a:path>
              </a:pathLst>
            </a:custGeom>
            <a:solidFill>
              <a:srgbClr val="002B54"/>
            </a:solidFill>
            <a:ln w="216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0BD1157-5F71-49C7-9416-89240F2F64F0}"/>
                </a:ext>
              </a:extLst>
            </p:cNvPr>
            <p:cNvSpPr/>
            <p:nvPr/>
          </p:nvSpPr>
          <p:spPr>
            <a:xfrm>
              <a:off x="10317918" y="6349656"/>
              <a:ext cx="82118" cy="26217"/>
            </a:xfrm>
            <a:custGeom>
              <a:avLst/>
              <a:gdLst>
                <a:gd name="connsiteX0" fmla="*/ 61102 w 82118"/>
                <a:gd name="connsiteY0" fmla="*/ 9317 h 26217"/>
                <a:gd name="connsiteX1" fmla="*/ 82119 w 82118"/>
                <a:gd name="connsiteY1" fmla="*/ 0 h 26217"/>
                <a:gd name="connsiteX2" fmla="*/ 0 w 82118"/>
                <a:gd name="connsiteY2" fmla="*/ 0 h 26217"/>
                <a:gd name="connsiteX3" fmla="*/ 0 w 82118"/>
                <a:gd name="connsiteY3" fmla="*/ 26217 h 26217"/>
                <a:gd name="connsiteX4" fmla="*/ 61102 w 82118"/>
                <a:gd name="connsiteY4" fmla="*/ 9317 h 2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8" h="26217">
                  <a:moveTo>
                    <a:pt x="61102" y="9317"/>
                  </a:moveTo>
                  <a:lnTo>
                    <a:pt x="82119" y="0"/>
                  </a:lnTo>
                  <a:lnTo>
                    <a:pt x="0" y="0"/>
                  </a:lnTo>
                  <a:lnTo>
                    <a:pt x="0" y="26217"/>
                  </a:lnTo>
                  <a:lnTo>
                    <a:pt x="61102" y="9317"/>
                  </a:lnTo>
                  <a:close/>
                </a:path>
              </a:pathLst>
            </a:custGeom>
            <a:solidFill>
              <a:srgbClr val="002B54"/>
            </a:solidFill>
            <a:ln w="216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501F2EE-45B0-456A-958F-992429C80F60}"/>
                </a:ext>
              </a:extLst>
            </p:cNvPr>
            <p:cNvSpPr/>
            <p:nvPr/>
          </p:nvSpPr>
          <p:spPr>
            <a:xfrm>
              <a:off x="10237316" y="6350090"/>
              <a:ext cx="73018" cy="48318"/>
            </a:xfrm>
            <a:custGeom>
              <a:avLst/>
              <a:gdLst>
                <a:gd name="connsiteX0" fmla="*/ 0 w 73018"/>
                <a:gd name="connsiteY0" fmla="*/ 48318 h 48318"/>
                <a:gd name="connsiteX1" fmla="*/ 73019 w 73018"/>
                <a:gd name="connsiteY1" fmla="*/ 28168 h 48318"/>
                <a:gd name="connsiteX2" fmla="*/ 73019 w 73018"/>
                <a:gd name="connsiteY2" fmla="*/ 0 h 48318"/>
                <a:gd name="connsiteX3" fmla="*/ 0 w 73018"/>
                <a:gd name="connsiteY3" fmla="*/ 0 h 48318"/>
                <a:gd name="connsiteX4" fmla="*/ 0 w 73018"/>
                <a:gd name="connsiteY4" fmla="*/ 48318 h 4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8" h="48318">
                  <a:moveTo>
                    <a:pt x="0" y="48318"/>
                  </a:moveTo>
                  <a:lnTo>
                    <a:pt x="73019" y="28168"/>
                  </a:lnTo>
                  <a:lnTo>
                    <a:pt x="73019" y="0"/>
                  </a:lnTo>
                  <a:lnTo>
                    <a:pt x="0" y="0"/>
                  </a:lnTo>
                  <a:lnTo>
                    <a:pt x="0" y="48318"/>
                  </a:lnTo>
                  <a:close/>
                </a:path>
              </a:pathLst>
            </a:custGeom>
            <a:solidFill>
              <a:srgbClr val="002B54"/>
            </a:solidFill>
            <a:ln w="216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A84A9A0-BF7A-452A-A861-046E52C6664B}"/>
                </a:ext>
              </a:extLst>
            </p:cNvPr>
            <p:cNvSpPr/>
            <p:nvPr/>
          </p:nvSpPr>
          <p:spPr>
            <a:xfrm>
              <a:off x="10237316" y="6383457"/>
              <a:ext cx="73018" cy="88402"/>
            </a:xfrm>
            <a:custGeom>
              <a:avLst/>
              <a:gdLst>
                <a:gd name="connsiteX0" fmla="*/ 0 w 73018"/>
                <a:gd name="connsiteY0" fmla="*/ 88403 h 88402"/>
                <a:gd name="connsiteX1" fmla="*/ 73019 w 73018"/>
                <a:gd name="connsiteY1" fmla="*/ 42251 h 88402"/>
                <a:gd name="connsiteX2" fmla="*/ 73019 w 73018"/>
                <a:gd name="connsiteY2" fmla="*/ 0 h 88402"/>
                <a:gd name="connsiteX3" fmla="*/ 0 w 73018"/>
                <a:gd name="connsiteY3" fmla="*/ 20584 h 88402"/>
                <a:gd name="connsiteX4" fmla="*/ 0 w 73018"/>
                <a:gd name="connsiteY4" fmla="*/ 88403 h 88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8" h="88402">
                  <a:moveTo>
                    <a:pt x="0" y="88403"/>
                  </a:moveTo>
                  <a:lnTo>
                    <a:pt x="73019" y="42251"/>
                  </a:lnTo>
                  <a:lnTo>
                    <a:pt x="73019" y="0"/>
                  </a:lnTo>
                  <a:lnTo>
                    <a:pt x="0" y="20584"/>
                  </a:lnTo>
                  <a:lnTo>
                    <a:pt x="0" y="88403"/>
                  </a:lnTo>
                  <a:close/>
                </a:path>
              </a:pathLst>
            </a:custGeom>
            <a:solidFill>
              <a:srgbClr val="002B54"/>
            </a:solidFill>
            <a:ln w="216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10E23B0-F783-41C0-896C-4D3EFB711BA1}"/>
                </a:ext>
              </a:extLst>
            </p:cNvPr>
            <p:cNvSpPr/>
            <p:nvPr/>
          </p:nvSpPr>
          <p:spPr>
            <a:xfrm>
              <a:off x="10164947" y="6431775"/>
              <a:ext cx="145170" cy="118520"/>
            </a:xfrm>
            <a:custGeom>
              <a:avLst/>
              <a:gdLst>
                <a:gd name="connsiteX0" fmla="*/ 61968 w 145170"/>
                <a:gd name="connsiteY0" fmla="*/ 69552 h 118520"/>
                <a:gd name="connsiteX1" fmla="*/ 52218 w 145170"/>
                <a:gd name="connsiteY1" fmla="*/ 59152 h 118520"/>
                <a:gd name="connsiteX2" fmla="*/ 0 w 145170"/>
                <a:gd name="connsiteY2" fmla="*/ 91653 h 118520"/>
                <a:gd name="connsiteX3" fmla="*/ 63485 w 145170"/>
                <a:gd name="connsiteY3" fmla="*/ 118520 h 118520"/>
                <a:gd name="connsiteX4" fmla="*/ 79519 w 145170"/>
                <a:gd name="connsiteY4" fmla="*/ 117003 h 118520"/>
                <a:gd name="connsiteX5" fmla="*/ 145171 w 145170"/>
                <a:gd name="connsiteY5" fmla="*/ 48968 h 118520"/>
                <a:gd name="connsiteX6" fmla="*/ 145171 w 145170"/>
                <a:gd name="connsiteY6" fmla="*/ 0 h 118520"/>
                <a:gd name="connsiteX7" fmla="*/ 72369 w 145170"/>
                <a:gd name="connsiteY7" fmla="*/ 46151 h 118520"/>
                <a:gd name="connsiteX8" fmla="*/ 61968 w 145170"/>
                <a:gd name="connsiteY8" fmla="*/ 69552 h 118520"/>
                <a:gd name="connsiteX9" fmla="*/ 61968 w 145170"/>
                <a:gd name="connsiteY9" fmla="*/ 69552 h 11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170" h="118520">
                  <a:moveTo>
                    <a:pt x="61968" y="69552"/>
                  </a:moveTo>
                  <a:cubicBezTo>
                    <a:pt x="57635" y="69552"/>
                    <a:pt x="53951" y="67169"/>
                    <a:pt x="52218" y="59152"/>
                  </a:cubicBezTo>
                  <a:lnTo>
                    <a:pt x="0" y="91653"/>
                  </a:lnTo>
                  <a:cubicBezTo>
                    <a:pt x="16034" y="108553"/>
                    <a:pt x="41818" y="118520"/>
                    <a:pt x="63485" y="118520"/>
                  </a:cubicBezTo>
                  <a:cubicBezTo>
                    <a:pt x="69119" y="118520"/>
                    <a:pt x="73452" y="118087"/>
                    <a:pt x="79519" y="117003"/>
                  </a:cubicBezTo>
                  <a:lnTo>
                    <a:pt x="145171" y="48968"/>
                  </a:lnTo>
                  <a:lnTo>
                    <a:pt x="145171" y="0"/>
                  </a:lnTo>
                  <a:lnTo>
                    <a:pt x="72369" y="46151"/>
                  </a:lnTo>
                  <a:cubicBezTo>
                    <a:pt x="72369" y="64785"/>
                    <a:pt x="68035" y="69552"/>
                    <a:pt x="61968" y="69552"/>
                  </a:cubicBezTo>
                  <a:lnTo>
                    <a:pt x="61968" y="69552"/>
                  </a:lnTo>
                  <a:close/>
                </a:path>
              </a:pathLst>
            </a:custGeom>
            <a:solidFill>
              <a:srgbClr val="002B54"/>
            </a:solidFill>
            <a:ln w="216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2A101FB-B69E-4D2E-8A84-1F712C4382CA}"/>
                </a:ext>
              </a:extLst>
            </p:cNvPr>
            <p:cNvSpPr/>
            <p:nvPr/>
          </p:nvSpPr>
          <p:spPr>
            <a:xfrm>
              <a:off x="10253566" y="6488544"/>
              <a:ext cx="56768" cy="58718"/>
            </a:xfrm>
            <a:custGeom>
              <a:avLst/>
              <a:gdLst>
                <a:gd name="connsiteX0" fmla="*/ 56768 w 56768"/>
                <a:gd name="connsiteY0" fmla="*/ 0 h 58718"/>
                <a:gd name="connsiteX1" fmla="*/ 0 w 56768"/>
                <a:gd name="connsiteY1" fmla="*/ 58718 h 58718"/>
                <a:gd name="connsiteX2" fmla="*/ 56768 w 56768"/>
                <a:gd name="connsiteY2" fmla="*/ 0 h 58718"/>
                <a:gd name="connsiteX3" fmla="*/ 56768 w 56768"/>
                <a:gd name="connsiteY3" fmla="*/ 0 h 58718"/>
              </a:gdLst>
              <a:ahLst/>
              <a:cxnLst>
                <a:cxn ang="0">
                  <a:pos x="connsiteX0" y="connsiteY0"/>
                </a:cxn>
                <a:cxn ang="0">
                  <a:pos x="connsiteX1" y="connsiteY1"/>
                </a:cxn>
                <a:cxn ang="0">
                  <a:pos x="connsiteX2" y="connsiteY2"/>
                </a:cxn>
                <a:cxn ang="0">
                  <a:pos x="connsiteX3" y="connsiteY3"/>
                </a:cxn>
              </a:cxnLst>
              <a:rect l="l" t="t" r="r" b="b"/>
              <a:pathLst>
                <a:path w="56768" h="58718">
                  <a:moveTo>
                    <a:pt x="56768" y="0"/>
                  </a:moveTo>
                  <a:lnTo>
                    <a:pt x="0" y="58718"/>
                  </a:lnTo>
                  <a:cubicBezTo>
                    <a:pt x="27734" y="51785"/>
                    <a:pt x="55468" y="33368"/>
                    <a:pt x="56768" y="0"/>
                  </a:cubicBezTo>
                  <a:lnTo>
                    <a:pt x="56768" y="0"/>
                  </a:lnTo>
                  <a:close/>
                </a:path>
              </a:pathLst>
            </a:custGeom>
            <a:solidFill>
              <a:srgbClr val="002B54"/>
            </a:solidFill>
            <a:ln w="216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8FB23A4-02F3-4220-B8A9-DEF7D5E6CC9C}"/>
                </a:ext>
              </a:extLst>
            </p:cNvPr>
            <p:cNvSpPr/>
            <p:nvPr/>
          </p:nvSpPr>
          <p:spPr>
            <a:xfrm>
              <a:off x="10148914" y="6440659"/>
              <a:ext cx="67601" cy="79085"/>
            </a:xfrm>
            <a:custGeom>
              <a:avLst/>
              <a:gdLst>
                <a:gd name="connsiteX0" fmla="*/ 67602 w 67601"/>
                <a:gd name="connsiteY0" fmla="*/ 0 h 79085"/>
                <a:gd name="connsiteX1" fmla="*/ 0 w 67601"/>
                <a:gd name="connsiteY1" fmla="*/ 0 h 79085"/>
                <a:gd name="connsiteX2" fmla="*/ 0 w 67601"/>
                <a:gd name="connsiteY2" fmla="*/ 42251 h 79085"/>
                <a:gd name="connsiteX3" fmla="*/ 0 w 67601"/>
                <a:gd name="connsiteY3" fmla="*/ 46585 h 79085"/>
                <a:gd name="connsiteX4" fmla="*/ 12134 w 67601"/>
                <a:gd name="connsiteY4" fmla="*/ 79086 h 79085"/>
                <a:gd name="connsiteX5" fmla="*/ 67602 w 67601"/>
                <a:gd name="connsiteY5" fmla="*/ 44418 h 79085"/>
                <a:gd name="connsiteX6" fmla="*/ 67602 w 67601"/>
                <a:gd name="connsiteY6" fmla="*/ 0 h 79085"/>
                <a:gd name="connsiteX7" fmla="*/ 67602 w 67601"/>
                <a:gd name="connsiteY7" fmla="*/ 0 h 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1" h="79085">
                  <a:moveTo>
                    <a:pt x="67602" y="0"/>
                  </a:moveTo>
                  <a:lnTo>
                    <a:pt x="0" y="0"/>
                  </a:lnTo>
                  <a:lnTo>
                    <a:pt x="0" y="42251"/>
                  </a:lnTo>
                  <a:lnTo>
                    <a:pt x="0" y="46585"/>
                  </a:lnTo>
                  <a:cubicBezTo>
                    <a:pt x="0" y="59802"/>
                    <a:pt x="4333" y="70419"/>
                    <a:pt x="12134" y="79086"/>
                  </a:cubicBezTo>
                  <a:cubicBezTo>
                    <a:pt x="12134" y="79086"/>
                    <a:pt x="67602" y="45285"/>
                    <a:pt x="67602" y="44418"/>
                  </a:cubicBezTo>
                  <a:lnTo>
                    <a:pt x="67602" y="0"/>
                  </a:lnTo>
                  <a:lnTo>
                    <a:pt x="67602" y="0"/>
                  </a:lnTo>
                  <a:close/>
                </a:path>
              </a:pathLst>
            </a:custGeom>
            <a:solidFill>
              <a:srgbClr val="002B54"/>
            </a:solidFill>
            <a:ln w="216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2F437D4-6615-47D4-BA35-CE0E9DD4F4E8}"/>
                </a:ext>
              </a:extLst>
            </p:cNvPr>
            <p:cNvSpPr/>
            <p:nvPr/>
          </p:nvSpPr>
          <p:spPr>
            <a:xfrm>
              <a:off x="10317918" y="6361790"/>
              <a:ext cx="84935" cy="59151"/>
            </a:xfrm>
            <a:custGeom>
              <a:avLst/>
              <a:gdLst>
                <a:gd name="connsiteX0" fmla="*/ 0 w 84935"/>
                <a:gd name="connsiteY0" fmla="*/ 19717 h 59151"/>
                <a:gd name="connsiteX1" fmla="*/ 0 w 84935"/>
                <a:gd name="connsiteY1" fmla="*/ 59152 h 59151"/>
                <a:gd name="connsiteX2" fmla="*/ 54601 w 84935"/>
                <a:gd name="connsiteY2" fmla="*/ 24484 h 59151"/>
                <a:gd name="connsiteX3" fmla="*/ 84936 w 84935"/>
                <a:gd name="connsiteY3" fmla="*/ 0 h 59151"/>
                <a:gd name="connsiteX4" fmla="*/ 61102 w 84935"/>
                <a:gd name="connsiteY4" fmla="*/ 2817 h 59151"/>
                <a:gd name="connsiteX5" fmla="*/ 0 w 84935"/>
                <a:gd name="connsiteY5" fmla="*/ 19717 h 5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35" h="59151">
                  <a:moveTo>
                    <a:pt x="0" y="19717"/>
                  </a:moveTo>
                  <a:lnTo>
                    <a:pt x="0" y="59152"/>
                  </a:lnTo>
                  <a:lnTo>
                    <a:pt x="54601" y="24484"/>
                  </a:lnTo>
                  <a:lnTo>
                    <a:pt x="84936" y="0"/>
                  </a:lnTo>
                  <a:lnTo>
                    <a:pt x="61102" y="2817"/>
                  </a:lnTo>
                  <a:lnTo>
                    <a:pt x="0" y="19717"/>
                  </a:lnTo>
                  <a:close/>
                </a:path>
              </a:pathLst>
            </a:custGeom>
            <a:solidFill>
              <a:srgbClr val="002B54"/>
            </a:solidFill>
            <a:ln w="216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43599BD-7199-41FC-8D42-968973F4BDC8}"/>
                </a:ext>
              </a:extLst>
            </p:cNvPr>
            <p:cNvSpPr/>
            <p:nvPr/>
          </p:nvSpPr>
          <p:spPr>
            <a:xfrm>
              <a:off x="10317918" y="6373057"/>
              <a:ext cx="90785" cy="99669"/>
            </a:xfrm>
            <a:custGeom>
              <a:avLst/>
              <a:gdLst>
                <a:gd name="connsiteX0" fmla="*/ 0 w 90785"/>
                <a:gd name="connsiteY0" fmla="*/ 54168 h 99669"/>
                <a:gd name="connsiteX1" fmla="*/ 0 w 90785"/>
                <a:gd name="connsiteY1" fmla="*/ 99670 h 99669"/>
                <a:gd name="connsiteX2" fmla="*/ 76702 w 90785"/>
                <a:gd name="connsiteY2" fmla="*/ 19717 h 99669"/>
                <a:gd name="connsiteX3" fmla="*/ 90786 w 90785"/>
                <a:gd name="connsiteY3" fmla="*/ 0 h 99669"/>
                <a:gd name="connsiteX4" fmla="*/ 63052 w 90785"/>
                <a:gd name="connsiteY4" fmla="*/ 14084 h 99669"/>
                <a:gd name="connsiteX5" fmla="*/ 0 w 90785"/>
                <a:gd name="connsiteY5" fmla="*/ 54168 h 9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85" h="99669">
                  <a:moveTo>
                    <a:pt x="0" y="54168"/>
                  </a:moveTo>
                  <a:lnTo>
                    <a:pt x="0" y="99670"/>
                  </a:lnTo>
                  <a:lnTo>
                    <a:pt x="76702" y="19717"/>
                  </a:lnTo>
                  <a:lnTo>
                    <a:pt x="90786" y="0"/>
                  </a:lnTo>
                  <a:lnTo>
                    <a:pt x="63052" y="14084"/>
                  </a:lnTo>
                  <a:lnTo>
                    <a:pt x="0" y="54168"/>
                  </a:lnTo>
                  <a:close/>
                </a:path>
              </a:pathLst>
            </a:custGeom>
            <a:solidFill>
              <a:srgbClr val="002B54"/>
            </a:solidFill>
            <a:ln w="216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5FDDDE5-F727-42ED-A1D3-22941B4AE79D}"/>
                </a:ext>
              </a:extLst>
            </p:cNvPr>
            <p:cNvSpPr/>
            <p:nvPr/>
          </p:nvSpPr>
          <p:spPr>
            <a:xfrm>
              <a:off x="10579442" y="6349656"/>
              <a:ext cx="153187" cy="62835"/>
            </a:xfrm>
            <a:custGeom>
              <a:avLst/>
              <a:gdLst>
                <a:gd name="connsiteX0" fmla="*/ 153187 w 153187"/>
                <a:gd name="connsiteY0" fmla="*/ 0 h 62835"/>
                <a:gd name="connsiteX1" fmla="*/ 0 w 153187"/>
                <a:gd name="connsiteY1" fmla="*/ 0 h 62835"/>
                <a:gd name="connsiteX2" fmla="*/ 0 w 153187"/>
                <a:gd name="connsiteY2" fmla="*/ 28168 h 62835"/>
                <a:gd name="connsiteX3" fmla="*/ 0 w 153187"/>
                <a:gd name="connsiteY3" fmla="*/ 29034 h 62835"/>
                <a:gd name="connsiteX4" fmla="*/ 120687 w 153187"/>
                <a:gd name="connsiteY4" fmla="*/ 62835 h 62835"/>
                <a:gd name="connsiteX5" fmla="*/ 153187 w 153187"/>
                <a:gd name="connsiteY5" fmla="*/ 62835 h 62835"/>
                <a:gd name="connsiteX6" fmla="*/ 153187 w 153187"/>
                <a:gd name="connsiteY6" fmla="*/ 0 h 6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187" h="62835">
                  <a:moveTo>
                    <a:pt x="153187" y="0"/>
                  </a:moveTo>
                  <a:lnTo>
                    <a:pt x="0" y="0"/>
                  </a:lnTo>
                  <a:lnTo>
                    <a:pt x="0" y="28168"/>
                  </a:lnTo>
                  <a:lnTo>
                    <a:pt x="0" y="29034"/>
                  </a:lnTo>
                  <a:lnTo>
                    <a:pt x="120687" y="62835"/>
                  </a:lnTo>
                  <a:lnTo>
                    <a:pt x="153187" y="62835"/>
                  </a:lnTo>
                  <a:lnTo>
                    <a:pt x="153187" y="0"/>
                  </a:lnTo>
                  <a:close/>
                </a:path>
              </a:pathLst>
            </a:custGeom>
            <a:solidFill>
              <a:srgbClr val="002B54"/>
            </a:solidFill>
            <a:ln w="216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6B1600F-D3D3-40C3-8AEF-593CE55DFABA}"/>
                </a:ext>
              </a:extLst>
            </p:cNvPr>
            <p:cNvSpPr/>
            <p:nvPr/>
          </p:nvSpPr>
          <p:spPr>
            <a:xfrm>
              <a:off x="10579442" y="6383024"/>
              <a:ext cx="112886" cy="112670"/>
            </a:xfrm>
            <a:custGeom>
              <a:avLst/>
              <a:gdLst>
                <a:gd name="connsiteX0" fmla="*/ 0 w 112886"/>
                <a:gd name="connsiteY0" fmla="*/ 0 h 112670"/>
                <a:gd name="connsiteX1" fmla="*/ 0 w 112886"/>
                <a:gd name="connsiteY1" fmla="*/ 433 h 112670"/>
                <a:gd name="connsiteX2" fmla="*/ 0 w 112886"/>
                <a:gd name="connsiteY2" fmla="*/ 29901 h 112670"/>
                <a:gd name="connsiteX3" fmla="*/ 37268 w 112886"/>
                <a:gd name="connsiteY3" fmla="*/ 29901 h 112670"/>
                <a:gd name="connsiteX4" fmla="*/ 37268 w 112886"/>
                <a:gd name="connsiteY4" fmla="*/ 64785 h 112670"/>
                <a:gd name="connsiteX5" fmla="*/ 112886 w 112886"/>
                <a:gd name="connsiteY5" fmla="*/ 112670 h 112670"/>
                <a:gd name="connsiteX6" fmla="*/ 112886 w 112886"/>
                <a:gd name="connsiteY6" fmla="*/ 32284 h 112670"/>
                <a:gd name="connsiteX7" fmla="*/ 0 w 112886"/>
                <a:gd name="connsiteY7" fmla="*/ 0 h 11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86" h="112670">
                  <a:moveTo>
                    <a:pt x="0" y="0"/>
                  </a:moveTo>
                  <a:lnTo>
                    <a:pt x="0" y="433"/>
                  </a:lnTo>
                  <a:lnTo>
                    <a:pt x="0" y="29901"/>
                  </a:lnTo>
                  <a:lnTo>
                    <a:pt x="37268" y="29901"/>
                  </a:lnTo>
                  <a:lnTo>
                    <a:pt x="37268" y="64785"/>
                  </a:lnTo>
                  <a:lnTo>
                    <a:pt x="112886" y="112670"/>
                  </a:lnTo>
                  <a:lnTo>
                    <a:pt x="112886" y="32284"/>
                  </a:lnTo>
                  <a:lnTo>
                    <a:pt x="0" y="0"/>
                  </a:lnTo>
                  <a:close/>
                </a:path>
              </a:pathLst>
            </a:custGeom>
            <a:solidFill>
              <a:srgbClr val="002B54"/>
            </a:solidFill>
            <a:ln w="216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0C3403B-EEF0-4E7F-A2E4-E692BABB024E}"/>
                </a:ext>
              </a:extLst>
            </p:cNvPr>
            <p:cNvSpPr/>
            <p:nvPr/>
          </p:nvSpPr>
          <p:spPr>
            <a:xfrm>
              <a:off x="10616709" y="6453876"/>
              <a:ext cx="75618" cy="92952"/>
            </a:xfrm>
            <a:custGeom>
              <a:avLst/>
              <a:gdLst>
                <a:gd name="connsiteX0" fmla="*/ 0 w 75618"/>
                <a:gd name="connsiteY0" fmla="*/ 0 h 92952"/>
                <a:gd name="connsiteX1" fmla="*/ 0 w 75618"/>
                <a:gd name="connsiteY1" fmla="*/ 65219 h 92952"/>
                <a:gd name="connsiteX2" fmla="*/ 26217 w 75618"/>
                <a:gd name="connsiteY2" fmla="*/ 92953 h 92952"/>
                <a:gd name="connsiteX3" fmla="*/ 75619 w 75618"/>
                <a:gd name="connsiteY3" fmla="*/ 92953 h 92952"/>
                <a:gd name="connsiteX4" fmla="*/ 75619 w 75618"/>
                <a:gd name="connsiteY4" fmla="*/ 47451 h 92952"/>
                <a:gd name="connsiteX5" fmla="*/ 0 w 75618"/>
                <a:gd name="connsiteY5" fmla="*/ 0 h 92952"/>
                <a:gd name="connsiteX6" fmla="*/ 0 w 75618"/>
                <a:gd name="connsiteY6" fmla="*/ 0 h 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18" h="92952">
                  <a:moveTo>
                    <a:pt x="0" y="0"/>
                  </a:moveTo>
                  <a:lnTo>
                    <a:pt x="0" y="65219"/>
                  </a:lnTo>
                  <a:lnTo>
                    <a:pt x="26217" y="92953"/>
                  </a:lnTo>
                  <a:lnTo>
                    <a:pt x="75619" y="92953"/>
                  </a:lnTo>
                  <a:lnTo>
                    <a:pt x="75619" y="47451"/>
                  </a:lnTo>
                  <a:lnTo>
                    <a:pt x="0" y="0"/>
                  </a:lnTo>
                  <a:lnTo>
                    <a:pt x="0" y="0"/>
                  </a:lnTo>
                  <a:close/>
                </a:path>
              </a:pathLst>
            </a:custGeom>
            <a:solidFill>
              <a:srgbClr val="002B54"/>
            </a:solidFill>
            <a:ln w="216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A4EC4E0-D687-4011-853E-28A33B778717}"/>
                </a:ext>
              </a:extLst>
            </p:cNvPr>
            <p:cNvSpPr/>
            <p:nvPr/>
          </p:nvSpPr>
          <p:spPr>
            <a:xfrm>
              <a:off x="10616709" y="6526245"/>
              <a:ext cx="19067" cy="20583"/>
            </a:xfrm>
            <a:custGeom>
              <a:avLst/>
              <a:gdLst>
                <a:gd name="connsiteX0" fmla="*/ 0 w 19067"/>
                <a:gd name="connsiteY0" fmla="*/ 20584 h 20583"/>
                <a:gd name="connsiteX1" fmla="*/ 0 w 19067"/>
                <a:gd name="connsiteY1" fmla="*/ 20584 h 20583"/>
                <a:gd name="connsiteX2" fmla="*/ 19067 w 19067"/>
                <a:gd name="connsiteY2" fmla="*/ 20584 h 20583"/>
                <a:gd name="connsiteX3" fmla="*/ 0 w 19067"/>
                <a:gd name="connsiteY3" fmla="*/ 0 h 20583"/>
                <a:gd name="connsiteX4" fmla="*/ 0 w 19067"/>
                <a:gd name="connsiteY4" fmla="*/ 20584 h 2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 h="20583">
                  <a:moveTo>
                    <a:pt x="0" y="20584"/>
                  </a:moveTo>
                  <a:lnTo>
                    <a:pt x="0" y="20584"/>
                  </a:lnTo>
                  <a:lnTo>
                    <a:pt x="19067" y="20584"/>
                  </a:lnTo>
                  <a:lnTo>
                    <a:pt x="0" y="0"/>
                  </a:lnTo>
                  <a:lnTo>
                    <a:pt x="0" y="20584"/>
                  </a:lnTo>
                  <a:close/>
                </a:path>
              </a:pathLst>
            </a:custGeom>
            <a:solidFill>
              <a:srgbClr val="002B54"/>
            </a:solidFill>
            <a:ln w="216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17AA233-80CC-404F-8F84-AC5F6978571A}"/>
                </a:ext>
              </a:extLst>
            </p:cNvPr>
            <p:cNvSpPr/>
            <p:nvPr/>
          </p:nvSpPr>
          <p:spPr>
            <a:xfrm>
              <a:off x="10492556" y="6349440"/>
              <a:ext cx="81252" cy="26867"/>
            </a:xfrm>
            <a:custGeom>
              <a:avLst/>
              <a:gdLst>
                <a:gd name="connsiteX0" fmla="*/ 20801 w 81252"/>
                <a:gd name="connsiteY0" fmla="*/ 9967 h 26867"/>
                <a:gd name="connsiteX1" fmla="*/ 81252 w 81252"/>
                <a:gd name="connsiteY1" fmla="*/ 26867 h 26867"/>
                <a:gd name="connsiteX2" fmla="*/ 81252 w 81252"/>
                <a:gd name="connsiteY2" fmla="*/ 0 h 26867"/>
                <a:gd name="connsiteX3" fmla="*/ 0 w 81252"/>
                <a:gd name="connsiteY3" fmla="*/ 0 h 26867"/>
                <a:gd name="connsiteX4" fmla="*/ 20801 w 81252"/>
                <a:gd name="connsiteY4" fmla="*/ 9967 h 26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52" h="26867">
                  <a:moveTo>
                    <a:pt x="20801" y="9967"/>
                  </a:moveTo>
                  <a:lnTo>
                    <a:pt x="81252" y="26867"/>
                  </a:lnTo>
                  <a:lnTo>
                    <a:pt x="81252" y="0"/>
                  </a:lnTo>
                  <a:lnTo>
                    <a:pt x="0" y="0"/>
                  </a:lnTo>
                  <a:lnTo>
                    <a:pt x="20801" y="9967"/>
                  </a:lnTo>
                  <a:close/>
                </a:path>
              </a:pathLst>
            </a:custGeom>
            <a:solidFill>
              <a:srgbClr val="002B54"/>
            </a:solidFill>
            <a:ln w="216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75861F6-D928-437D-BEE9-0C99D85AD698}"/>
                </a:ext>
              </a:extLst>
            </p:cNvPr>
            <p:cNvSpPr/>
            <p:nvPr/>
          </p:nvSpPr>
          <p:spPr>
            <a:xfrm>
              <a:off x="10488873" y="6361790"/>
              <a:ext cx="84935" cy="58718"/>
            </a:xfrm>
            <a:custGeom>
              <a:avLst/>
              <a:gdLst>
                <a:gd name="connsiteX0" fmla="*/ 0 w 84935"/>
                <a:gd name="connsiteY0" fmla="*/ 0 h 58718"/>
                <a:gd name="connsiteX1" fmla="*/ 30551 w 84935"/>
                <a:gd name="connsiteY1" fmla="*/ 24917 h 58718"/>
                <a:gd name="connsiteX2" fmla="*/ 84502 w 84935"/>
                <a:gd name="connsiteY2" fmla="*/ 58718 h 58718"/>
                <a:gd name="connsiteX3" fmla="*/ 84936 w 84935"/>
                <a:gd name="connsiteY3" fmla="*/ 20151 h 58718"/>
                <a:gd name="connsiteX4" fmla="*/ 22534 w 84935"/>
                <a:gd name="connsiteY4" fmla="*/ 2817 h 58718"/>
                <a:gd name="connsiteX5" fmla="*/ 0 w 84935"/>
                <a:gd name="connsiteY5" fmla="*/ 0 h 5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35" h="58718">
                  <a:moveTo>
                    <a:pt x="0" y="0"/>
                  </a:moveTo>
                  <a:lnTo>
                    <a:pt x="30551" y="24917"/>
                  </a:lnTo>
                  <a:lnTo>
                    <a:pt x="84502" y="58718"/>
                  </a:lnTo>
                  <a:lnTo>
                    <a:pt x="84936" y="20151"/>
                  </a:lnTo>
                  <a:lnTo>
                    <a:pt x="22534" y="2817"/>
                  </a:lnTo>
                  <a:lnTo>
                    <a:pt x="0" y="0"/>
                  </a:lnTo>
                  <a:close/>
                </a:path>
              </a:pathLst>
            </a:custGeom>
            <a:solidFill>
              <a:srgbClr val="002B54"/>
            </a:solidFill>
            <a:ln w="216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D6476B6-D0B0-483E-BF85-E335B2956B15}"/>
                </a:ext>
              </a:extLst>
            </p:cNvPr>
            <p:cNvSpPr/>
            <p:nvPr/>
          </p:nvSpPr>
          <p:spPr>
            <a:xfrm>
              <a:off x="10482372" y="6373057"/>
              <a:ext cx="91002" cy="100536"/>
            </a:xfrm>
            <a:custGeom>
              <a:avLst/>
              <a:gdLst>
                <a:gd name="connsiteX0" fmla="*/ 0 w 91002"/>
                <a:gd name="connsiteY0" fmla="*/ 0 h 100536"/>
                <a:gd name="connsiteX1" fmla="*/ 14084 w 91002"/>
                <a:gd name="connsiteY1" fmla="*/ 20151 h 100536"/>
                <a:gd name="connsiteX2" fmla="*/ 91002 w 91002"/>
                <a:gd name="connsiteY2" fmla="*/ 100536 h 100536"/>
                <a:gd name="connsiteX3" fmla="*/ 91002 w 91002"/>
                <a:gd name="connsiteY3" fmla="*/ 53735 h 100536"/>
                <a:gd name="connsiteX4" fmla="*/ 28167 w 91002"/>
                <a:gd name="connsiteY4" fmla="*/ 14084 h 100536"/>
                <a:gd name="connsiteX5" fmla="*/ 0 w 91002"/>
                <a:gd name="connsiteY5" fmla="*/ 0 h 10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02" h="100536">
                  <a:moveTo>
                    <a:pt x="0" y="0"/>
                  </a:moveTo>
                  <a:lnTo>
                    <a:pt x="14084" y="20151"/>
                  </a:lnTo>
                  <a:lnTo>
                    <a:pt x="91002" y="100536"/>
                  </a:lnTo>
                  <a:lnTo>
                    <a:pt x="91002" y="53735"/>
                  </a:lnTo>
                  <a:lnTo>
                    <a:pt x="28167" y="14084"/>
                  </a:lnTo>
                  <a:lnTo>
                    <a:pt x="0" y="0"/>
                  </a:lnTo>
                  <a:close/>
                </a:path>
              </a:pathLst>
            </a:custGeom>
            <a:solidFill>
              <a:srgbClr val="002B54"/>
            </a:solidFill>
            <a:ln w="216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801956C-090F-4222-A07D-FE572C55D7B3}"/>
                </a:ext>
              </a:extLst>
            </p:cNvPr>
            <p:cNvSpPr/>
            <p:nvPr/>
          </p:nvSpPr>
          <p:spPr>
            <a:xfrm>
              <a:off x="10473922" y="6381941"/>
              <a:ext cx="99452" cy="164888"/>
            </a:xfrm>
            <a:custGeom>
              <a:avLst/>
              <a:gdLst>
                <a:gd name="connsiteX0" fmla="*/ 0 w 99452"/>
                <a:gd name="connsiteY0" fmla="*/ 0 h 164888"/>
                <a:gd name="connsiteX1" fmla="*/ 8884 w 99452"/>
                <a:gd name="connsiteY1" fmla="*/ 23184 h 164888"/>
                <a:gd name="connsiteX2" fmla="*/ 24484 w 99452"/>
                <a:gd name="connsiteY2" fmla="*/ 52218 h 164888"/>
                <a:gd name="connsiteX3" fmla="*/ 28167 w 99452"/>
                <a:gd name="connsiteY3" fmla="*/ 37701 h 164888"/>
                <a:gd name="connsiteX4" fmla="*/ 28167 w 99452"/>
                <a:gd name="connsiteY4" fmla="*/ 58935 h 164888"/>
                <a:gd name="connsiteX5" fmla="*/ 86452 w 99452"/>
                <a:gd name="connsiteY5" fmla="*/ 164888 h 164888"/>
                <a:gd name="connsiteX6" fmla="*/ 99453 w 99452"/>
                <a:gd name="connsiteY6" fmla="*/ 164888 h 164888"/>
                <a:gd name="connsiteX7" fmla="*/ 99453 w 99452"/>
                <a:gd name="connsiteY7" fmla="*/ 99236 h 164888"/>
                <a:gd name="connsiteX8" fmla="*/ 19284 w 99452"/>
                <a:gd name="connsiteY8" fmla="*/ 14734 h 164888"/>
                <a:gd name="connsiteX9" fmla="*/ 0 w 99452"/>
                <a:gd name="connsiteY9" fmla="*/ 0 h 16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52" h="164888">
                  <a:moveTo>
                    <a:pt x="0" y="0"/>
                  </a:moveTo>
                  <a:lnTo>
                    <a:pt x="8884" y="23184"/>
                  </a:lnTo>
                  <a:lnTo>
                    <a:pt x="24484" y="52218"/>
                  </a:lnTo>
                  <a:lnTo>
                    <a:pt x="28167" y="37701"/>
                  </a:lnTo>
                  <a:lnTo>
                    <a:pt x="28167" y="58935"/>
                  </a:lnTo>
                  <a:lnTo>
                    <a:pt x="86452" y="164888"/>
                  </a:lnTo>
                  <a:lnTo>
                    <a:pt x="99453" y="164888"/>
                  </a:lnTo>
                  <a:lnTo>
                    <a:pt x="99453" y="99236"/>
                  </a:lnTo>
                  <a:lnTo>
                    <a:pt x="19284" y="14734"/>
                  </a:lnTo>
                  <a:lnTo>
                    <a:pt x="0" y="0"/>
                  </a:lnTo>
                  <a:close/>
                </a:path>
              </a:pathLst>
            </a:custGeom>
            <a:solidFill>
              <a:srgbClr val="002B54"/>
            </a:solidFill>
            <a:ln w="216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8D8208E-05A4-4376-B706-BA7465515AE8}"/>
                </a:ext>
              </a:extLst>
            </p:cNvPr>
            <p:cNvSpPr/>
            <p:nvPr/>
          </p:nvSpPr>
          <p:spPr>
            <a:xfrm>
              <a:off x="10502090" y="6451493"/>
              <a:ext cx="52651" cy="95336"/>
            </a:xfrm>
            <a:custGeom>
              <a:avLst/>
              <a:gdLst>
                <a:gd name="connsiteX0" fmla="*/ 0 w 52651"/>
                <a:gd name="connsiteY0" fmla="*/ 95336 h 95336"/>
                <a:gd name="connsiteX1" fmla="*/ 52651 w 52651"/>
                <a:gd name="connsiteY1" fmla="*/ 95336 h 95336"/>
                <a:gd name="connsiteX2" fmla="*/ 0 w 52651"/>
                <a:gd name="connsiteY2" fmla="*/ 0 h 95336"/>
                <a:gd name="connsiteX3" fmla="*/ 0 w 52651"/>
                <a:gd name="connsiteY3" fmla="*/ 95336 h 95336"/>
              </a:gdLst>
              <a:ahLst/>
              <a:cxnLst>
                <a:cxn ang="0">
                  <a:pos x="connsiteX0" y="connsiteY0"/>
                </a:cxn>
                <a:cxn ang="0">
                  <a:pos x="connsiteX1" y="connsiteY1"/>
                </a:cxn>
                <a:cxn ang="0">
                  <a:pos x="connsiteX2" y="connsiteY2"/>
                </a:cxn>
                <a:cxn ang="0">
                  <a:pos x="connsiteX3" y="connsiteY3"/>
                </a:cxn>
              </a:cxnLst>
              <a:rect l="l" t="t" r="r" b="b"/>
              <a:pathLst>
                <a:path w="52651" h="95336">
                  <a:moveTo>
                    <a:pt x="0" y="95336"/>
                  </a:moveTo>
                  <a:lnTo>
                    <a:pt x="52651" y="95336"/>
                  </a:lnTo>
                  <a:lnTo>
                    <a:pt x="0" y="0"/>
                  </a:lnTo>
                  <a:lnTo>
                    <a:pt x="0" y="95336"/>
                  </a:lnTo>
                  <a:close/>
                </a:path>
              </a:pathLst>
            </a:custGeom>
            <a:solidFill>
              <a:srgbClr val="002B54"/>
            </a:solidFill>
            <a:ln w="216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2A7CBD0-43FC-445B-BD1A-BADD86F6D7BD}"/>
                </a:ext>
              </a:extLst>
            </p:cNvPr>
            <p:cNvSpPr/>
            <p:nvPr/>
          </p:nvSpPr>
          <p:spPr>
            <a:xfrm>
              <a:off x="10463522" y="6388224"/>
              <a:ext cx="32934" cy="97069"/>
            </a:xfrm>
            <a:custGeom>
              <a:avLst/>
              <a:gdLst>
                <a:gd name="connsiteX0" fmla="*/ 0 w 32934"/>
                <a:gd name="connsiteY0" fmla="*/ 0 h 97069"/>
                <a:gd name="connsiteX1" fmla="*/ 2383 w 32934"/>
                <a:gd name="connsiteY1" fmla="*/ 23401 h 97069"/>
                <a:gd name="connsiteX2" fmla="*/ 21234 w 32934"/>
                <a:gd name="connsiteY2" fmla="*/ 97070 h 97069"/>
                <a:gd name="connsiteX3" fmla="*/ 32934 w 32934"/>
                <a:gd name="connsiteY3" fmla="*/ 52652 h 97069"/>
                <a:gd name="connsiteX4" fmla="*/ 14084 w 32934"/>
                <a:gd name="connsiteY4" fmla="*/ 18634 h 97069"/>
                <a:gd name="connsiteX5" fmla="*/ 0 w 32934"/>
                <a:gd name="connsiteY5" fmla="*/ 0 h 9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34" h="97069">
                  <a:moveTo>
                    <a:pt x="0" y="0"/>
                  </a:moveTo>
                  <a:lnTo>
                    <a:pt x="2383" y="23401"/>
                  </a:lnTo>
                  <a:lnTo>
                    <a:pt x="21234" y="97070"/>
                  </a:lnTo>
                  <a:lnTo>
                    <a:pt x="32934" y="52652"/>
                  </a:lnTo>
                  <a:lnTo>
                    <a:pt x="14084" y="18634"/>
                  </a:lnTo>
                  <a:lnTo>
                    <a:pt x="0" y="0"/>
                  </a:lnTo>
                  <a:close/>
                </a:path>
              </a:pathLst>
            </a:custGeom>
            <a:solidFill>
              <a:srgbClr val="002B54"/>
            </a:solidFill>
            <a:ln w="216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D12425F-A65B-415F-B510-B800237B06EF}"/>
                </a:ext>
              </a:extLst>
            </p:cNvPr>
            <p:cNvSpPr/>
            <p:nvPr/>
          </p:nvSpPr>
          <p:spPr>
            <a:xfrm>
              <a:off x="10448138" y="6391474"/>
              <a:ext cx="34234" cy="155354"/>
            </a:xfrm>
            <a:custGeom>
              <a:avLst/>
              <a:gdLst>
                <a:gd name="connsiteX0" fmla="*/ 3683 w 34234"/>
                <a:gd name="connsiteY0" fmla="*/ 0 h 155354"/>
                <a:gd name="connsiteX1" fmla="*/ 0 w 34234"/>
                <a:gd name="connsiteY1" fmla="*/ 57635 h 155354"/>
                <a:gd name="connsiteX2" fmla="*/ 0 w 34234"/>
                <a:gd name="connsiteY2" fmla="*/ 155355 h 155354"/>
                <a:gd name="connsiteX3" fmla="*/ 20151 w 34234"/>
                <a:gd name="connsiteY3" fmla="*/ 155355 h 155354"/>
                <a:gd name="connsiteX4" fmla="*/ 34234 w 34234"/>
                <a:gd name="connsiteY4" fmla="*/ 103353 h 155354"/>
                <a:gd name="connsiteX5" fmla="*/ 13434 w 34234"/>
                <a:gd name="connsiteY5" fmla="*/ 23401 h 155354"/>
                <a:gd name="connsiteX6" fmla="*/ 3683 w 34234"/>
                <a:gd name="connsiteY6" fmla="*/ 0 h 15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34" h="155354">
                  <a:moveTo>
                    <a:pt x="3683" y="0"/>
                  </a:moveTo>
                  <a:lnTo>
                    <a:pt x="0" y="57635"/>
                  </a:lnTo>
                  <a:lnTo>
                    <a:pt x="0" y="155355"/>
                  </a:lnTo>
                  <a:lnTo>
                    <a:pt x="20151" y="155355"/>
                  </a:lnTo>
                  <a:lnTo>
                    <a:pt x="34234" y="103353"/>
                  </a:lnTo>
                  <a:lnTo>
                    <a:pt x="13434" y="23401"/>
                  </a:lnTo>
                  <a:lnTo>
                    <a:pt x="3683" y="0"/>
                  </a:lnTo>
                  <a:close/>
                </a:path>
              </a:pathLst>
            </a:custGeom>
            <a:solidFill>
              <a:srgbClr val="002B54"/>
            </a:solidFill>
            <a:ln w="216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ECBF900-7450-4679-A929-4627A7274E82}"/>
                </a:ext>
              </a:extLst>
            </p:cNvPr>
            <p:cNvSpPr/>
            <p:nvPr/>
          </p:nvSpPr>
          <p:spPr>
            <a:xfrm>
              <a:off x="10409137" y="6391474"/>
              <a:ext cx="33800" cy="155354"/>
            </a:xfrm>
            <a:custGeom>
              <a:avLst/>
              <a:gdLst>
                <a:gd name="connsiteX0" fmla="*/ 20584 w 33800"/>
                <a:gd name="connsiteY0" fmla="*/ 23401 h 155354"/>
                <a:gd name="connsiteX1" fmla="*/ 0 w 33800"/>
                <a:gd name="connsiteY1" fmla="*/ 102270 h 155354"/>
                <a:gd name="connsiteX2" fmla="*/ 13867 w 33800"/>
                <a:gd name="connsiteY2" fmla="*/ 155355 h 155354"/>
                <a:gd name="connsiteX3" fmla="*/ 33801 w 33800"/>
                <a:gd name="connsiteY3" fmla="*/ 155355 h 155354"/>
                <a:gd name="connsiteX4" fmla="*/ 33801 w 33800"/>
                <a:gd name="connsiteY4" fmla="*/ 57635 h 155354"/>
                <a:gd name="connsiteX5" fmla="*/ 30551 w 33800"/>
                <a:gd name="connsiteY5" fmla="*/ 0 h 155354"/>
                <a:gd name="connsiteX6" fmla="*/ 20584 w 33800"/>
                <a:gd name="connsiteY6" fmla="*/ 23401 h 15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0" h="155354">
                  <a:moveTo>
                    <a:pt x="20584" y="23401"/>
                  </a:moveTo>
                  <a:lnTo>
                    <a:pt x="0" y="102270"/>
                  </a:lnTo>
                  <a:lnTo>
                    <a:pt x="13867" y="155355"/>
                  </a:lnTo>
                  <a:lnTo>
                    <a:pt x="33801" y="155355"/>
                  </a:lnTo>
                  <a:lnTo>
                    <a:pt x="33801" y="57635"/>
                  </a:lnTo>
                  <a:lnTo>
                    <a:pt x="30551" y="0"/>
                  </a:lnTo>
                  <a:lnTo>
                    <a:pt x="20584" y="23401"/>
                  </a:lnTo>
                  <a:close/>
                </a:path>
              </a:pathLst>
            </a:custGeom>
            <a:solidFill>
              <a:srgbClr val="002B54"/>
            </a:solidFill>
            <a:ln w="216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8281342-57DA-4DDB-8E20-FEE9C029FB53}"/>
                </a:ext>
              </a:extLst>
            </p:cNvPr>
            <p:cNvSpPr/>
            <p:nvPr/>
          </p:nvSpPr>
          <p:spPr>
            <a:xfrm>
              <a:off x="10395053" y="6388224"/>
              <a:ext cx="32717" cy="95336"/>
            </a:xfrm>
            <a:custGeom>
              <a:avLst/>
              <a:gdLst>
                <a:gd name="connsiteX0" fmla="*/ 32718 w 32717"/>
                <a:gd name="connsiteY0" fmla="*/ 0 h 95336"/>
                <a:gd name="connsiteX1" fmla="*/ 18200 w 32717"/>
                <a:gd name="connsiteY1" fmla="*/ 18634 h 95336"/>
                <a:gd name="connsiteX2" fmla="*/ 0 w 32717"/>
                <a:gd name="connsiteY2" fmla="*/ 51568 h 95336"/>
                <a:gd name="connsiteX3" fmla="*/ 11700 w 32717"/>
                <a:gd name="connsiteY3" fmla="*/ 95336 h 95336"/>
                <a:gd name="connsiteX4" fmla="*/ 30551 w 32717"/>
                <a:gd name="connsiteY4" fmla="*/ 22534 h 95336"/>
                <a:gd name="connsiteX5" fmla="*/ 32718 w 32717"/>
                <a:gd name="connsiteY5" fmla="*/ 0 h 9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 h="95336">
                  <a:moveTo>
                    <a:pt x="32718" y="0"/>
                  </a:moveTo>
                  <a:lnTo>
                    <a:pt x="18200" y="18634"/>
                  </a:lnTo>
                  <a:lnTo>
                    <a:pt x="0" y="51568"/>
                  </a:lnTo>
                  <a:lnTo>
                    <a:pt x="11700" y="95336"/>
                  </a:lnTo>
                  <a:lnTo>
                    <a:pt x="30551" y="22534"/>
                  </a:lnTo>
                  <a:lnTo>
                    <a:pt x="32718" y="0"/>
                  </a:lnTo>
                  <a:close/>
                </a:path>
              </a:pathLst>
            </a:custGeom>
            <a:solidFill>
              <a:srgbClr val="002B54"/>
            </a:solidFill>
            <a:ln w="216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5F3C312-95CD-4E94-A034-BB08D5A5F2ED}"/>
                </a:ext>
              </a:extLst>
            </p:cNvPr>
            <p:cNvSpPr/>
            <p:nvPr/>
          </p:nvSpPr>
          <p:spPr>
            <a:xfrm>
              <a:off x="10317918" y="6381941"/>
              <a:ext cx="99236" cy="164888"/>
            </a:xfrm>
            <a:custGeom>
              <a:avLst/>
              <a:gdLst>
                <a:gd name="connsiteX0" fmla="*/ 99236 w 99236"/>
                <a:gd name="connsiteY0" fmla="*/ 0 h 164888"/>
                <a:gd name="connsiteX1" fmla="*/ 79952 w 99236"/>
                <a:gd name="connsiteY1" fmla="*/ 14734 h 164888"/>
                <a:gd name="connsiteX2" fmla="*/ 0 w 99236"/>
                <a:gd name="connsiteY2" fmla="*/ 98370 h 164888"/>
                <a:gd name="connsiteX3" fmla="*/ 0 w 99236"/>
                <a:gd name="connsiteY3" fmla="*/ 164888 h 164888"/>
                <a:gd name="connsiteX4" fmla="*/ 12134 w 99236"/>
                <a:gd name="connsiteY4" fmla="*/ 164888 h 164888"/>
                <a:gd name="connsiteX5" fmla="*/ 71502 w 99236"/>
                <a:gd name="connsiteY5" fmla="*/ 56985 h 164888"/>
                <a:gd name="connsiteX6" fmla="*/ 71502 w 99236"/>
                <a:gd name="connsiteY6" fmla="*/ 37701 h 164888"/>
                <a:gd name="connsiteX7" fmla="*/ 75185 w 99236"/>
                <a:gd name="connsiteY7" fmla="*/ 50918 h 164888"/>
                <a:gd name="connsiteX8" fmla="*/ 90569 w 99236"/>
                <a:gd name="connsiteY8" fmla="*/ 23184 h 164888"/>
                <a:gd name="connsiteX9" fmla="*/ 99236 w 99236"/>
                <a:gd name="connsiteY9" fmla="*/ 0 h 16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36" h="164888">
                  <a:moveTo>
                    <a:pt x="99236" y="0"/>
                  </a:moveTo>
                  <a:lnTo>
                    <a:pt x="79952" y="14734"/>
                  </a:lnTo>
                  <a:lnTo>
                    <a:pt x="0" y="98370"/>
                  </a:lnTo>
                  <a:lnTo>
                    <a:pt x="0" y="164888"/>
                  </a:lnTo>
                  <a:lnTo>
                    <a:pt x="12134" y="164888"/>
                  </a:lnTo>
                  <a:lnTo>
                    <a:pt x="71502" y="56985"/>
                  </a:lnTo>
                  <a:lnTo>
                    <a:pt x="71502" y="37701"/>
                  </a:lnTo>
                  <a:lnTo>
                    <a:pt x="75185" y="50918"/>
                  </a:lnTo>
                  <a:lnTo>
                    <a:pt x="90569" y="23184"/>
                  </a:lnTo>
                  <a:lnTo>
                    <a:pt x="99236" y="0"/>
                  </a:lnTo>
                  <a:close/>
                </a:path>
              </a:pathLst>
            </a:custGeom>
            <a:solidFill>
              <a:srgbClr val="002B54"/>
            </a:solidFill>
            <a:ln w="216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9E9F999-D028-4CCB-A534-33D4F90A4ECA}"/>
                </a:ext>
              </a:extLst>
            </p:cNvPr>
            <p:cNvSpPr/>
            <p:nvPr/>
          </p:nvSpPr>
          <p:spPr>
            <a:xfrm>
              <a:off x="10335685" y="6449326"/>
              <a:ext cx="54168" cy="97502"/>
            </a:xfrm>
            <a:custGeom>
              <a:avLst/>
              <a:gdLst>
                <a:gd name="connsiteX0" fmla="*/ 0 w 54168"/>
                <a:gd name="connsiteY0" fmla="*/ 97503 h 97502"/>
                <a:gd name="connsiteX1" fmla="*/ 54168 w 54168"/>
                <a:gd name="connsiteY1" fmla="*/ 97503 h 97502"/>
                <a:gd name="connsiteX2" fmla="*/ 53735 w 54168"/>
                <a:gd name="connsiteY2" fmla="*/ 0 h 97502"/>
                <a:gd name="connsiteX3" fmla="*/ 0 w 54168"/>
                <a:gd name="connsiteY3" fmla="*/ 97503 h 97502"/>
              </a:gdLst>
              <a:ahLst/>
              <a:cxnLst>
                <a:cxn ang="0">
                  <a:pos x="connsiteX0" y="connsiteY0"/>
                </a:cxn>
                <a:cxn ang="0">
                  <a:pos x="connsiteX1" y="connsiteY1"/>
                </a:cxn>
                <a:cxn ang="0">
                  <a:pos x="connsiteX2" y="connsiteY2"/>
                </a:cxn>
                <a:cxn ang="0">
                  <a:pos x="connsiteX3" y="connsiteY3"/>
                </a:cxn>
              </a:cxnLst>
              <a:rect l="l" t="t" r="r" b="b"/>
              <a:pathLst>
                <a:path w="54168" h="97502">
                  <a:moveTo>
                    <a:pt x="0" y="97503"/>
                  </a:moveTo>
                  <a:lnTo>
                    <a:pt x="54168" y="97503"/>
                  </a:lnTo>
                  <a:lnTo>
                    <a:pt x="53735" y="0"/>
                  </a:lnTo>
                  <a:lnTo>
                    <a:pt x="0" y="97503"/>
                  </a:lnTo>
                  <a:close/>
                </a:path>
              </a:pathLst>
            </a:custGeom>
            <a:solidFill>
              <a:srgbClr val="002B54"/>
            </a:solidFill>
            <a:ln w="216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F01E1B4-C6B7-4CFA-A70C-358FBA193FC0}"/>
                </a:ext>
              </a:extLst>
            </p:cNvPr>
            <p:cNvSpPr/>
            <p:nvPr/>
          </p:nvSpPr>
          <p:spPr>
            <a:xfrm>
              <a:off x="10317918" y="6349656"/>
              <a:ext cx="82335" cy="26217"/>
            </a:xfrm>
            <a:custGeom>
              <a:avLst/>
              <a:gdLst>
                <a:gd name="connsiteX0" fmla="*/ 61102 w 82335"/>
                <a:gd name="connsiteY0" fmla="*/ 9317 h 26217"/>
                <a:gd name="connsiteX1" fmla="*/ 82336 w 82335"/>
                <a:gd name="connsiteY1" fmla="*/ 0 h 26217"/>
                <a:gd name="connsiteX2" fmla="*/ 0 w 82335"/>
                <a:gd name="connsiteY2" fmla="*/ 0 h 26217"/>
                <a:gd name="connsiteX3" fmla="*/ 0 w 82335"/>
                <a:gd name="connsiteY3" fmla="*/ 26217 h 26217"/>
                <a:gd name="connsiteX4" fmla="*/ 61102 w 82335"/>
                <a:gd name="connsiteY4" fmla="*/ 9317 h 2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5" h="26217">
                  <a:moveTo>
                    <a:pt x="61102" y="9317"/>
                  </a:moveTo>
                  <a:lnTo>
                    <a:pt x="82336" y="0"/>
                  </a:lnTo>
                  <a:lnTo>
                    <a:pt x="0" y="0"/>
                  </a:lnTo>
                  <a:lnTo>
                    <a:pt x="0" y="26217"/>
                  </a:lnTo>
                  <a:lnTo>
                    <a:pt x="61102" y="9317"/>
                  </a:lnTo>
                  <a:close/>
                </a:path>
              </a:pathLst>
            </a:custGeom>
            <a:solidFill>
              <a:srgbClr val="002B54"/>
            </a:solidFill>
            <a:ln w="216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722C4D3-B8E8-4C0A-9652-0833AD93C546}"/>
                </a:ext>
              </a:extLst>
            </p:cNvPr>
            <p:cNvSpPr/>
            <p:nvPr/>
          </p:nvSpPr>
          <p:spPr>
            <a:xfrm>
              <a:off x="10237316" y="6349440"/>
              <a:ext cx="73018" cy="48968"/>
            </a:xfrm>
            <a:custGeom>
              <a:avLst/>
              <a:gdLst>
                <a:gd name="connsiteX0" fmla="*/ 0 w 73018"/>
                <a:gd name="connsiteY0" fmla="*/ 48968 h 48968"/>
                <a:gd name="connsiteX1" fmla="*/ 73019 w 73018"/>
                <a:gd name="connsiteY1" fmla="*/ 28818 h 48968"/>
                <a:gd name="connsiteX2" fmla="*/ 73019 w 73018"/>
                <a:gd name="connsiteY2" fmla="*/ 0 h 48968"/>
                <a:gd name="connsiteX3" fmla="*/ 0 w 73018"/>
                <a:gd name="connsiteY3" fmla="*/ 217 h 48968"/>
                <a:gd name="connsiteX4" fmla="*/ 0 w 73018"/>
                <a:gd name="connsiteY4" fmla="*/ 48968 h 4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8" h="48968">
                  <a:moveTo>
                    <a:pt x="0" y="48968"/>
                  </a:moveTo>
                  <a:lnTo>
                    <a:pt x="73019" y="28818"/>
                  </a:lnTo>
                  <a:lnTo>
                    <a:pt x="73019" y="0"/>
                  </a:lnTo>
                  <a:lnTo>
                    <a:pt x="0" y="217"/>
                  </a:lnTo>
                  <a:lnTo>
                    <a:pt x="0" y="48968"/>
                  </a:lnTo>
                  <a:close/>
                </a:path>
              </a:pathLst>
            </a:custGeom>
            <a:solidFill>
              <a:srgbClr val="002B54"/>
            </a:solidFill>
            <a:ln w="216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C3B23CE-0F81-4712-BBC5-B35D9C6714BA}"/>
                </a:ext>
              </a:extLst>
            </p:cNvPr>
            <p:cNvSpPr/>
            <p:nvPr/>
          </p:nvSpPr>
          <p:spPr>
            <a:xfrm>
              <a:off x="10237316" y="6383457"/>
              <a:ext cx="73018" cy="88402"/>
            </a:xfrm>
            <a:custGeom>
              <a:avLst/>
              <a:gdLst>
                <a:gd name="connsiteX0" fmla="*/ 0 w 73018"/>
                <a:gd name="connsiteY0" fmla="*/ 88403 h 88402"/>
                <a:gd name="connsiteX1" fmla="*/ 73019 w 73018"/>
                <a:gd name="connsiteY1" fmla="*/ 42251 h 88402"/>
                <a:gd name="connsiteX2" fmla="*/ 73019 w 73018"/>
                <a:gd name="connsiteY2" fmla="*/ 0 h 88402"/>
                <a:gd name="connsiteX3" fmla="*/ 0 w 73018"/>
                <a:gd name="connsiteY3" fmla="*/ 20584 h 88402"/>
                <a:gd name="connsiteX4" fmla="*/ 0 w 73018"/>
                <a:gd name="connsiteY4" fmla="*/ 88403 h 88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8" h="88402">
                  <a:moveTo>
                    <a:pt x="0" y="88403"/>
                  </a:moveTo>
                  <a:lnTo>
                    <a:pt x="73019" y="42251"/>
                  </a:lnTo>
                  <a:lnTo>
                    <a:pt x="73019" y="0"/>
                  </a:lnTo>
                  <a:lnTo>
                    <a:pt x="0" y="20584"/>
                  </a:lnTo>
                  <a:lnTo>
                    <a:pt x="0" y="88403"/>
                  </a:lnTo>
                  <a:close/>
                </a:path>
              </a:pathLst>
            </a:custGeom>
            <a:solidFill>
              <a:srgbClr val="002B54"/>
            </a:solidFill>
            <a:ln w="216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205CEC0-CCC5-4A13-8BD1-AFC790A3A1D3}"/>
                </a:ext>
              </a:extLst>
            </p:cNvPr>
            <p:cNvSpPr/>
            <p:nvPr/>
          </p:nvSpPr>
          <p:spPr>
            <a:xfrm>
              <a:off x="10164947" y="6431775"/>
              <a:ext cx="145170" cy="118520"/>
            </a:xfrm>
            <a:custGeom>
              <a:avLst/>
              <a:gdLst>
                <a:gd name="connsiteX0" fmla="*/ 61968 w 145170"/>
                <a:gd name="connsiteY0" fmla="*/ 69552 h 118520"/>
                <a:gd name="connsiteX1" fmla="*/ 52218 w 145170"/>
                <a:gd name="connsiteY1" fmla="*/ 59152 h 118520"/>
                <a:gd name="connsiteX2" fmla="*/ 0 w 145170"/>
                <a:gd name="connsiteY2" fmla="*/ 91653 h 118520"/>
                <a:gd name="connsiteX3" fmla="*/ 63485 w 145170"/>
                <a:gd name="connsiteY3" fmla="*/ 118520 h 118520"/>
                <a:gd name="connsiteX4" fmla="*/ 79519 w 145170"/>
                <a:gd name="connsiteY4" fmla="*/ 117003 h 118520"/>
                <a:gd name="connsiteX5" fmla="*/ 145171 w 145170"/>
                <a:gd name="connsiteY5" fmla="*/ 48968 h 118520"/>
                <a:gd name="connsiteX6" fmla="*/ 145171 w 145170"/>
                <a:gd name="connsiteY6" fmla="*/ 0 h 118520"/>
                <a:gd name="connsiteX7" fmla="*/ 72369 w 145170"/>
                <a:gd name="connsiteY7" fmla="*/ 46151 h 118520"/>
                <a:gd name="connsiteX8" fmla="*/ 61968 w 145170"/>
                <a:gd name="connsiteY8" fmla="*/ 69552 h 118520"/>
                <a:gd name="connsiteX9" fmla="*/ 61968 w 145170"/>
                <a:gd name="connsiteY9" fmla="*/ 69552 h 11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170" h="118520">
                  <a:moveTo>
                    <a:pt x="61968" y="69552"/>
                  </a:moveTo>
                  <a:cubicBezTo>
                    <a:pt x="57635" y="69552"/>
                    <a:pt x="53951" y="67169"/>
                    <a:pt x="52218" y="59152"/>
                  </a:cubicBezTo>
                  <a:lnTo>
                    <a:pt x="0" y="91653"/>
                  </a:lnTo>
                  <a:cubicBezTo>
                    <a:pt x="16034" y="108553"/>
                    <a:pt x="41818" y="118520"/>
                    <a:pt x="63485" y="118520"/>
                  </a:cubicBezTo>
                  <a:cubicBezTo>
                    <a:pt x="69119" y="118520"/>
                    <a:pt x="73452" y="118087"/>
                    <a:pt x="79519" y="117003"/>
                  </a:cubicBezTo>
                  <a:lnTo>
                    <a:pt x="145171" y="48968"/>
                  </a:lnTo>
                  <a:lnTo>
                    <a:pt x="145171" y="0"/>
                  </a:lnTo>
                  <a:lnTo>
                    <a:pt x="72369" y="46151"/>
                  </a:lnTo>
                  <a:cubicBezTo>
                    <a:pt x="72369" y="64785"/>
                    <a:pt x="68035" y="69552"/>
                    <a:pt x="61968" y="69552"/>
                  </a:cubicBezTo>
                  <a:lnTo>
                    <a:pt x="61968" y="69552"/>
                  </a:lnTo>
                  <a:close/>
                </a:path>
              </a:pathLst>
            </a:custGeom>
            <a:solidFill>
              <a:srgbClr val="002B54"/>
            </a:solidFill>
            <a:ln w="216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D0B773F-68DC-4082-9120-BC521EF25BDA}"/>
                </a:ext>
              </a:extLst>
            </p:cNvPr>
            <p:cNvSpPr/>
            <p:nvPr/>
          </p:nvSpPr>
          <p:spPr>
            <a:xfrm>
              <a:off x="10253566" y="6488544"/>
              <a:ext cx="56768" cy="58718"/>
            </a:xfrm>
            <a:custGeom>
              <a:avLst/>
              <a:gdLst>
                <a:gd name="connsiteX0" fmla="*/ 56768 w 56768"/>
                <a:gd name="connsiteY0" fmla="*/ 0 h 58718"/>
                <a:gd name="connsiteX1" fmla="*/ 0 w 56768"/>
                <a:gd name="connsiteY1" fmla="*/ 58718 h 58718"/>
                <a:gd name="connsiteX2" fmla="*/ 56768 w 56768"/>
                <a:gd name="connsiteY2" fmla="*/ 0 h 58718"/>
                <a:gd name="connsiteX3" fmla="*/ 56768 w 56768"/>
                <a:gd name="connsiteY3" fmla="*/ 0 h 58718"/>
              </a:gdLst>
              <a:ahLst/>
              <a:cxnLst>
                <a:cxn ang="0">
                  <a:pos x="connsiteX0" y="connsiteY0"/>
                </a:cxn>
                <a:cxn ang="0">
                  <a:pos x="connsiteX1" y="connsiteY1"/>
                </a:cxn>
                <a:cxn ang="0">
                  <a:pos x="connsiteX2" y="connsiteY2"/>
                </a:cxn>
                <a:cxn ang="0">
                  <a:pos x="connsiteX3" y="connsiteY3"/>
                </a:cxn>
              </a:cxnLst>
              <a:rect l="l" t="t" r="r" b="b"/>
              <a:pathLst>
                <a:path w="56768" h="58718">
                  <a:moveTo>
                    <a:pt x="56768" y="0"/>
                  </a:moveTo>
                  <a:lnTo>
                    <a:pt x="0" y="58718"/>
                  </a:lnTo>
                  <a:cubicBezTo>
                    <a:pt x="27734" y="51785"/>
                    <a:pt x="55468" y="33368"/>
                    <a:pt x="56768" y="0"/>
                  </a:cubicBezTo>
                  <a:lnTo>
                    <a:pt x="56768" y="0"/>
                  </a:lnTo>
                  <a:close/>
                </a:path>
              </a:pathLst>
            </a:custGeom>
            <a:solidFill>
              <a:srgbClr val="002B54"/>
            </a:solidFill>
            <a:ln w="216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94E79CF-2FB2-49DE-8679-76B76F8CE83B}"/>
                </a:ext>
              </a:extLst>
            </p:cNvPr>
            <p:cNvSpPr/>
            <p:nvPr/>
          </p:nvSpPr>
          <p:spPr>
            <a:xfrm>
              <a:off x="10148914" y="6440659"/>
              <a:ext cx="67601" cy="79085"/>
            </a:xfrm>
            <a:custGeom>
              <a:avLst/>
              <a:gdLst>
                <a:gd name="connsiteX0" fmla="*/ 67602 w 67601"/>
                <a:gd name="connsiteY0" fmla="*/ 0 h 79085"/>
                <a:gd name="connsiteX1" fmla="*/ 0 w 67601"/>
                <a:gd name="connsiteY1" fmla="*/ 0 h 79085"/>
                <a:gd name="connsiteX2" fmla="*/ 0 w 67601"/>
                <a:gd name="connsiteY2" fmla="*/ 42251 h 79085"/>
                <a:gd name="connsiteX3" fmla="*/ 0 w 67601"/>
                <a:gd name="connsiteY3" fmla="*/ 46585 h 79085"/>
                <a:gd name="connsiteX4" fmla="*/ 12134 w 67601"/>
                <a:gd name="connsiteY4" fmla="*/ 79086 h 79085"/>
                <a:gd name="connsiteX5" fmla="*/ 67602 w 67601"/>
                <a:gd name="connsiteY5" fmla="*/ 44418 h 79085"/>
                <a:gd name="connsiteX6" fmla="*/ 67602 w 67601"/>
                <a:gd name="connsiteY6" fmla="*/ 0 h 79085"/>
                <a:gd name="connsiteX7" fmla="*/ 67602 w 67601"/>
                <a:gd name="connsiteY7" fmla="*/ 0 h 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1" h="79085">
                  <a:moveTo>
                    <a:pt x="67602" y="0"/>
                  </a:moveTo>
                  <a:lnTo>
                    <a:pt x="0" y="0"/>
                  </a:lnTo>
                  <a:lnTo>
                    <a:pt x="0" y="42251"/>
                  </a:lnTo>
                  <a:lnTo>
                    <a:pt x="0" y="46585"/>
                  </a:lnTo>
                  <a:cubicBezTo>
                    <a:pt x="0" y="59802"/>
                    <a:pt x="4333" y="70419"/>
                    <a:pt x="12134" y="79086"/>
                  </a:cubicBezTo>
                  <a:cubicBezTo>
                    <a:pt x="12134" y="79086"/>
                    <a:pt x="67602" y="45285"/>
                    <a:pt x="67602" y="44418"/>
                  </a:cubicBezTo>
                  <a:lnTo>
                    <a:pt x="67602" y="0"/>
                  </a:lnTo>
                  <a:lnTo>
                    <a:pt x="67602" y="0"/>
                  </a:lnTo>
                  <a:close/>
                </a:path>
              </a:pathLst>
            </a:custGeom>
            <a:solidFill>
              <a:srgbClr val="002B54"/>
            </a:solidFill>
            <a:ln w="216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D47683A-6B05-4ADB-8BB7-F39F8D5CBE89}"/>
                </a:ext>
              </a:extLst>
            </p:cNvPr>
            <p:cNvSpPr/>
            <p:nvPr/>
          </p:nvSpPr>
          <p:spPr>
            <a:xfrm>
              <a:off x="10317918" y="6361790"/>
              <a:ext cx="84935" cy="59151"/>
            </a:xfrm>
            <a:custGeom>
              <a:avLst/>
              <a:gdLst>
                <a:gd name="connsiteX0" fmla="*/ 0 w 84935"/>
                <a:gd name="connsiteY0" fmla="*/ 19717 h 59151"/>
                <a:gd name="connsiteX1" fmla="*/ 0 w 84935"/>
                <a:gd name="connsiteY1" fmla="*/ 59152 h 59151"/>
                <a:gd name="connsiteX2" fmla="*/ 54601 w 84935"/>
                <a:gd name="connsiteY2" fmla="*/ 24484 h 59151"/>
                <a:gd name="connsiteX3" fmla="*/ 84936 w 84935"/>
                <a:gd name="connsiteY3" fmla="*/ 0 h 59151"/>
                <a:gd name="connsiteX4" fmla="*/ 61102 w 84935"/>
                <a:gd name="connsiteY4" fmla="*/ 2817 h 59151"/>
                <a:gd name="connsiteX5" fmla="*/ 0 w 84935"/>
                <a:gd name="connsiteY5" fmla="*/ 19717 h 5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35" h="59151">
                  <a:moveTo>
                    <a:pt x="0" y="19717"/>
                  </a:moveTo>
                  <a:lnTo>
                    <a:pt x="0" y="59152"/>
                  </a:lnTo>
                  <a:lnTo>
                    <a:pt x="54601" y="24484"/>
                  </a:lnTo>
                  <a:lnTo>
                    <a:pt x="84936" y="0"/>
                  </a:lnTo>
                  <a:lnTo>
                    <a:pt x="61102" y="2817"/>
                  </a:lnTo>
                  <a:lnTo>
                    <a:pt x="0" y="19717"/>
                  </a:lnTo>
                  <a:close/>
                </a:path>
              </a:pathLst>
            </a:custGeom>
            <a:solidFill>
              <a:srgbClr val="002B54"/>
            </a:solidFill>
            <a:ln w="216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B649BA5-C9ED-4792-AE8F-BD9E09A476E3}"/>
                </a:ext>
              </a:extLst>
            </p:cNvPr>
            <p:cNvSpPr/>
            <p:nvPr/>
          </p:nvSpPr>
          <p:spPr>
            <a:xfrm>
              <a:off x="10317918" y="6373057"/>
              <a:ext cx="90785" cy="99669"/>
            </a:xfrm>
            <a:custGeom>
              <a:avLst/>
              <a:gdLst>
                <a:gd name="connsiteX0" fmla="*/ 0 w 90785"/>
                <a:gd name="connsiteY0" fmla="*/ 54168 h 99669"/>
                <a:gd name="connsiteX1" fmla="*/ 0 w 90785"/>
                <a:gd name="connsiteY1" fmla="*/ 99670 h 99669"/>
                <a:gd name="connsiteX2" fmla="*/ 76702 w 90785"/>
                <a:gd name="connsiteY2" fmla="*/ 19717 h 99669"/>
                <a:gd name="connsiteX3" fmla="*/ 90786 w 90785"/>
                <a:gd name="connsiteY3" fmla="*/ 0 h 99669"/>
                <a:gd name="connsiteX4" fmla="*/ 63052 w 90785"/>
                <a:gd name="connsiteY4" fmla="*/ 14084 h 99669"/>
                <a:gd name="connsiteX5" fmla="*/ 0 w 90785"/>
                <a:gd name="connsiteY5" fmla="*/ 54168 h 9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85" h="99669">
                  <a:moveTo>
                    <a:pt x="0" y="54168"/>
                  </a:moveTo>
                  <a:lnTo>
                    <a:pt x="0" y="99670"/>
                  </a:lnTo>
                  <a:lnTo>
                    <a:pt x="76702" y="19717"/>
                  </a:lnTo>
                  <a:lnTo>
                    <a:pt x="90786" y="0"/>
                  </a:lnTo>
                  <a:lnTo>
                    <a:pt x="63052" y="14084"/>
                  </a:lnTo>
                  <a:lnTo>
                    <a:pt x="0" y="54168"/>
                  </a:lnTo>
                  <a:close/>
                </a:path>
              </a:pathLst>
            </a:custGeom>
            <a:solidFill>
              <a:srgbClr val="002B54"/>
            </a:solidFill>
            <a:ln w="216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9F15937-DEA8-459D-9C45-210A1C60B864}"/>
                </a:ext>
              </a:extLst>
            </p:cNvPr>
            <p:cNvSpPr/>
            <p:nvPr/>
          </p:nvSpPr>
          <p:spPr>
            <a:xfrm>
              <a:off x="10579442" y="6349440"/>
              <a:ext cx="153187" cy="63051"/>
            </a:xfrm>
            <a:custGeom>
              <a:avLst/>
              <a:gdLst>
                <a:gd name="connsiteX0" fmla="*/ 153187 w 153187"/>
                <a:gd name="connsiteY0" fmla="*/ 0 h 63051"/>
                <a:gd name="connsiteX1" fmla="*/ 0 w 153187"/>
                <a:gd name="connsiteY1" fmla="*/ 217 h 63051"/>
                <a:gd name="connsiteX2" fmla="*/ 0 w 153187"/>
                <a:gd name="connsiteY2" fmla="*/ 28384 h 63051"/>
                <a:gd name="connsiteX3" fmla="*/ 0 w 153187"/>
                <a:gd name="connsiteY3" fmla="*/ 29251 h 63051"/>
                <a:gd name="connsiteX4" fmla="*/ 120687 w 153187"/>
                <a:gd name="connsiteY4" fmla="*/ 63052 h 63051"/>
                <a:gd name="connsiteX5" fmla="*/ 153187 w 153187"/>
                <a:gd name="connsiteY5" fmla="*/ 63052 h 63051"/>
                <a:gd name="connsiteX6" fmla="*/ 153187 w 153187"/>
                <a:gd name="connsiteY6" fmla="*/ 0 h 6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187" h="63051">
                  <a:moveTo>
                    <a:pt x="153187" y="0"/>
                  </a:moveTo>
                  <a:lnTo>
                    <a:pt x="0" y="217"/>
                  </a:lnTo>
                  <a:lnTo>
                    <a:pt x="0" y="28384"/>
                  </a:lnTo>
                  <a:lnTo>
                    <a:pt x="0" y="29251"/>
                  </a:lnTo>
                  <a:lnTo>
                    <a:pt x="120687" y="63052"/>
                  </a:lnTo>
                  <a:lnTo>
                    <a:pt x="153187" y="63052"/>
                  </a:lnTo>
                  <a:lnTo>
                    <a:pt x="153187" y="0"/>
                  </a:lnTo>
                  <a:close/>
                </a:path>
              </a:pathLst>
            </a:custGeom>
            <a:solidFill>
              <a:srgbClr val="002B54"/>
            </a:solidFill>
            <a:ln w="216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69165F0-6246-4447-A2A1-DB460F8AFBAF}"/>
                </a:ext>
              </a:extLst>
            </p:cNvPr>
            <p:cNvSpPr/>
            <p:nvPr/>
          </p:nvSpPr>
          <p:spPr>
            <a:xfrm>
              <a:off x="10579442" y="6383024"/>
              <a:ext cx="112886" cy="112670"/>
            </a:xfrm>
            <a:custGeom>
              <a:avLst/>
              <a:gdLst>
                <a:gd name="connsiteX0" fmla="*/ 0 w 112886"/>
                <a:gd name="connsiteY0" fmla="*/ 0 h 112670"/>
                <a:gd name="connsiteX1" fmla="*/ 0 w 112886"/>
                <a:gd name="connsiteY1" fmla="*/ 433 h 112670"/>
                <a:gd name="connsiteX2" fmla="*/ 0 w 112886"/>
                <a:gd name="connsiteY2" fmla="*/ 29901 h 112670"/>
                <a:gd name="connsiteX3" fmla="*/ 37268 w 112886"/>
                <a:gd name="connsiteY3" fmla="*/ 29901 h 112670"/>
                <a:gd name="connsiteX4" fmla="*/ 37268 w 112886"/>
                <a:gd name="connsiteY4" fmla="*/ 64785 h 112670"/>
                <a:gd name="connsiteX5" fmla="*/ 112886 w 112886"/>
                <a:gd name="connsiteY5" fmla="*/ 112670 h 112670"/>
                <a:gd name="connsiteX6" fmla="*/ 112886 w 112886"/>
                <a:gd name="connsiteY6" fmla="*/ 32284 h 112670"/>
                <a:gd name="connsiteX7" fmla="*/ 0 w 112886"/>
                <a:gd name="connsiteY7" fmla="*/ 0 h 11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86" h="112670">
                  <a:moveTo>
                    <a:pt x="0" y="0"/>
                  </a:moveTo>
                  <a:lnTo>
                    <a:pt x="0" y="433"/>
                  </a:lnTo>
                  <a:lnTo>
                    <a:pt x="0" y="29901"/>
                  </a:lnTo>
                  <a:lnTo>
                    <a:pt x="37268" y="29901"/>
                  </a:lnTo>
                  <a:lnTo>
                    <a:pt x="37268" y="64785"/>
                  </a:lnTo>
                  <a:lnTo>
                    <a:pt x="112886" y="112670"/>
                  </a:lnTo>
                  <a:lnTo>
                    <a:pt x="112886" y="32284"/>
                  </a:lnTo>
                  <a:lnTo>
                    <a:pt x="0" y="0"/>
                  </a:lnTo>
                  <a:close/>
                </a:path>
              </a:pathLst>
            </a:custGeom>
            <a:solidFill>
              <a:srgbClr val="002B54"/>
            </a:solidFill>
            <a:ln w="216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C5CA7EF-5A91-48DA-A29A-B22287C90795}"/>
                </a:ext>
              </a:extLst>
            </p:cNvPr>
            <p:cNvSpPr/>
            <p:nvPr/>
          </p:nvSpPr>
          <p:spPr>
            <a:xfrm>
              <a:off x="10616709" y="6453876"/>
              <a:ext cx="75618" cy="92952"/>
            </a:xfrm>
            <a:custGeom>
              <a:avLst/>
              <a:gdLst>
                <a:gd name="connsiteX0" fmla="*/ 0 w 75618"/>
                <a:gd name="connsiteY0" fmla="*/ 0 h 92952"/>
                <a:gd name="connsiteX1" fmla="*/ 0 w 75618"/>
                <a:gd name="connsiteY1" fmla="*/ 65219 h 92952"/>
                <a:gd name="connsiteX2" fmla="*/ 26217 w 75618"/>
                <a:gd name="connsiteY2" fmla="*/ 92953 h 92952"/>
                <a:gd name="connsiteX3" fmla="*/ 75619 w 75618"/>
                <a:gd name="connsiteY3" fmla="*/ 92953 h 92952"/>
                <a:gd name="connsiteX4" fmla="*/ 75619 w 75618"/>
                <a:gd name="connsiteY4" fmla="*/ 47451 h 92952"/>
                <a:gd name="connsiteX5" fmla="*/ 0 w 75618"/>
                <a:gd name="connsiteY5" fmla="*/ 0 h 92952"/>
                <a:gd name="connsiteX6" fmla="*/ 0 w 75618"/>
                <a:gd name="connsiteY6" fmla="*/ 0 h 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18" h="92952">
                  <a:moveTo>
                    <a:pt x="0" y="0"/>
                  </a:moveTo>
                  <a:lnTo>
                    <a:pt x="0" y="65219"/>
                  </a:lnTo>
                  <a:lnTo>
                    <a:pt x="26217" y="92953"/>
                  </a:lnTo>
                  <a:lnTo>
                    <a:pt x="75619" y="92953"/>
                  </a:lnTo>
                  <a:lnTo>
                    <a:pt x="75619" y="47451"/>
                  </a:lnTo>
                  <a:lnTo>
                    <a:pt x="0" y="0"/>
                  </a:lnTo>
                  <a:lnTo>
                    <a:pt x="0" y="0"/>
                  </a:lnTo>
                  <a:close/>
                </a:path>
              </a:pathLst>
            </a:custGeom>
            <a:solidFill>
              <a:srgbClr val="002B54"/>
            </a:solidFill>
            <a:ln w="216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5534F43-7BD0-4630-A0A0-9669DCB9BE70}"/>
                </a:ext>
              </a:extLst>
            </p:cNvPr>
            <p:cNvSpPr/>
            <p:nvPr/>
          </p:nvSpPr>
          <p:spPr>
            <a:xfrm>
              <a:off x="10616709" y="6526245"/>
              <a:ext cx="19067" cy="20583"/>
            </a:xfrm>
            <a:custGeom>
              <a:avLst/>
              <a:gdLst>
                <a:gd name="connsiteX0" fmla="*/ 0 w 19067"/>
                <a:gd name="connsiteY0" fmla="*/ 20584 h 20583"/>
                <a:gd name="connsiteX1" fmla="*/ 0 w 19067"/>
                <a:gd name="connsiteY1" fmla="*/ 20584 h 20583"/>
                <a:gd name="connsiteX2" fmla="*/ 19067 w 19067"/>
                <a:gd name="connsiteY2" fmla="*/ 20584 h 20583"/>
                <a:gd name="connsiteX3" fmla="*/ 0 w 19067"/>
                <a:gd name="connsiteY3" fmla="*/ 0 h 20583"/>
                <a:gd name="connsiteX4" fmla="*/ 0 w 19067"/>
                <a:gd name="connsiteY4" fmla="*/ 20584 h 2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 h="20583">
                  <a:moveTo>
                    <a:pt x="0" y="20584"/>
                  </a:moveTo>
                  <a:lnTo>
                    <a:pt x="0" y="20584"/>
                  </a:lnTo>
                  <a:lnTo>
                    <a:pt x="19067" y="20584"/>
                  </a:lnTo>
                  <a:lnTo>
                    <a:pt x="0" y="0"/>
                  </a:lnTo>
                  <a:lnTo>
                    <a:pt x="0" y="20584"/>
                  </a:lnTo>
                  <a:close/>
                </a:path>
              </a:pathLst>
            </a:custGeom>
            <a:solidFill>
              <a:srgbClr val="002B54"/>
            </a:solidFill>
            <a:ln w="216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647DBB3-D5FA-4867-A805-A364F0D3DBA6}"/>
                </a:ext>
              </a:extLst>
            </p:cNvPr>
            <p:cNvSpPr/>
            <p:nvPr/>
          </p:nvSpPr>
          <p:spPr>
            <a:xfrm>
              <a:off x="10698395" y="6517795"/>
              <a:ext cx="29467" cy="29250"/>
            </a:xfrm>
            <a:custGeom>
              <a:avLst/>
              <a:gdLst>
                <a:gd name="connsiteX0" fmla="*/ 29467 w 29467"/>
                <a:gd name="connsiteY0" fmla="*/ 14517 h 29250"/>
                <a:gd name="connsiteX1" fmla="*/ 25134 w 29467"/>
                <a:gd name="connsiteY1" fmla="*/ 24917 h 29250"/>
                <a:gd name="connsiteX2" fmla="*/ 14734 w 29467"/>
                <a:gd name="connsiteY2" fmla="*/ 29251 h 29250"/>
                <a:gd name="connsiteX3" fmla="*/ 4333 w 29467"/>
                <a:gd name="connsiteY3" fmla="*/ 24917 h 29250"/>
                <a:gd name="connsiteX4" fmla="*/ 0 w 29467"/>
                <a:gd name="connsiteY4" fmla="*/ 14517 h 29250"/>
                <a:gd name="connsiteX5" fmla="*/ 4333 w 29467"/>
                <a:gd name="connsiteY5" fmla="*/ 4117 h 29250"/>
                <a:gd name="connsiteX6" fmla="*/ 14734 w 29467"/>
                <a:gd name="connsiteY6" fmla="*/ 0 h 29250"/>
                <a:gd name="connsiteX7" fmla="*/ 25134 w 29467"/>
                <a:gd name="connsiteY7" fmla="*/ 4117 h 29250"/>
                <a:gd name="connsiteX8" fmla="*/ 29467 w 29467"/>
                <a:gd name="connsiteY8" fmla="*/ 14517 h 29250"/>
                <a:gd name="connsiteX9" fmla="*/ 29467 w 29467"/>
                <a:gd name="connsiteY9" fmla="*/ 14517 h 29250"/>
                <a:gd name="connsiteX10" fmla="*/ 26434 w 29467"/>
                <a:gd name="connsiteY10" fmla="*/ 14517 h 29250"/>
                <a:gd name="connsiteX11" fmla="*/ 22967 w 29467"/>
                <a:gd name="connsiteY11" fmla="*/ 6067 h 29250"/>
                <a:gd name="connsiteX12" fmla="*/ 14517 w 29467"/>
                <a:gd name="connsiteY12" fmla="*/ 2600 h 29250"/>
                <a:gd name="connsiteX13" fmla="*/ 6067 w 29467"/>
                <a:gd name="connsiteY13" fmla="*/ 6067 h 29250"/>
                <a:gd name="connsiteX14" fmla="*/ 2600 w 29467"/>
                <a:gd name="connsiteY14" fmla="*/ 14517 h 29250"/>
                <a:gd name="connsiteX15" fmla="*/ 6067 w 29467"/>
                <a:gd name="connsiteY15" fmla="*/ 22967 h 29250"/>
                <a:gd name="connsiteX16" fmla="*/ 14517 w 29467"/>
                <a:gd name="connsiteY16" fmla="*/ 26434 h 29250"/>
                <a:gd name="connsiteX17" fmla="*/ 22967 w 29467"/>
                <a:gd name="connsiteY17" fmla="*/ 22967 h 29250"/>
                <a:gd name="connsiteX18" fmla="*/ 26434 w 29467"/>
                <a:gd name="connsiteY18" fmla="*/ 14517 h 29250"/>
                <a:gd name="connsiteX19" fmla="*/ 26434 w 29467"/>
                <a:gd name="connsiteY19" fmla="*/ 14517 h 29250"/>
                <a:gd name="connsiteX20" fmla="*/ 20801 w 29467"/>
                <a:gd name="connsiteY20" fmla="*/ 21234 h 29250"/>
                <a:gd name="connsiteX21" fmla="*/ 17984 w 29467"/>
                <a:gd name="connsiteY21" fmla="*/ 21234 h 29250"/>
                <a:gd name="connsiteX22" fmla="*/ 17334 w 29467"/>
                <a:gd name="connsiteY22" fmla="*/ 18851 h 29250"/>
                <a:gd name="connsiteX23" fmla="*/ 16900 w 29467"/>
                <a:gd name="connsiteY23" fmla="*/ 16467 h 29250"/>
                <a:gd name="connsiteX24" fmla="*/ 14517 w 29467"/>
                <a:gd name="connsiteY24" fmla="*/ 16034 h 29250"/>
                <a:gd name="connsiteX25" fmla="*/ 11917 w 29467"/>
                <a:gd name="connsiteY25" fmla="*/ 16034 h 29250"/>
                <a:gd name="connsiteX26" fmla="*/ 11917 w 29467"/>
                <a:gd name="connsiteY26" fmla="*/ 21234 h 29250"/>
                <a:gd name="connsiteX27" fmla="*/ 8884 w 29467"/>
                <a:gd name="connsiteY27" fmla="*/ 21234 h 29250"/>
                <a:gd name="connsiteX28" fmla="*/ 8884 w 29467"/>
                <a:gd name="connsiteY28" fmla="*/ 8017 h 29250"/>
                <a:gd name="connsiteX29" fmla="*/ 15167 w 29467"/>
                <a:gd name="connsiteY29" fmla="*/ 8017 h 29250"/>
                <a:gd name="connsiteX30" fmla="*/ 20367 w 29467"/>
                <a:gd name="connsiteY30" fmla="*/ 12134 h 29250"/>
                <a:gd name="connsiteX31" fmla="*/ 18850 w 29467"/>
                <a:gd name="connsiteY31" fmla="*/ 14950 h 29250"/>
                <a:gd name="connsiteX32" fmla="*/ 20151 w 29467"/>
                <a:gd name="connsiteY32" fmla="*/ 18201 h 29250"/>
                <a:gd name="connsiteX33" fmla="*/ 20151 w 29467"/>
                <a:gd name="connsiteY33" fmla="*/ 18851 h 29250"/>
                <a:gd name="connsiteX34" fmla="*/ 20367 w 29467"/>
                <a:gd name="connsiteY34" fmla="*/ 19501 h 29250"/>
                <a:gd name="connsiteX35" fmla="*/ 20367 w 29467"/>
                <a:gd name="connsiteY35" fmla="*/ 19934 h 29250"/>
                <a:gd name="connsiteX36" fmla="*/ 20801 w 29467"/>
                <a:gd name="connsiteY36" fmla="*/ 21234 h 29250"/>
                <a:gd name="connsiteX37" fmla="*/ 20801 w 29467"/>
                <a:gd name="connsiteY37" fmla="*/ 21234 h 29250"/>
                <a:gd name="connsiteX38" fmla="*/ 17550 w 29467"/>
                <a:gd name="connsiteY38" fmla="*/ 11917 h 29250"/>
                <a:gd name="connsiteX39" fmla="*/ 14950 w 29467"/>
                <a:gd name="connsiteY39" fmla="*/ 10400 h 29250"/>
                <a:gd name="connsiteX40" fmla="*/ 12134 w 29467"/>
                <a:gd name="connsiteY40" fmla="*/ 10400 h 29250"/>
                <a:gd name="connsiteX41" fmla="*/ 12134 w 29467"/>
                <a:gd name="connsiteY41" fmla="*/ 13434 h 29250"/>
                <a:gd name="connsiteX42" fmla="*/ 14734 w 29467"/>
                <a:gd name="connsiteY42" fmla="*/ 13434 h 29250"/>
                <a:gd name="connsiteX43" fmla="*/ 17550 w 29467"/>
                <a:gd name="connsiteY43" fmla="*/ 11917 h 29250"/>
                <a:gd name="connsiteX44" fmla="*/ 17550 w 29467"/>
                <a:gd name="connsiteY44" fmla="*/ 11917 h 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467" h="29250">
                  <a:moveTo>
                    <a:pt x="29467" y="14517"/>
                  </a:moveTo>
                  <a:cubicBezTo>
                    <a:pt x="29467" y="18634"/>
                    <a:pt x="27951" y="22101"/>
                    <a:pt x="25134" y="24917"/>
                  </a:cubicBezTo>
                  <a:cubicBezTo>
                    <a:pt x="22317" y="27734"/>
                    <a:pt x="18850" y="29251"/>
                    <a:pt x="14734" y="29251"/>
                  </a:cubicBezTo>
                  <a:cubicBezTo>
                    <a:pt x="10617" y="29251"/>
                    <a:pt x="7150" y="27734"/>
                    <a:pt x="4333" y="24917"/>
                  </a:cubicBezTo>
                  <a:cubicBezTo>
                    <a:pt x="1517" y="22101"/>
                    <a:pt x="0" y="18634"/>
                    <a:pt x="0" y="14517"/>
                  </a:cubicBezTo>
                  <a:cubicBezTo>
                    <a:pt x="0" y="10400"/>
                    <a:pt x="1517" y="6934"/>
                    <a:pt x="4333" y="4117"/>
                  </a:cubicBezTo>
                  <a:cubicBezTo>
                    <a:pt x="7150" y="1300"/>
                    <a:pt x="10617" y="0"/>
                    <a:pt x="14734" y="0"/>
                  </a:cubicBezTo>
                  <a:cubicBezTo>
                    <a:pt x="18850" y="0"/>
                    <a:pt x="22317" y="1300"/>
                    <a:pt x="25134" y="4117"/>
                  </a:cubicBezTo>
                  <a:cubicBezTo>
                    <a:pt x="27951" y="6934"/>
                    <a:pt x="29467" y="10400"/>
                    <a:pt x="29467" y="14517"/>
                  </a:cubicBezTo>
                  <a:lnTo>
                    <a:pt x="29467" y="14517"/>
                  </a:lnTo>
                  <a:close/>
                  <a:moveTo>
                    <a:pt x="26434" y="14517"/>
                  </a:moveTo>
                  <a:cubicBezTo>
                    <a:pt x="26434" y="11267"/>
                    <a:pt x="25351" y="8450"/>
                    <a:pt x="22967" y="6067"/>
                  </a:cubicBezTo>
                  <a:cubicBezTo>
                    <a:pt x="20584" y="3683"/>
                    <a:pt x="17767" y="2600"/>
                    <a:pt x="14517" y="2600"/>
                  </a:cubicBezTo>
                  <a:cubicBezTo>
                    <a:pt x="11267" y="2600"/>
                    <a:pt x="8450" y="3683"/>
                    <a:pt x="6067" y="6067"/>
                  </a:cubicBezTo>
                  <a:cubicBezTo>
                    <a:pt x="3683" y="8450"/>
                    <a:pt x="2600" y="11050"/>
                    <a:pt x="2600" y="14517"/>
                  </a:cubicBezTo>
                  <a:cubicBezTo>
                    <a:pt x="2600" y="17767"/>
                    <a:pt x="3683" y="20584"/>
                    <a:pt x="6067" y="22967"/>
                  </a:cubicBezTo>
                  <a:cubicBezTo>
                    <a:pt x="8450" y="25351"/>
                    <a:pt x="11267" y="26434"/>
                    <a:pt x="14517" y="26434"/>
                  </a:cubicBezTo>
                  <a:cubicBezTo>
                    <a:pt x="17767" y="26434"/>
                    <a:pt x="20584" y="25351"/>
                    <a:pt x="22967" y="22967"/>
                  </a:cubicBezTo>
                  <a:cubicBezTo>
                    <a:pt x="25351" y="20584"/>
                    <a:pt x="26434" y="17767"/>
                    <a:pt x="26434" y="14517"/>
                  </a:cubicBezTo>
                  <a:lnTo>
                    <a:pt x="26434" y="14517"/>
                  </a:lnTo>
                  <a:close/>
                  <a:moveTo>
                    <a:pt x="20801" y="21234"/>
                  </a:moveTo>
                  <a:lnTo>
                    <a:pt x="17984" y="21234"/>
                  </a:lnTo>
                  <a:cubicBezTo>
                    <a:pt x="17550" y="20584"/>
                    <a:pt x="17334" y="19717"/>
                    <a:pt x="17334" y="18851"/>
                  </a:cubicBezTo>
                  <a:cubicBezTo>
                    <a:pt x="17334" y="17551"/>
                    <a:pt x="17117" y="16900"/>
                    <a:pt x="16900" y="16467"/>
                  </a:cubicBezTo>
                  <a:cubicBezTo>
                    <a:pt x="16467" y="16250"/>
                    <a:pt x="15817" y="16034"/>
                    <a:pt x="14517" y="16034"/>
                  </a:cubicBezTo>
                  <a:lnTo>
                    <a:pt x="11917" y="16034"/>
                  </a:lnTo>
                  <a:lnTo>
                    <a:pt x="11917" y="21234"/>
                  </a:lnTo>
                  <a:lnTo>
                    <a:pt x="8884" y="21234"/>
                  </a:lnTo>
                  <a:lnTo>
                    <a:pt x="8884" y="8017"/>
                  </a:lnTo>
                  <a:lnTo>
                    <a:pt x="15167" y="8017"/>
                  </a:lnTo>
                  <a:cubicBezTo>
                    <a:pt x="18634" y="8017"/>
                    <a:pt x="20367" y="9317"/>
                    <a:pt x="20367" y="12134"/>
                  </a:cubicBezTo>
                  <a:cubicBezTo>
                    <a:pt x="20367" y="13217"/>
                    <a:pt x="19934" y="14300"/>
                    <a:pt x="18850" y="14950"/>
                  </a:cubicBezTo>
                  <a:cubicBezTo>
                    <a:pt x="19717" y="15384"/>
                    <a:pt x="20151" y="16467"/>
                    <a:pt x="20151" y="18201"/>
                  </a:cubicBezTo>
                  <a:lnTo>
                    <a:pt x="20151" y="18851"/>
                  </a:lnTo>
                  <a:lnTo>
                    <a:pt x="20367" y="19501"/>
                  </a:lnTo>
                  <a:lnTo>
                    <a:pt x="20367" y="19934"/>
                  </a:lnTo>
                  <a:lnTo>
                    <a:pt x="20801" y="21234"/>
                  </a:lnTo>
                  <a:lnTo>
                    <a:pt x="20801" y="21234"/>
                  </a:lnTo>
                  <a:close/>
                  <a:moveTo>
                    <a:pt x="17550" y="11917"/>
                  </a:moveTo>
                  <a:cubicBezTo>
                    <a:pt x="17550" y="10834"/>
                    <a:pt x="16684" y="10400"/>
                    <a:pt x="14950" y="10400"/>
                  </a:cubicBezTo>
                  <a:lnTo>
                    <a:pt x="12134" y="10400"/>
                  </a:lnTo>
                  <a:lnTo>
                    <a:pt x="12134" y="13434"/>
                  </a:lnTo>
                  <a:lnTo>
                    <a:pt x="14734" y="13434"/>
                  </a:lnTo>
                  <a:cubicBezTo>
                    <a:pt x="16684" y="13434"/>
                    <a:pt x="17550" y="13000"/>
                    <a:pt x="17550" y="11917"/>
                  </a:cubicBezTo>
                  <a:lnTo>
                    <a:pt x="17550" y="11917"/>
                  </a:lnTo>
                  <a:close/>
                </a:path>
              </a:pathLst>
            </a:custGeom>
            <a:solidFill>
              <a:srgbClr val="002B54"/>
            </a:solidFill>
            <a:ln w="2165" cap="flat">
              <a:noFill/>
              <a:prstDash val="solid"/>
              <a:miter/>
            </a:ln>
          </p:spPr>
          <p:txBody>
            <a:bodyPr rtlCol="0" anchor="ctr"/>
            <a:lstStyle/>
            <a:p>
              <a:endParaRPr lang="en-US"/>
            </a:p>
          </p:txBody>
        </p:sp>
      </p:grpSp>
      <p:sp>
        <p:nvSpPr>
          <p:cNvPr id="57" name="Title 31">
            <a:extLst>
              <a:ext uri="{FF2B5EF4-FFF2-40B4-BE49-F238E27FC236}">
                <a16:creationId xmlns:a16="http://schemas.microsoft.com/office/drawing/2014/main" id="{4258721A-78C9-422F-95A5-81584537A93B}"/>
              </a:ext>
            </a:extLst>
          </p:cNvPr>
          <p:cNvSpPr>
            <a:spLocks noGrp="1"/>
          </p:cNvSpPr>
          <p:nvPr>
            <p:ph type="title" idx="4294967295"/>
          </p:nvPr>
        </p:nvSpPr>
        <p:spPr>
          <a:xfrm>
            <a:off x="463085" y="337112"/>
            <a:ext cx="10828338" cy="612775"/>
          </a:xfrm>
          <a:prstGeom prst="rect">
            <a:avLst/>
          </a:prstGeom>
        </p:spPr>
        <p:txBody>
          <a:bodyPr lIns="91440" tIns="45720" rIns="91440" bIns="45720" anchor="t">
            <a:noAutofit/>
          </a:bodyPr>
          <a:lstStyle/>
          <a:p>
            <a:r>
              <a:rPr lang="en-US" sz="2800" dirty="0">
                <a:solidFill>
                  <a:srgbClr val="8AC640"/>
                </a:solidFill>
              </a:rPr>
              <a:t>DCFC</a:t>
            </a:r>
            <a:r>
              <a:rPr lang="en-US" sz="2800" dirty="0"/>
              <a:t> :  FOCUS ON QUICK CHARGING</a:t>
            </a:r>
            <a:endParaRPr lang="en-US" sz="2800" dirty="0">
              <a:solidFill>
                <a:schemeClr val="tx1"/>
              </a:solidFill>
            </a:endParaRPr>
          </a:p>
        </p:txBody>
      </p:sp>
      <p:sp>
        <p:nvSpPr>
          <p:cNvPr id="56" name="Rectangle 55">
            <a:extLst>
              <a:ext uri="{FF2B5EF4-FFF2-40B4-BE49-F238E27FC236}">
                <a16:creationId xmlns:a16="http://schemas.microsoft.com/office/drawing/2014/main" id="{36A3E8A1-80E7-4BAF-86B1-27B4DF89B7B0}"/>
              </a:ext>
            </a:extLst>
          </p:cNvPr>
          <p:cNvSpPr/>
          <p:nvPr/>
        </p:nvSpPr>
        <p:spPr>
          <a:xfrm>
            <a:off x="651851" y="1411365"/>
            <a:ext cx="4226558" cy="6309420"/>
          </a:xfrm>
          <a:prstGeom prst="rect">
            <a:avLst/>
          </a:prstGeom>
        </p:spPr>
        <p:txBody>
          <a:bodyPr wrap="square" lIns="91440" tIns="45720" rIns="91440" bIns="45720" anchor="t">
            <a:spAutoFit/>
          </a:bodyPr>
          <a:lstStyle/>
          <a:p>
            <a:pPr>
              <a:spcBef>
                <a:spcPts val="1200"/>
              </a:spcBef>
            </a:pPr>
            <a:r>
              <a:rPr lang="en-US" sz="2000" b="1" dirty="0"/>
              <a:t>Direct-Current Fast Charging (DCFC)</a:t>
            </a:r>
          </a:p>
          <a:p>
            <a:pPr marL="457200" indent="-457200">
              <a:spcBef>
                <a:spcPts val="1200"/>
              </a:spcBef>
              <a:buFont typeface="Arial" panose="020B0604020202020204" pitchFamily="34" charset="0"/>
              <a:buChar char="•"/>
            </a:pPr>
            <a:r>
              <a:rPr lang="en-US" sz="2000" dirty="0"/>
              <a:t>Focus is on public charging infrastructure for long distance travel</a:t>
            </a:r>
          </a:p>
          <a:p>
            <a:pPr marL="457200" indent="-457200">
              <a:spcBef>
                <a:spcPts val="1200"/>
              </a:spcBef>
              <a:buFont typeface="Arial" panose="020B0604020202020204" pitchFamily="34" charset="0"/>
              <a:buChar char="•"/>
            </a:pPr>
            <a:r>
              <a:rPr lang="en-US" sz="2000" dirty="0"/>
              <a:t>Don’t try this at home, kids</a:t>
            </a:r>
          </a:p>
          <a:p>
            <a:pPr algn="r">
              <a:spcBef>
                <a:spcPts val="1200"/>
              </a:spcBef>
            </a:pPr>
            <a:endParaRPr lang="en-US" sz="1400" dirty="0">
              <a:solidFill>
                <a:srgbClr val="008FD2"/>
              </a:solidFill>
              <a:hlinkClick r:id="" action="ppaction://noaction">
                <a:extLst>
                  <a:ext uri="{A12FA001-AC4F-418D-AE19-62706E023703}">
                    <ahyp:hlinkClr xmlns:ahyp="http://schemas.microsoft.com/office/drawing/2018/hyperlinkcolor" val="tx"/>
                  </a:ext>
                </a:extLst>
              </a:hlinkClick>
            </a:endParaRPr>
          </a:p>
          <a:p>
            <a:pPr algn="r">
              <a:spcBef>
                <a:spcPts val="1200"/>
              </a:spcBef>
            </a:pPr>
            <a:endParaRPr lang="en-US" sz="1400" dirty="0">
              <a:solidFill>
                <a:srgbClr val="008FD2"/>
              </a:solidFill>
              <a:hlinkClick r:id="" action="ppaction://noaction">
                <a:extLst>
                  <a:ext uri="{A12FA001-AC4F-418D-AE19-62706E023703}">
                    <ahyp:hlinkClr xmlns:ahyp="http://schemas.microsoft.com/office/drawing/2018/hyperlinkcolor" val="tx"/>
                  </a:ext>
                </a:extLst>
              </a:hlinkClick>
            </a:endParaRPr>
          </a:p>
          <a:p>
            <a:pPr algn="r">
              <a:spcBef>
                <a:spcPts val="1200"/>
              </a:spcBef>
            </a:pPr>
            <a:endParaRPr lang="en-US" sz="1400" dirty="0">
              <a:solidFill>
                <a:srgbClr val="008FD2"/>
              </a:solidFill>
              <a:hlinkClick r:id="" action="ppaction://noaction">
                <a:extLst>
                  <a:ext uri="{A12FA001-AC4F-418D-AE19-62706E023703}">
                    <ahyp:hlinkClr xmlns:ahyp="http://schemas.microsoft.com/office/drawing/2018/hyperlinkcolor" val="tx"/>
                  </a:ext>
                </a:extLst>
              </a:hlinkClick>
            </a:endParaRPr>
          </a:p>
          <a:p>
            <a:pPr algn="r">
              <a:spcBef>
                <a:spcPts val="1200"/>
              </a:spcBef>
            </a:pPr>
            <a:endParaRPr lang="en-US" sz="1400" dirty="0">
              <a:solidFill>
                <a:srgbClr val="008FD2"/>
              </a:solidFill>
              <a:hlinkClick r:id="" action="ppaction://noaction">
                <a:extLst>
                  <a:ext uri="{A12FA001-AC4F-418D-AE19-62706E023703}">
                    <ahyp:hlinkClr xmlns:ahyp="http://schemas.microsoft.com/office/drawing/2018/hyperlinkcolor" val="tx"/>
                  </a:ext>
                </a:extLst>
              </a:hlinkClick>
            </a:endParaRPr>
          </a:p>
          <a:p>
            <a:pPr algn="r">
              <a:spcBef>
                <a:spcPts val="1200"/>
              </a:spcBef>
            </a:pPr>
            <a:endParaRPr lang="en-US" sz="1400" dirty="0">
              <a:solidFill>
                <a:srgbClr val="008FD2"/>
              </a:solidFill>
              <a:hlinkClick r:id="" action="ppaction://noaction">
                <a:extLst>
                  <a:ext uri="{A12FA001-AC4F-418D-AE19-62706E023703}">
                    <ahyp:hlinkClr xmlns:ahyp="http://schemas.microsoft.com/office/drawing/2018/hyperlinkcolor" val="tx"/>
                  </a:ext>
                </a:extLst>
              </a:hlinkClick>
            </a:endParaRPr>
          </a:p>
          <a:p>
            <a:pPr algn="r">
              <a:spcBef>
                <a:spcPts val="1200"/>
              </a:spcBef>
            </a:pPr>
            <a:endParaRPr lang="en-US" sz="1400" dirty="0">
              <a:hlinkClick r:id="rId3">
                <a:extLst>
                  <a:ext uri="{A12FA001-AC4F-418D-AE19-62706E023703}">
                    <ahyp:hlinkClr xmlns:ahyp="http://schemas.microsoft.com/office/drawing/2018/hyperlinkcolor" val="tx"/>
                  </a:ext>
                </a:extLst>
              </a:hlinkClick>
            </a:endParaRPr>
          </a:p>
          <a:p>
            <a:pPr>
              <a:spcBef>
                <a:spcPts val="1200"/>
              </a:spcBef>
            </a:pPr>
            <a:endParaRPr lang="en-US" sz="2000" b="1" dirty="0"/>
          </a:p>
          <a:p>
            <a:pPr>
              <a:spcBef>
                <a:spcPts val="1200"/>
              </a:spcBef>
              <a:buClr>
                <a:schemeClr val="accent2"/>
              </a:buClr>
              <a:buSzPct val="73000"/>
            </a:pPr>
            <a:endParaRPr lang="en-US" sz="2000" dirty="0"/>
          </a:p>
          <a:p>
            <a:pPr>
              <a:spcBef>
                <a:spcPts val="1200"/>
              </a:spcBef>
              <a:buClr>
                <a:schemeClr val="accent2"/>
              </a:buClr>
              <a:buSzPct val="73000"/>
            </a:pPr>
            <a:endParaRPr lang="en-US" sz="2000" dirty="0"/>
          </a:p>
          <a:p>
            <a:pPr marL="285750" lvl="0" indent="-285750">
              <a:spcBef>
                <a:spcPts val="1200"/>
              </a:spcBef>
              <a:buClr>
                <a:schemeClr val="accent2"/>
              </a:buClr>
              <a:buSzPct val="73000"/>
              <a:buFont typeface="Wingdings" panose="05000000000000000000" pitchFamily="2" charset="2"/>
              <a:buChar char="ü"/>
            </a:pPr>
            <a:endParaRPr lang="en-US" sz="2000" dirty="0"/>
          </a:p>
        </p:txBody>
      </p:sp>
      <p:pic>
        <p:nvPicPr>
          <p:cNvPr id="58" name="Picture 57" descr="Text&#10;&#10;Description automatically generated with low confidence">
            <a:extLst>
              <a:ext uri="{FF2B5EF4-FFF2-40B4-BE49-F238E27FC236}">
                <a16:creationId xmlns:a16="http://schemas.microsoft.com/office/drawing/2014/main" id="{9E60E14F-8E25-458E-B98B-3D336286BE37}"/>
              </a:ext>
            </a:extLst>
          </p:cNvPr>
          <p:cNvPicPr/>
          <p:nvPr/>
        </p:nvPicPr>
        <p:blipFill rotWithShape="1">
          <a:blip r:embed="rId4"/>
          <a:srcRect t="89216"/>
          <a:stretch/>
        </p:blipFill>
        <p:spPr>
          <a:xfrm>
            <a:off x="5816006" y="6003283"/>
            <a:ext cx="4537820" cy="440034"/>
          </a:xfrm>
          <a:prstGeom prst="rect">
            <a:avLst/>
          </a:prstGeom>
        </p:spPr>
      </p:pic>
      <p:pic>
        <p:nvPicPr>
          <p:cNvPr id="59" name="Picture 58" descr="Diagram&#10;&#10;Description automatically generated">
            <a:extLst>
              <a:ext uri="{FF2B5EF4-FFF2-40B4-BE49-F238E27FC236}">
                <a16:creationId xmlns:a16="http://schemas.microsoft.com/office/drawing/2014/main" id="{5486C6A0-01D8-413E-9BA9-1AEC1A2FDB4C}"/>
              </a:ext>
            </a:extLst>
          </p:cNvPr>
          <p:cNvPicPr/>
          <p:nvPr/>
        </p:nvPicPr>
        <p:blipFill>
          <a:blip r:embed="rId5"/>
          <a:stretch>
            <a:fillRect/>
          </a:stretch>
        </p:blipFill>
        <p:spPr>
          <a:xfrm>
            <a:off x="5963897" y="1259633"/>
            <a:ext cx="4113164" cy="4632534"/>
          </a:xfrm>
          <a:prstGeom prst="rect">
            <a:avLst/>
          </a:prstGeom>
        </p:spPr>
      </p:pic>
    </p:spTree>
    <p:extLst>
      <p:ext uri="{BB962C8B-B14F-4D97-AF65-F5344CB8AC3E}">
        <p14:creationId xmlns:p14="http://schemas.microsoft.com/office/powerpoint/2010/main" val="3284038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E3FC1-8222-48BA-BBD9-113BBB2FF257}"/>
              </a:ext>
            </a:extLst>
          </p:cNvPr>
          <p:cNvSpPr>
            <a:spLocks noGrp="1"/>
          </p:cNvSpPr>
          <p:nvPr>
            <p:ph type="title"/>
          </p:nvPr>
        </p:nvSpPr>
        <p:spPr>
          <a:xfrm>
            <a:off x="651164" y="230541"/>
            <a:ext cx="5237019" cy="1325563"/>
          </a:xfrm>
          <a:prstGeom prst="rect">
            <a:avLst/>
          </a:prstGeom>
        </p:spPr>
        <p:txBody>
          <a:bodyPr/>
          <a:lstStyle/>
          <a:p>
            <a:r>
              <a:rPr lang="en-US" sz="3200" dirty="0"/>
              <a:t>ANGIE HERNANDEZ, </a:t>
            </a:r>
            <a:r>
              <a:rPr lang="en-US" sz="3200" dirty="0">
                <a:solidFill>
                  <a:schemeClr val="accent3"/>
                </a:solidFill>
              </a:rPr>
              <a:t>AICP</a:t>
            </a:r>
          </a:p>
        </p:txBody>
      </p:sp>
      <p:sp>
        <p:nvSpPr>
          <p:cNvPr id="4" name="Content Placeholder 3">
            <a:extLst>
              <a:ext uri="{FF2B5EF4-FFF2-40B4-BE49-F238E27FC236}">
                <a16:creationId xmlns:a16="http://schemas.microsoft.com/office/drawing/2014/main" id="{DA488406-1885-4553-B73D-CCFB7F3A1537}"/>
              </a:ext>
            </a:extLst>
          </p:cNvPr>
          <p:cNvSpPr>
            <a:spLocks noGrp="1"/>
          </p:cNvSpPr>
          <p:nvPr>
            <p:ph idx="4294967295"/>
          </p:nvPr>
        </p:nvSpPr>
        <p:spPr>
          <a:xfrm>
            <a:off x="651164" y="1740477"/>
            <a:ext cx="5237019" cy="4351338"/>
          </a:xfrm>
          <a:prstGeom prst="rect">
            <a:avLst/>
          </a:prstGeom>
        </p:spPr>
        <p:txBody>
          <a:bodyPr>
            <a:normAutofit/>
          </a:bodyPr>
          <a:lstStyle/>
          <a:p>
            <a:pPr>
              <a:lnSpc>
                <a:spcPct val="120000"/>
              </a:lnSpc>
            </a:pPr>
            <a:r>
              <a:rPr lang="en-US" sz="2400" dirty="0"/>
              <a:t>Transportation Planner / Project Manager at JMT</a:t>
            </a:r>
          </a:p>
          <a:p>
            <a:pPr>
              <a:lnSpc>
                <a:spcPct val="120000"/>
              </a:lnSpc>
            </a:pPr>
            <a:r>
              <a:rPr lang="en-US" sz="2400" dirty="0"/>
              <a:t>Creator of many long-range plans and transportation studies across the Northeast.</a:t>
            </a:r>
          </a:p>
          <a:p>
            <a:pPr>
              <a:lnSpc>
                <a:spcPct val="120000"/>
              </a:lnSpc>
            </a:pPr>
            <a:r>
              <a:rPr lang="en-US" sz="2400" dirty="0"/>
              <a:t>Outside Advisory to the DELCO Trails Alliance</a:t>
            </a:r>
          </a:p>
          <a:p>
            <a:pPr>
              <a:lnSpc>
                <a:spcPct val="120000"/>
              </a:lnSpc>
            </a:pPr>
            <a:r>
              <a:rPr lang="en-US" sz="2400" dirty="0"/>
              <a:t>Happy to be here today! </a:t>
            </a:r>
          </a:p>
          <a:p>
            <a:pPr marL="0" indent="0">
              <a:lnSpc>
                <a:spcPct val="120000"/>
              </a:lnSpc>
              <a:buNone/>
            </a:pPr>
            <a:endParaRPr lang="en-US" sz="2400" dirty="0"/>
          </a:p>
        </p:txBody>
      </p:sp>
      <p:pic>
        <p:nvPicPr>
          <p:cNvPr id="2" name="Picture 1">
            <a:extLst>
              <a:ext uri="{FF2B5EF4-FFF2-40B4-BE49-F238E27FC236}">
                <a16:creationId xmlns:a16="http://schemas.microsoft.com/office/drawing/2014/main" id="{26EA9D3E-76D3-48E4-937D-B4B433DC369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821" b="21389"/>
          <a:stretch/>
        </p:blipFill>
        <p:spPr>
          <a:xfrm>
            <a:off x="6424495" y="0"/>
            <a:ext cx="5767505" cy="6858000"/>
          </a:xfrm>
          <a:prstGeom prst="rect">
            <a:avLst/>
          </a:prstGeom>
        </p:spPr>
      </p:pic>
    </p:spTree>
    <p:extLst>
      <p:ext uri="{BB962C8B-B14F-4D97-AF65-F5344CB8AC3E}">
        <p14:creationId xmlns:p14="http://schemas.microsoft.com/office/powerpoint/2010/main" val="920116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4B520D1-2C3C-45B6-90C2-6C6464671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454" b="14207"/>
          <a:stretch/>
        </p:blipFill>
        <p:spPr bwMode="auto">
          <a:xfrm>
            <a:off x="1" y="2994143"/>
            <a:ext cx="12191999" cy="303767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08FDC94-DC88-4B1B-9BD6-95BF81553203}"/>
              </a:ext>
            </a:extLst>
          </p:cNvPr>
          <p:cNvSpPr>
            <a:spLocks noGrp="1"/>
          </p:cNvSpPr>
          <p:nvPr>
            <p:ph type="title"/>
          </p:nvPr>
        </p:nvSpPr>
        <p:spPr>
          <a:prstGeom prst="rect">
            <a:avLst/>
          </a:prstGeom>
        </p:spPr>
        <p:txBody>
          <a:bodyPr/>
          <a:lstStyle/>
          <a:p>
            <a:r>
              <a:rPr lang="en-US" dirty="0"/>
              <a:t>COMPLETE </a:t>
            </a:r>
            <a:r>
              <a:rPr lang="en-US" dirty="0">
                <a:solidFill>
                  <a:schemeClr val="accent3"/>
                </a:solidFill>
              </a:rPr>
              <a:t>STREETS</a:t>
            </a:r>
          </a:p>
        </p:txBody>
      </p:sp>
      <p:sp>
        <p:nvSpPr>
          <p:cNvPr id="7" name="TextBox 6">
            <a:extLst>
              <a:ext uri="{FF2B5EF4-FFF2-40B4-BE49-F238E27FC236}">
                <a16:creationId xmlns:a16="http://schemas.microsoft.com/office/drawing/2014/main" id="{B2A33407-02DC-40C0-ABEF-A7161E7FFBAF}"/>
              </a:ext>
            </a:extLst>
          </p:cNvPr>
          <p:cNvSpPr txBox="1"/>
          <p:nvPr/>
        </p:nvSpPr>
        <p:spPr>
          <a:xfrm>
            <a:off x="838200" y="1550387"/>
            <a:ext cx="11141364" cy="1323439"/>
          </a:xfrm>
          <a:prstGeom prst="rect">
            <a:avLst/>
          </a:prstGeom>
          <a:noFill/>
        </p:spPr>
        <p:txBody>
          <a:bodyPr wrap="square" rtlCol="0">
            <a:spAutoFit/>
          </a:bodyPr>
          <a:lstStyle/>
          <a:p>
            <a:r>
              <a:rPr lang="en-US" sz="1600" i="1" dirty="0"/>
              <a:t>A Complete Street is safe, and feels safe, for everyone using the street</a:t>
            </a:r>
            <a:r>
              <a:rPr lang="id-ID" sz="1600" i="1" dirty="0"/>
              <a:t>…</a:t>
            </a:r>
            <a:r>
              <a:rPr lang="en-US" sz="1600" i="1" dirty="0"/>
              <a:t>[complete streets] “ensure the safe and adequate accommodation of all users of the transportation system, including </a:t>
            </a:r>
            <a:r>
              <a:rPr lang="en-US" sz="1600" b="1" i="1" dirty="0"/>
              <a:t>pedestrians</a:t>
            </a:r>
            <a:r>
              <a:rPr lang="en-US" sz="1600" i="1" dirty="0"/>
              <a:t>, </a:t>
            </a:r>
            <a:r>
              <a:rPr lang="en-US" sz="1600" b="1" i="1" dirty="0"/>
              <a:t>bicyclists</a:t>
            </a:r>
            <a:r>
              <a:rPr lang="en-US" sz="1600" i="1" dirty="0"/>
              <a:t>, </a:t>
            </a:r>
            <a:r>
              <a:rPr lang="en-US" sz="1600" b="1" i="1" dirty="0"/>
              <a:t>public transportation users, children, older individuals, individuals with disabilities, motorists, and freight vehicles</a:t>
            </a:r>
            <a:r>
              <a:rPr lang="en-US" sz="1600" i="1" dirty="0"/>
              <a:t>.”</a:t>
            </a:r>
          </a:p>
          <a:p>
            <a:r>
              <a:rPr lang="en-US" sz="1600" dirty="0"/>
              <a:t> – March 2022 USDOT Report to Congress / Infrastructure Investment and Jobs Act (IIJA), also known as the Bipartisan Infrastructure Law (BIL)</a:t>
            </a:r>
            <a:endParaRPr lang="id-ID" sz="1600" dirty="0"/>
          </a:p>
        </p:txBody>
      </p:sp>
      <p:cxnSp>
        <p:nvCxnSpPr>
          <p:cNvPr id="10" name="Straight Connector 9">
            <a:extLst>
              <a:ext uri="{FF2B5EF4-FFF2-40B4-BE49-F238E27FC236}">
                <a16:creationId xmlns:a16="http://schemas.microsoft.com/office/drawing/2014/main" id="{37D7FB3D-4890-4598-8F3B-566E542CD14C}"/>
              </a:ext>
              <a:ext uri="{C183D7F6-B498-43B3-948B-1728B52AA6E4}">
                <adec:decorative xmlns:adec="http://schemas.microsoft.com/office/drawing/2017/decorative" val="1"/>
              </a:ext>
            </a:extLst>
          </p:cNvPr>
          <p:cNvCxnSpPr/>
          <p:nvPr/>
        </p:nvCxnSpPr>
        <p:spPr>
          <a:xfrm>
            <a:off x="0" y="6031819"/>
            <a:ext cx="12192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74B94EB-9543-4B31-8828-176F5569D02E}"/>
              </a:ext>
            </a:extLst>
          </p:cNvPr>
          <p:cNvSpPr txBox="1"/>
          <p:nvPr/>
        </p:nvSpPr>
        <p:spPr>
          <a:xfrm>
            <a:off x="8285625" y="6100008"/>
            <a:ext cx="3906375" cy="261610"/>
          </a:xfrm>
          <a:prstGeom prst="rect">
            <a:avLst/>
          </a:prstGeom>
          <a:noFill/>
        </p:spPr>
        <p:txBody>
          <a:bodyPr wrap="square" rtlCol="0">
            <a:spAutoFit/>
          </a:bodyPr>
          <a:lstStyle/>
          <a:p>
            <a:pPr algn="r"/>
            <a:r>
              <a:rPr lang="en-US" sz="1100" dirty="0"/>
              <a:t>JMT Project: Virginia Avenue, DC.</a:t>
            </a:r>
          </a:p>
        </p:txBody>
      </p:sp>
    </p:spTree>
    <p:extLst>
      <p:ext uri="{BB962C8B-B14F-4D97-AF65-F5344CB8AC3E}">
        <p14:creationId xmlns:p14="http://schemas.microsoft.com/office/powerpoint/2010/main" val="860712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9CA41AF-F8AF-454F-A6CB-1A5C7A076911}"/>
              </a:ext>
            </a:extLst>
          </p:cNvPr>
          <p:cNvGrpSpPr/>
          <p:nvPr/>
        </p:nvGrpSpPr>
        <p:grpSpPr>
          <a:xfrm>
            <a:off x="891596" y="2532082"/>
            <a:ext cx="6391489" cy="3367715"/>
            <a:chOff x="651797" y="433137"/>
            <a:chExt cx="6403533" cy="3374061"/>
          </a:xfrm>
        </p:grpSpPr>
        <p:pic>
          <p:nvPicPr>
            <p:cNvPr id="2050" name="Picture 2" descr="Guide for the Development of Bicycle Facilities, 4th Edition, 2012">
              <a:extLst>
                <a:ext uri="{FF2B5EF4-FFF2-40B4-BE49-F238E27FC236}">
                  <a16:creationId xmlns:a16="http://schemas.microsoft.com/office/drawing/2014/main" id="{E8F6C2DA-C244-48A3-B80D-86E8CFBDA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994" y="433137"/>
              <a:ext cx="211925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23845BB-3FCF-40E9-9DBB-6709F3F28669}"/>
                </a:ext>
              </a:extLst>
            </p:cNvPr>
            <p:cNvPicPr>
              <a:picLocks noChangeAspect="1"/>
            </p:cNvPicPr>
            <p:nvPr/>
          </p:nvPicPr>
          <p:blipFill>
            <a:blip r:embed="rId4"/>
            <a:stretch>
              <a:fillRect/>
            </a:stretch>
          </p:blipFill>
          <p:spPr>
            <a:xfrm rot="1501015">
              <a:off x="4077376" y="1597556"/>
              <a:ext cx="2977954" cy="2209642"/>
            </a:xfrm>
            <a:prstGeom prst="rect">
              <a:avLst/>
            </a:prstGeom>
          </p:spPr>
        </p:pic>
        <p:pic>
          <p:nvPicPr>
            <p:cNvPr id="12" name="Picture 11">
              <a:extLst>
                <a:ext uri="{FF2B5EF4-FFF2-40B4-BE49-F238E27FC236}">
                  <a16:creationId xmlns:a16="http://schemas.microsoft.com/office/drawing/2014/main" id="{93DFB5FC-2DED-468C-92D7-E79E7EAE8C8B}"/>
                </a:ext>
              </a:extLst>
            </p:cNvPr>
            <p:cNvPicPr>
              <a:picLocks noChangeAspect="1"/>
            </p:cNvPicPr>
            <p:nvPr/>
          </p:nvPicPr>
          <p:blipFill>
            <a:blip r:embed="rId5"/>
            <a:stretch>
              <a:fillRect/>
            </a:stretch>
          </p:blipFill>
          <p:spPr>
            <a:xfrm rot="20702893">
              <a:off x="651797" y="806867"/>
              <a:ext cx="2110978" cy="2743200"/>
            </a:xfrm>
            <a:prstGeom prst="rect">
              <a:avLst/>
            </a:prstGeom>
          </p:spPr>
        </p:pic>
      </p:grpSp>
      <p:grpSp>
        <p:nvGrpSpPr>
          <p:cNvPr id="14" name="Group 13">
            <a:extLst>
              <a:ext uri="{FF2B5EF4-FFF2-40B4-BE49-F238E27FC236}">
                <a16:creationId xmlns:a16="http://schemas.microsoft.com/office/drawing/2014/main" id="{E1FE45F1-2AE3-4D5E-BEDA-00A2825F8FA6}"/>
              </a:ext>
            </a:extLst>
          </p:cNvPr>
          <p:cNvGrpSpPr/>
          <p:nvPr/>
        </p:nvGrpSpPr>
        <p:grpSpPr>
          <a:xfrm rot="21031590">
            <a:off x="6046150" y="246251"/>
            <a:ext cx="5581233" cy="3417770"/>
            <a:chOff x="7359029" y="2468850"/>
            <a:chExt cx="5203710" cy="3186587"/>
          </a:xfrm>
        </p:grpSpPr>
        <p:pic>
          <p:nvPicPr>
            <p:cNvPr id="5" name="Picture 4">
              <a:extLst>
                <a:ext uri="{FF2B5EF4-FFF2-40B4-BE49-F238E27FC236}">
                  <a16:creationId xmlns:a16="http://schemas.microsoft.com/office/drawing/2014/main" id="{00C90DEE-CF81-49E6-B931-10F88A51E96C}"/>
                </a:ext>
              </a:extLst>
            </p:cNvPr>
            <p:cNvPicPr>
              <a:picLocks noChangeAspect="1"/>
            </p:cNvPicPr>
            <p:nvPr/>
          </p:nvPicPr>
          <p:blipFill>
            <a:blip r:embed="rId6"/>
            <a:stretch>
              <a:fillRect/>
            </a:stretch>
          </p:blipFill>
          <p:spPr>
            <a:xfrm rot="20486042">
              <a:off x="7359029" y="2688898"/>
              <a:ext cx="1755881" cy="2286000"/>
            </a:xfrm>
            <a:prstGeom prst="rect">
              <a:avLst/>
            </a:prstGeom>
          </p:spPr>
        </p:pic>
        <p:pic>
          <p:nvPicPr>
            <p:cNvPr id="6" name="Picture 5">
              <a:extLst>
                <a:ext uri="{FF2B5EF4-FFF2-40B4-BE49-F238E27FC236}">
                  <a16:creationId xmlns:a16="http://schemas.microsoft.com/office/drawing/2014/main" id="{7DBF8EA1-9464-4C7B-B77C-13524EFE4757}"/>
                </a:ext>
              </a:extLst>
            </p:cNvPr>
            <p:cNvPicPr>
              <a:picLocks noChangeAspect="1"/>
            </p:cNvPicPr>
            <p:nvPr/>
          </p:nvPicPr>
          <p:blipFill>
            <a:blip r:embed="rId7"/>
            <a:stretch>
              <a:fillRect/>
            </a:stretch>
          </p:blipFill>
          <p:spPr>
            <a:xfrm>
              <a:off x="8615152" y="2468850"/>
              <a:ext cx="1753829" cy="2286000"/>
            </a:xfrm>
            <a:prstGeom prst="rect">
              <a:avLst/>
            </a:prstGeom>
          </p:spPr>
        </p:pic>
        <p:pic>
          <p:nvPicPr>
            <p:cNvPr id="4" name="Picture 3">
              <a:extLst>
                <a:ext uri="{FF2B5EF4-FFF2-40B4-BE49-F238E27FC236}">
                  <a16:creationId xmlns:a16="http://schemas.microsoft.com/office/drawing/2014/main" id="{42DB2D7D-C0F7-484A-A157-490333166CCE}"/>
                </a:ext>
              </a:extLst>
            </p:cNvPr>
            <p:cNvPicPr>
              <a:picLocks noChangeAspect="1"/>
            </p:cNvPicPr>
            <p:nvPr/>
          </p:nvPicPr>
          <p:blipFill>
            <a:blip r:embed="rId8"/>
            <a:stretch>
              <a:fillRect/>
            </a:stretch>
          </p:blipFill>
          <p:spPr>
            <a:xfrm rot="1021690">
              <a:off x="9863021" y="2659730"/>
              <a:ext cx="1754245" cy="2286000"/>
            </a:xfrm>
            <a:prstGeom prst="rect">
              <a:avLst/>
            </a:prstGeom>
          </p:spPr>
        </p:pic>
        <p:pic>
          <p:nvPicPr>
            <p:cNvPr id="7" name="Picture 6">
              <a:extLst>
                <a:ext uri="{FF2B5EF4-FFF2-40B4-BE49-F238E27FC236}">
                  <a16:creationId xmlns:a16="http://schemas.microsoft.com/office/drawing/2014/main" id="{C798935A-94EC-4163-9B3C-634872C1604A}"/>
                </a:ext>
              </a:extLst>
            </p:cNvPr>
            <p:cNvPicPr>
              <a:picLocks noChangeAspect="1"/>
            </p:cNvPicPr>
            <p:nvPr/>
          </p:nvPicPr>
          <p:blipFill>
            <a:blip r:embed="rId9"/>
            <a:stretch>
              <a:fillRect/>
            </a:stretch>
          </p:blipFill>
          <p:spPr>
            <a:xfrm rot="2387999">
              <a:off x="10791504" y="3369437"/>
              <a:ext cx="1771235" cy="2286000"/>
            </a:xfrm>
            <a:prstGeom prst="rect">
              <a:avLst/>
            </a:prstGeom>
          </p:spPr>
        </p:pic>
      </p:grpSp>
      <p:sp>
        <p:nvSpPr>
          <p:cNvPr id="16" name="Title 2">
            <a:extLst>
              <a:ext uri="{FF2B5EF4-FFF2-40B4-BE49-F238E27FC236}">
                <a16:creationId xmlns:a16="http://schemas.microsoft.com/office/drawing/2014/main" id="{5F028D2F-105F-4543-96A3-E3FFE6C2D08A}"/>
              </a:ext>
            </a:extLst>
          </p:cNvPr>
          <p:cNvSpPr>
            <a:spLocks noGrp="1"/>
          </p:cNvSpPr>
          <p:nvPr>
            <p:ph type="title"/>
          </p:nvPr>
        </p:nvSpPr>
        <p:spPr>
          <a:xfrm>
            <a:off x="1230867" y="5417690"/>
            <a:ext cx="4813756" cy="1325563"/>
          </a:xfrm>
          <a:prstGeom prst="rect">
            <a:avLst/>
          </a:prstGeom>
        </p:spPr>
        <p:txBody>
          <a:bodyPr/>
          <a:lstStyle/>
          <a:p>
            <a:pPr algn="ctr"/>
            <a:r>
              <a:rPr lang="en-US" sz="3600" dirty="0"/>
              <a:t>AASHTO </a:t>
            </a:r>
            <a:r>
              <a:rPr lang="en-US" sz="3600" dirty="0">
                <a:solidFill>
                  <a:schemeClr val="accent3"/>
                </a:solidFill>
              </a:rPr>
              <a:t>GUIDES</a:t>
            </a:r>
          </a:p>
        </p:txBody>
      </p:sp>
      <p:sp>
        <p:nvSpPr>
          <p:cNvPr id="17" name="Title 2">
            <a:extLst>
              <a:ext uri="{FF2B5EF4-FFF2-40B4-BE49-F238E27FC236}">
                <a16:creationId xmlns:a16="http://schemas.microsoft.com/office/drawing/2014/main" id="{E9EDE9BB-A525-46CA-9645-476227E8C8D4}"/>
              </a:ext>
            </a:extLst>
          </p:cNvPr>
          <p:cNvSpPr txBox="1">
            <a:spLocks/>
          </p:cNvSpPr>
          <p:nvPr/>
        </p:nvSpPr>
        <p:spPr>
          <a:xfrm>
            <a:off x="6390704" y="2964447"/>
            <a:ext cx="4813756" cy="1325563"/>
          </a:xfrm>
          <a:prstGeom prst="rect">
            <a:avLst/>
          </a:prstGeom>
        </p:spPr>
        <p:txBody>
          <a:bodyPr anchor="ct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sz="3600" dirty="0"/>
              <a:t>NACTO </a:t>
            </a:r>
            <a:r>
              <a:rPr lang="en-US" sz="3600" dirty="0">
                <a:solidFill>
                  <a:schemeClr val="accent3"/>
                </a:solidFill>
              </a:rPr>
              <a:t>GUIDES</a:t>
            </a:r>
          </a:p>
        </p:txBody>
      </p:sp>
      <p:sp>
        <p:nvSpPr>
          <p:cNvPr id="18" name="Title 2">
            <a:extLst>
              <a:ext uri="{FF2B5EF4-FFF2-40B4-BE49-F238E27FC236}">
                <a16:creationId xmlns:a16="http://schemas.microsoft.com/office/drawing/2014/main" id="{1FE5F87F-C5AB-4A80-BCF0-1E7B735A5D12}"/>
              </a:ext>
            </a:extLst>
          </p:cNvPr>
          <p:cNvSpPr txBox="1">
            <a:spLocks/>
          </p:cNvSpPr>
          <p:nvPr/>
        </p:nvSpPr>
        <p:spPr>
          <a:xfrm>
            <a:off x="7170703" y="5604464"/>
            <a:ext cx="4813756" cy="1325563"/>
          </a:xfrm>
          <a:prstGeom prst="rect">
            <a:avLst/>
          </a:prstGeom>
        </p:spPr>
        <p:txBody>
          <a:bodyPr anchor="ct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sz="3200" dirty="0"/>
              <a:t>LOCAL </a:t>
            </a:r>
            <a:r>
              <a:rPr lang="en-US" sz="3200" dirty="0">
                <a:solidFill>
                  <a:schemeClr val="accent3"/>
                </a:solidFill>
              </a:rPr>
              <a:t>GUIDES</a:t>
            </a:r>
          </a:p>
        </p:txBody>
      </p:sp>
      <p:pic>
        <p:nvPicPr>
          <p:cNvPr id="19" name="Picture 18">
            <a:extLst>
              <a:ext uri="{FF2B5EF4-FFF2-40B4-BE49-F238E27FC236}">
                <a16:creationId xmlns:a16="http://schemas.microsoft.com/office/drawing/2014/main" id="{FF8B4A49-5832-44CE-A4DD-A4885BA66632}"/>
              </a:ext>
            </a:extLst>
          </p:cNvPr>
          <p:cNvPicPr>
            <a:picLocks noChangeAspect="1"/>
          </p:cNvPicPr>
          <p:nvPr/>
        </p:nvPicPr>
        <p:blipFill>
          <a:blip r:embed="rId10"/>
          <a:stretch>
            <a:fillRect/>
          </a:stretch>
        </p:blipFill>
        <p:spPr>
          <a:xfrm>
            <a:off x="8521601" y="4228877"/>
            <a:ext cx="2111960" cy="1639733"/>
          </a:xfrm>
          <a:prstGeom prst="rect">
            <a:avLst/>
          </a:prstGeom>
        </p:spPr>
      </p:pic>
      <p:sp>
        <p:nvSpPr>
          <p:cNvPr id="21" name="Title 2">
            <a:extLst>
              <a:ext uri="{FF2B5EF4-FFF2-40B4-BE49-F238E27FC236}">
                <a16:creationId xmlns:a16="http://schemas.microsoft.com/office/drawing/2014/main" id="{72578D63-5B23-41CB-BBB4-44D9E4CDACDE}"/>
              </a:ext>
            </a:extLst>
          </p:cNvPr>
          <p:cNvSpPr txBox="1">
            <a:spLocks/>
          </p:cNvSpPr>
          <p:nvPr/>
        </p:nvSpPr>
        <p:spPr>
          <a:xfrm>
            <a:off x="838200" y="549480"/>
            <a:ext cx="4726764" cy="1380713"/>
          </a:xfrm>
          <a:prstGeom prst="rect">
            <a:avLst/>
          </a:prstGeom>
        </p:spPr>
        <p:txBody>
          <a:bodyPr anchor="ct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t>LOTS OF DESIGN </a:t>
            </a:r>
            <a:r>
              <a:rPr lang="en-US" dirty="0">
                <a:solidFill>
                  <a:schemeClr val="accent3"/>
                </a:solidFill>
              </a:rPr>
              <a:t>RESOURCES </a:t>
            </a:r>
          </a:p>
        </p:txBody>
      </p:sp>
    </p:spTree>
    <p:extLst>
      <p:ext uri="{BB962C8B-B14F-4D97-AF65-F5344CB8AC3E}">
        <p14:creationId xmlns:p14="http://schemas.microsoft.com/office/powerpoint/2010/main" val="88418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4876B0-06C3-4699-A691-747AF0604F5A}"/>
              </a:ext>
            </a:extLst>
          </p:cNvPr>
          <p:cNvSpPr/>
          <p:nvPr/>
        </p:nvSpPr>
        <p:spPr>
          <a:xfrm>
            <a:off x="0" y="0"/>
            <a:ext cx="12192000" cy="1564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2F7601-4F97-4E56-9E96-AFB5764BD448}"/>
              </a:ext>
            </a:extLst>
          </p:cNvPr>
          <p:cNvPicPr>
            <a:picLocks noChangeAspect="1"/>
          </p:cNvPicPr>
          <p:nvPr/>
        </p:nvPicPr>
        <p:blipFill>
          <a:blip r:embed="rId3"/>
          <a:stretch>
            <a:fillRect/>
          </a:stretch>
        </p:blipFill>
        <p:spPr>
          <a:xfrm>
            <a:off x="0" y="334059"/>
            <a:ext cx="6836408" cy="6523941"/>
          </a:xfrm>
          <a:prstGeom prst="rect">
            <a:avLst/>
          </a:prstGeom>
        </p:spPr>
      </p:pic>
      <p:pic>
        <p:nvPicPr>
          <p:cNvPr id="11" name="Picture 10">
            <a:extLst>
              <a:ext uri="{FF2B5EF4-FFF2-40B4-BE49-F238E27FC236}">
                <a16:creationId xmlns:a16="http://schemas.microsoft.com/office/drawing/2014/main" id="{E15A3C48-C464-48F4-93B1-CF43054234A6}"/>
              </a:ext>
            </a:extLst>
          </p:cNvPr>
          <p:cNvPicPr>
            <a:picLocks noChangeAspect="1"/>
          </p:cNvPicPr>
          <p:nvPr/>
        </p:nvPicPr>
        <p:blipFill>
          <a:blip r:embed="rId4"/>
          <a:stretch>
            <a:fillRect/>
          </a:stretch>
        </p:blipFill>
        <p:spPr>
          <a:xfrm>
            <a:off x="6836409" y="295274"/>
            <a:ext cx="5355591" cy="6562725"/>
          </a:xfrm>
          <a:prstGeom prst="rect">
            <a:avLst/>
          </a:prstGeom>
        </p:spPr>
      </p:pic>
      <p:sp>
        <p:nvSpPr>
          <p:cNvPr id="12" name="TextBox 11">
            <a:extLst>
              <a:ext uri="{FF2B5EF4-FFF2-40B4-BE49-F238E27FC236}">
                <a16:creationId xmlns:a16="http://schemas.microsoft.com/office/drawing/2014/main" id="{0D9BA82B-0167-48F7-B4E4-E7E0E4DE1359}"/>
              </a:ext>
            </a:extLst>
          </p:cNvPr>
          <p:cNvSpPr txBox="1"/>
          <p:nvPr/>
        </p:nvSpPr>
        <p:spPr>
          <a:xfrm>
            <a:off x="164310" y="108847"/>
            <a:ext cx="3906375" cy="261610"/>
          </a:xfrm>
          <a:prstGeom prst="rect">
            <a:avLst/>
          </a:prstGeom>
          <a:noFill/>
        </p:spPr>
        <p:txBody>
          <a:bodyPr wrap="square" rtlCol="0">
            <a:spAutoFit/>
          </a:bodyPr>
          <a:lstStyle/>
          <a:p>
            <a:r>
              <a:rPr lang="en-US" sz="1100" dirty="0">
                <a:solidFill>
                  <a:schemeClr val="bg1"/>
                </a:solidFill>
              </a:rPr>
              <a:t>Source: Blueprint for Autonomous Urbanism</a:t>
            </a:r>
          </a:p>
        </p:txBody>
      </p:sp>
    </p:spTree>
    <p:extLst>
      <p:ext uri="{BB962C8B-B14F-4D97-AF65-F5344CB8AC3E}">
        <p14:creationId xmlns:p14="http://schemas.microsoft.com/office/powerpoint/2010/main" val="284354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DD4066B-AE33-42BD-A310-CD2735F39869}"/>
              </a:ext>
            </a:extLst>
          </p:cNvPr>
          <p:cNvSpPr txBox="1">
            <a:spLocks noGrp="1"/>
          </p:cNvSpPr>
          <p:nvPr>
            <p:ph type="title" idx="4294967295"/>
          </p:nvPr>
        </p:nvSpPr>
        <p:spPr>
          <a:xfrm>
            <a:off x="-15875" y="3352800"/>
            <a:ext cx="12207875" cy="2978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IIJA/BIL </a:t>
            </a:r>
            <a:r>
              <a:rPr kumimoji="0" lang="en-US" sz="3600" b="0" i="0" u="none" strike="noStrike" kern="1200" cap="none" spc="0" normalizeH="0" baseline="0" noProof="0" dirty="0">
                <a:ln>
                  <a:noFill/>
                </a:ln>
                <a:solidFill>
                  <a:schemeClr val="accent3"/>
                </a:solidFill>
                <a:effectLst/>
                <a:uLnTx/>
                <a:uFillTx/>
                <a:latin typeface="+mn-lt"/>
                <a:ea typeface="+mn-ea"/>
                <a:cs typeface="+mn-cs"/>
              </a:rPr>
              <a:t>ELECTRIC VEHICLE CHARGING</a:t>
            </a:r>
          </a:p>
          <a:p>
            <a:pPr marL="0" indent="0" algn="ctr">
              <a:lnSpc>
                <a:spcPct val="100000"/>
              </a:lnSpc>
              <a:buNone/>
              <a:defRPr/>
            </a:pPr>
            <a:r>
              <a:rPr kumimoji="0" lang="en-US" sz="2000" b="0" i="0" u="none" strike="noStrike" kern="1200" cap="none" spc="0" normalizeH="0" baseline="0" noProof="0" dirty="0">
                <a:ln>
                  <a:noFill/>
                </a:ln>
                <a:solidFill>
                  <a:schemeClr val="tx1"/>
                </a:solidFill>
                <a:effectLst/>
                <a:uLnTx/>
                <a:uFillTx/>
                <a:latin typeface="+mn-lt"/>
                <a:ea typeface="+mn-ea"/>
                <a:cs typeface="+mn-cs"/>
              </a:rPr>
              <a:t>Joint Office of Energy and Transportation MOE to support the deployment of </a:t>
            </a:r>
            <a:r>
              <a:rPr kumimoji="0" lang="en-US" sz="2000" b="0" i="0" u="none" strike="noStrike" kern="1200" cap="none" spc="0" normalizeH="0" baseline="0" noProof="0" dirty="0">
                <a:ln>
                  <a:noFill/>
                </a:ln>
                <a:solidFill>
                  <a:schemeClr val="accent3"/>
                </a:solidFill>
                <a:effectLst/>
                <a:uLnTx/>
                <a:uFillTx/>
                <a:latin typeface="+mn-lt"/>
                <a:ea typeface="+mn-ea"/>
                <a:cs typeface="+mn-cs"/>
              </a:rPr>
              <a:t>$7.5 billion </a:t>
            </a:r>
            <a:r>
              <a:rPr kumimoji="0" lang="en-US" sz="2000" b="0" i="0" u="none" strike="noStrike" kern="1200" cap="none" spc="0" normalizeH="0" baseline="0" noProof="0" dirty="0">
                <a:ln>
                  <a:noFill/>
                </a:ln>
                <a:solidFill>
                  <a:schemeClr val="tx1"/>
                </a:solidFill>
                <a:effectLst/>
                <a:uLnTx/>
                <a:uFillTx/>
                <a:latin typeface="+mn-lt"/>
                <a:ea typeface="+mn-ea"/>
                <a:cs typeface="+mn-cs"/>
              </a:rPr>
              <a:t>from the BIL to build out a national </a:t>
            </a:r>
            <a:r>
              <a:rPr kumimoji="0" lang="en-US" sz="2000" b="0" i="0" u="none" strike="noStrike" kern="1200" cap="none" spc="0" normalizeH="0" baseline="0" noProof="0" dirty="0">
                <a:ln>
                  <a:noFill/>
                </a:ln>
                <a:solidFill>
                  <a:schemeClr val="accent3"/>
                </a:solidFill>
                <a:effectLst/>
                <a:uLnTx/>
                <a:uFillTx/>
                <a:latin typeface="+mn-lt"/>
                <a:ea typeface="+mn-ea"/>
                <a:cs typeface="+mn-cs"/>
              </a:rPr>
              <a:t>electric vehicle charging network </a:t>
            </a:r>
            <a:r>
              <a:rPr kumimoji="0" lang="en-US" sz="2000" b="0" i="0" u="none" strike="noStrike" kern="1200" cap="none" spc="0" normalizeH="0" baseline="0" noProof="0" dirty="0">
                <a:ln>
                  <a:noFill/>
                </a:ln>
                <a:solidFill>
                  <a:schemeClr val="tx1"/>
                </a:solidFill>
                <a:effectLst/>
                <a:uLnTx/>
                <a:uFillTx/>
                <a:latin typeface="+mn-lt"/>
                <a:ea typeface="+mn-ea"/>
                <a:cs typeface="+mn-cs"/>
              </a:rPr>
              <a:t>to</a:t>
            </a:r>
            <a:r>
              <a:rPr lang="en-US" sz="2000" dirty="0"/>
              <a:t>:</a:t>
            </a:r>
            <a:br>
              <a:rPr lang="en-US" sz="2000" dirty="0"/>
            </a:br>
            <a:br>
              <a:rPr kumimoji="0" lang="en-US" sz="2000" b="0" i="0" u="none" strike="noStrike" kern="1200" cap="none" spc="0" normalizeH="0" baseline="0" noProof="0" dirty="0">
                <a:ln>
                  <a:noFill/>
                </a:ln>
                <a:solidFill>
                  <a:schemeClr val="tx1"/>
                </a:solidFill>
                <a:effectLst/>
                <a:uLnTx/>
                <a:uFillTx/>
                <a:latin typeface="+mn-lt"/>
                <a:ea typeface="+mn-ea"/>
                <a:cs typeface="+mn-cs"/>
              </a:rPr>
            </a:br>
            <a:r>
              <a:rPr kumimoji="0" lang="en-US" sz="2000" b="0" i="0" u="none" strike="noStrike" kern="1200" cap="none" spc="0" normalizeH="0" baseline="0" noProof="0" dirty="0">
                <a:ln>
                  <a:noFill/>
                </a:ln>
                <a:solidFill>
                  <a:schemeClr val="tx1"/>
                </a:solidFill>
                <a:effectLst/>
                <a:uLnTx/>
                <a:uFillTx/>
                <a:latin typeface="+mn-lt"/>
                <a:ea typeface="+mn-ea"/>
                <a:cs typeface="+mn-cs"/>
              </a:rPr>
              <a:t>	build public confidence to EVs</a:t>
            </a:r>
            <a:br>
              <a:rPr kumimoji="0" lang="en-US" sz="2000" b="0" i="0" u="none" strike="noStrike" kern="1200" cap="none" spc="0" normalizeH="0" baseline="0" noProof="0" dirty="0">
                <a:ln>
                  <a:noFill/>
                </a:ln>
                <a:solidFill>
                  <a:schemeClr val="tx1"/>
                </a:solidFill>
                <a:effectLst/>
                <a:uLnTx/>
                <a:uFillTx/>
                <a:latin typeface="+mn-lt"/>
                <a:ea typeface="+mn-ea"/>
                <a:cs typeface="+mn-cs"/>
              </a:rPr>
            </a:br>
            <a:r>
              <a:rPr kumimoji="0" lang="en-US" sz="2000" b="0" i="0" u="none" strike="noStrike" kern="1200" cap="none" spc="0" normalizeH="0" baseline="0" noProof="0" dirty="0">
                <a:ln>
                  <a:noFill/>
                </a:ln>
                <a:solidFill>
                  <a:schemeClr val="tx1"/>
                </a:solidFill>
                <a:effectLst/>
                <a:uLnTx/>
                <a:uFillTx/>
                <a:latin typeface="+mn-lt"/>
                <a:ea typeface="+mn-ea"/>
                <a:cs typeface="+mn-cs"/>
              </a:rPr>
              <a:t>- and -</a:t>
            </a:r>
            <a:br>
              <a:rPr kumimoji="0" lang="en-US" sz="2000" b="0" i="0" u="none" strike="noStrike" kern="1200" cap="none" spc="0" normalizeH="0" baseline="0" noProof="0" dirty="0">
                <a:ln>
                  <a:noFill/>
                </a:ln>
                <a:solidFill>
                  <a:schemeClr val="tx1"/>
                </a:solidFill>
                <a:effectLst/>
                <a:uLnTx/>
                <a:uFillTx/>
                <a:latin typeface="+mn-lt"/>
                <a:ea typeface="+mn-ea"/>
                <a:cs typeface="+mn-cs"/>
              </a:rPr>
            </a:br>
            <a:r>
              <a:rPr kumimoji="0" lang="en-US" sz="2000" b="0" i="0" u="none" strike="noStrike" kern="1200" cap="none" spc="0" normalizeH="0" baseline="0" noProof="0" dirty="0">
                <a:ln>
                  <a:noFill/>
                </a:ln>
                <a:solidFill>
                  <a:schemeClr val="tx1"/>
                </a:solidFill>
                <a:effectLst/>
                <a:uLnTx/>
                <a:uFillTx/>
                <a:latin typeface="+mn-lt"/>
                <a:ea typeface="+mn-ea"/>
                <a:cs typeface="+mn-cs"/>
              </a:rPr>
              <a:t>fill gaps in rural, disadvantaged, and hard-to-reach locations</a:t>
            </a:r>
            <a:br>
              <a:rPr kumimoji="0" lang="en-US" sz="2000" b="0" i="0" u="none" strike="noStrike" kern="1200" cap="none" spc="0" normalizeH="0" baseline="0" noProof="0" dirty="0">
                <a:ln>
                  <a:noFill/>
                </a:ln>
                <a:solidFill>
                  <a:schemeClr val="tx1"/>
                </a:solidFill>
                <a:effectLst/>
                <a:uLnTx/>
                <a:uFillTx/>
                <a:latin typeface="+mn-lt"/>
                <a:ea typeface="+mn-ea"/>
                <a:cs typeface="+mn-cs"/>
              </a:rPr>
            </a:b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Content Placeholder 43" descr="Aerial shot of a city flyover">
            <a:extLst>
              <a:ext uri="{FF2B5EF4-FFF2-40B4-BE49-F238E27FC236}">
                <a16:creationId xmlns:a16="http://schemas.microsoft.com/office/drawing/2014/main" id="{00CE310C-AC4C-4E95-B979-70E9808EDFDF}"/>
              </a:ext>
            </a:extLst>
          </p:cNvPr>
          <p:cNvPicPr>
            <a:picLocks noChangeAspect="1"/>
          </p:cNvPicPr>
          <p:nvPr/>
        </p:nvPicPr>
        <p:blipFill>
          <a:blip r:embed="rId3" cstate="email">
            <a:extLst>
              <a:ext uri="{28A0092B-C50C-407E-A947-70E740481C1C}">
                <a14:useLocalDpi xmlns:a14="http://schemas.microsoft.com/office/drawing/2010/main"/>
              </a:ext>
            </a:extLst>
          </a:blip>
          <a:srcRect t="28324" b="28324"/>
          <a:stretch/>
        </p:blipFill>
        <p:spPr>
          <a:xfrm>
            <a:off x="0" y="26167"/>
            <a:ext cx="12192000" cy="3326633"/>
          </a:xfrm>
          <a:prstGeom prst="rect">
            <a:avLst/>
          </a:prstGeom>
        </p:spPr>
      </p:pic>
      <p:pic>
        <p:nvPicPr>
          <p:cNvPr id="3" name="Graphic 2" descr="Checkmark with solid fill">
            <a:extLst>
              <a:ext uri="{FF2B5EF4-FFF2-40B4-BE49-F238E27FC236}">
                <a16:creationId xmlns:a16="http://schemas.microsoft.com/office/drawing/2014/main" id="{7B362419-8254-4708-94EE-81B16ABBB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9924" y="4917332"/>
            <a:ext cx="457200" cy="457200"/>
          </a:xfrm>
          <a:prstGeom prst="rect">
            <a:avLst/>
          </a:prstGeom>
        </p:spPr>
      </p:pic>
      <p:pic>
        <p:nvPicPr>
          <p:cNvPr id="6" name="Graphic 5" descr="Checkmark with solid fill">
            <a:extLst>
              <a:ext uri="{FF2B5EF4-FFF2-40B4-BE49-F238E27FC236}">
                <a16:creationId xmlns:a16="http://schemas.microsoft.com/office/drawing/2014/main" id="{7BF31D3E-FD55-48B9-A57A-9A73DAF2FE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4046" y="5543498"/>
            <a:ext cx="457200" cy="457200"/>
          </a:xfrm>
          <a:prstGeom prst="rect">
            <a:avLst/>
          </a:prstGeom>
        </p:spPr>
      </p:pic>
    </p:spTree>
    <p:extLst>
      <p:ext uri="{BB962C8B-B14F-4D97-AF65-F5344CB8AC3E}">
        <p14:creationId xmlns:p14="http://schemas.microsoft.com/office/powerpoint/2010/main" val="654753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D37E55-9DB5-4069-839D-3D2BE880F244}"/>
              </a:ext>
              <a:ext uri="{C183D7F6-B498-43B3-948B-1728B52AA6E4}">
                <adec:decorative xmlns:adec="http://schemas.microsoft.com/office/drawing/2017/decorative" val="1"/>
              </a:ext>
            </a:extLst>
          </p:cNvPr>
          <p:cNvSpPr/>
          <p:nvPr/>
        </p:nvSpPr>
        <p:spPr>
          <a:xfrm>
            <a:off x="348111" y="-76200"/>
            <a:ext cx="4164622" cy="6934199"/>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994B73-2BDB-4B8E-BF36-F0D259874D88}"/>
              </a:ext>
            </a:extLst>
          </p:cNvPr>
          <p:cNvSpPr>
            <a:spLocks noGrp="1"/>
          </p:cNvSpPr>
          <p:nvPr>
            <p:ph type="title"/>
          </p:nvPr>
        </p:nvSpPr>
        <p:spPr>
          <a:xfrm>
            <a:off x="348111" y="270080"/>
            <a:ext cx="4164622" cy="1084587"/>
          </a:xfrm>
          <a:prstGeom prst="rect">
            <a:avLst/>
          </a:prstGeom>
        </p:spPr>
        <p:txBody>
          <a:bodyPr/>
          <a:lstStyle/>
          <a:p>
            <a:pPr algn="ctr"/>
            <a:r>
              <a:rPr lang="en-US" sz="3600" dirty="0"/>
              <a:t>WHAT THAT </a:t>
            </a:r>
            <a:r>
              <a:rPr lang="en-US" sz="3600" dirty="0">
                <a:solidFill>
                  <a:schemeClr val="accent3"/>
                </a:solidFill>
              </a:rPr>
              <a:t>MEANS</a:t>
            </a:r>
          </a:p>
        </p:txBody>
      </p:sp>
      <p:sp>
        <p:nvSpPr>
          <p:cNvPr id="9" name="TextBox 8">
            <a:extLst>
              <a:ext uri="{FF2B5EF4-FFF2-40B4-BE49-F238E27FC236}">
                <a16:creationId xmlns:a16="http://schemas.microsoft.com/office/drawing/2014/main" id="{F0D7CAA5-3702-4381-A8F7-1781DC9BFC2C}"/>
              </a:ext>
            </a:extLst>
          </p:cNvPr>
          <p:cNvSpPr txBox="1"/>
          <p:nvPr/>
        </p:nvSpPr>
        <p:spPr>
          <a:xfrm>
            <a:off x="586648" y="2771301"/>
            <a:ext cx="3655152" cy="1754326"/>
          </a:xfrm>
          <a:prstGeom prst="rect">
            <a:avLst/>
          </a:prstGeom>
          <a:noFill/>
        </p:spPr>
        <p:txBody>
          <a:bodyPr wrap="square" rtlCol="0" anchor="ctr">
            <a:spAutoFit/>
          </a:bodyPr>
          <a:lstStyle/>
          <a:p>
            <a:pPr algn="ctr"/>
            <a:r>
              <a:rPr lang="en-US" sz="2800" dirty="0"/>
              <a:t>In short: </a:t>
            </a:r>
          </a:p>
          <a:p>
            <a:pPr algn="ctr"/>
            <a:r>
              <a:rPr lang="en-US" sz="4000" dirty="0">
                <a:solidFill>
                  <a:schemeClr val="accent3"/>
                </a:solidFill>
              </a:rPr>
              <a:t>Federal push towards EVs! </a:t>
            </a:r>
          </a:p>
        </p:txBody>
      </p:sp>
      <p:sp>
        <p:nvSpPr>
          <p:cNvPr id="10" name="TextBox 9">
            <a:extLst>
              <a:ext uri="{FF2B5EF4-FFF2-40B4-BE49-F238E27FC236}">
                <a16:creationId xmlns:a16="http://schemas.microsoft.com/office/drawing/2014/main" id="{016EDF84-6C70-4308-B62E-7FC17C847CED}"/>
              </a:ext>
            </a:extLst>
          </p:cNvPr>
          <p:cNvSpPr txBox="1"/>
          <p:nvPr/>
        </p:nvSpPr>
        <p:spPr>
          <a:xfrm>
            <a:off x="4819491" y="1047751"/>
            <a:ext cx="6943422" cy="5201424"/>
          </a:xfrm>
          <a:prstGeom prst="rect">
            <a:avLst/>
          </a:prstGeom>
          <a:noFill/>
        </p:spPr>
        <p:txBody>
          <a:bodyPr wrap="square" anchor="ctr">
            <a:spAutoFit/>
          </a:bodyPr>
          <a:lstStyle/>
          <a:p>
            <a:r>
              <a:rPr lang="en-US" sz="3200" b="1" dirty="0">
                <a:solidFill>
                  <a:schemeClr val="accent3"/>
                </a:solidFill>
              </a:rPr>
              <a:t>DOE and DOT Focus Areas: </a:t>
            </a:r>
          </a:p>
          <a:p>
            <a:pPr marL="342900" indent="-342900">
              <a:buFont typeface="Arial" panose="020B0604020202020204" pitchFamily="34" charset="0"/>
              <a:buChar char="•"/>
            </a:pPr>
            <a:r>
              <a:rPr lang="en-US" sz="2400" dirty="0"/>
              <a:t>investments in </a:t>
            </a:r>
            <a:r>
              <a:rPr lang="en-US" sz="2400" dirty="0">
                <a:solidFill>
                  <a:schemeClr val="accent3"/>
                </a:solidFill>
              </a:rPr>
              <a:t>zero-emission</a:t>
            </a:r>
            <a:r>
              <a:rPr lang="en-US" sz="2400" dirty="0"/>
              <a:t> passenger vehicles, transit and heavy-duty vehicles</a:t>
            </a:r>
          </a:p>
          <a:p>
            <a:endParaRPr lang="en-US" sz="1200" dirty="0"/>
          </a:p>
          <a:p>
            <a:pPr marL="342900" indent="-342900">
              <a:buFont typeface="Arial" panose="020B0604020202020204" pitchFamily="34" charset="0"/>
              <a:buChar char="•"/>
            </a:pPr>
            <a:r>
              <a:rPr lang="en-US" sz="2400" dirty="0"/>
              <a:t>Developing </a:t>
            </a:r>
            <a:r>
              <a:rPr lang="en-US" sz="2400" dirty="0">
                <a:solidFill>
                  <a:schemeClr val="accent3"/>
                </a:solidFill>
              </a:rPr>
              <a:t>guidance and standards </a:t>
            </a:r>
            <a:r>
              <a:rPr lang="en-US" sz="2400" dirty="0"/>
              <a:t>for EV charging programs</a:t>
            </a:r>
          </a:p>
          <a:p>
            <a:endParaRPr lang="en-US" sz="1200" dirty="0"/>
          </a:p>
          <a:p>
            <a:pPr marL="342900" indent="-342900">
              <a:buFont typeface="Arial" panose="020B0604020202020204" pitchFamily="34" charset="0"/>
              <a:buChar char="•"/>
            </a:pPr>
            <a:r>
              <a:rPr lang="en-US" sz="2400" dirty="0"/>
              <a:t>Providing technical assistance to State and localities to strategically deploy </a:t>
            </a:r>
            <a:r>
              <a:rPr lang="en-US" sz="2400" dirty="0">
                <a:solidFill>
                  <a:schemeClr val="accent3"/>
                </a:solidFill>
              </a:rPr>
              <a:t>EV charging infrastructure plans</a:t>
            </a:r>
            <a:r>
              <a:rPr lang="en-US" sz="2400" dirty="0"/>
              <a:t>.</a:t>
            </a:r>
          </a:p>
          <a:p>
            <a:endParaRPr lang="en-US" sz="1200" dirty="0"/>
          </a:p>
          <a:p>
            <a:pPr marL="342900" indent="-342900">
              <a:buFont typeface="Arial" panose="020B0604020202020204" pitchFamily="34" charset="0"/>
              <a:buChar char="•"/>
            </a:pPr>
            <a:r>
              <a:rPr lang="en-US" sz="2400" dirty="0"/>
              <a:t>Focus on the </a:t>
            </a:r>
            <a:r>
              <a:rPr lang="en-US" sz="2400" dirty="0">
                <a:solidFill>
                  <a:schemeClr val="accent3"/>
                </a:solidFill>
              </a:rPr>
              <a:t>Justice40 Initiative</a:t>
            </a:r>
            <a:r>
              <a:rPr lang="en-US" sz="2400" dirty="0"/>
              <a:t>, requires at least 40% of federal climate and clean energy investments go to </a:t>
            </a:r>
            <a:r>
              <a:rPr lang="en-US" sz="2400" dirty="0">
                <a:solidFill>
                  <a:schemeClr val="accent3"/>
                </a:solidFill>
              </a:rPr>
              <a:t>underserved communities.</a:t>
            </a:r>
          </a:p>
        </p:txBody>
      </p:sp>
    </p:spTree>
    <p:extLst>
      <p:ext uri="{BB962C8B-B14F-4D97-AF65-F5344CB8AC3E}">
        <p14:creationId xmlns:p14="http://schemas.microsoft.com/office/powerpoint/2010/main" val="417708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it board&#10;&#10;Description generated with very high confidence">
            <a:extLst>
              <a:ext uri="{FF2B5EF4-FFF2-40B4-BE49-F238E27FC236}">
                <a16:creationId xmlns:a16="http://schemas.microsoft.com/office/drawing/2014/main" id="{8BADC7AD-07F1-4354-AF5D-E1C9814B8A7A}"/>
              </a:ext>
            </a:extLst>
          </p:cNvPr>
          <p:cNvPicPr>
            <a:picLocks noChangeAspect="1"/>
          </p:cNvPicPr>
          <p:nvPr/>
        </p:nvPicPr>
        <p:blipFill rotWithShape="1">
          <a:blip r:embed="rId3">
            <a:extLst>
              <a:ext uri="{28A0092B-C50C-407E-A947-70E740481C1C}">
                <a14:useLocalDpi xmlns:a14="http://schemas.microsoft.com/office/drawing/2010/main" val="0"/>
              </a:ext>
            </a:extLst>
          </a:blip>
          <a:srcRect l="15274" t="8579" r="1885" b="8579"/>
          <a:stretch/>
        </p:blipFill>
        <p:spPr>
          <a:xfrm rot="10800000">
            <a:off x="0" y="0"/>
            <a:ext cx="12192000" cy="6858000"/>
          </a:xfrm>
          <a:prstGeom prst="rect">
            <a:avLst/>
          </a:prstGeom>
        </p:spPr>
      </p:pic>
      <p:sp>
        <p:nvSpPr>
          <p:cNvPr id="2" name="Rectangle 1">
            <a:extLst>
              <a:ext uri="{FF2B5EF4-FFF2-40B4-BE49-F238E27FC236}">
                <a16:creationId xmlns:a16="http://schemas.microsoft.com/office/drawing/2014/main" id="{726B1EC1-8BE3-40E9-AA40-0EDAA7B427B2}"/>
              </a:ext>
            </a:extLst>
          </p:cNvPr>
          <p:cNvSpPr/>
          <p:nvPr/>
        </p:nvSpPr>
        <p:spPr>
          <a:xfrm>
            <a:off x="879384" y="0"/>
            <a:ext cx="5085738" cy="6858000"/>
          </a:xfrm>
          <a:prstGeom prst="rect">
            <a:avLst/>
          </a:prstGeom>
          <a:solidFill>
            <a:srgbClr val="002B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EFE777D-F023-4CDA-B724-E6D1BD96C422}"/>
              </a:ext>
            </a:extLst>
          </p:cNvPr>
          <p:cNvSpPr txBox="1">
            <a:spLocks/>
          </p:cNvSpPr>
          <p:nvPr/>
        </p:nvSpPr>
        <p:spPr>
          <a:xfrm>
            <a:off x="879384" y="-402193"/>
            <a:ext cx="5576849" cy="2456953"/>
          </a:xfrm>
          <a:prstGeom prst="rect">
            <a:avLst/>
          </a:prstGeom>
          <a:noFill/>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3600" dirty="0">
                <a:latin typeface="Century Gothic" panose="020B0502020202020204" pitchFamily="34" charset="0"/>
              </a:rPr>
              <a:t>BI-PARTISAN INFRASTRUCTURE LAW: </a:t>
            </a:r>
            <a:r>
              <a:rPr lang="en-US" sz="3600" dirty="0">
                <a:solidFill>
                  <a:srgbClr val="8AC640"/>
                </a:solidFill>
                <a:latin typeface="Century Gothic" panose="020B0502020202020204" pitchFamily="34" charset="0"/>
              </a:rPr>
              <a:t>EV ELIGIBILITY</a:t>
            </a:r>
          </a:p>
        </p:txBody>
      </p:sp>
      <p:sp>
        <p:nvSpPr>
          <p:cNvPr id="4" name="TextBox 3">
            <a:extLst>
              <a:ext uri="{FF2B5EF4-FFF2-40B4-BE49-F238E27FC236}">
                <a16:creationId xmlns:a16="http://schemas.microsoft.com/office/drawing/2014/main" id="{5B3A379A-92A1-420F-AF2E-125ECEA6DD94}"/>
              </a:ext>
            </a:extLst>
          </p:cNvPr>
          <p:cNvSpPr txBox="1"/>
          <p:nvPr/>
        </p:nvSpPr>
        <p:spPr>
          <a:xfrm>
            <a:off x="685247" y="2206885"/>
            <a:ext cx="5085738"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entury Gothic" panose="020B0502020202020204" pitchFamily="34" charset="0"/>
              </a:rPr>
              <a:t>National EV infrastructure (NEVI):  ($7.5B)</a:t>
            </a:r>
          </a:p>
          <a:p>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panose="020B0502020202020204" pitchFamily="34" charset="0"/>
              </a:rPr>
              <a:t>Electric transit buses ($7.5B)</a:t>
            </a:r>
          </a:p>
          <a:p>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panose="020B0502020202020204" pitchFamily="34" charset="0"/>
              </a:rPr>
              <a:t>Robust electric grid support ($73B)</a:t>
            </a:r>
          </a:p>
          <a:p>
            <a:pPr marL="285750" indent="-285750">
              <a:buFont typeface="Arial" panose="020B0604020202020204" pitchFamily="34" charset="0"/>
              <a:buChar char="•"/>
            </a:pPr>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panose="020B0502020202020204" pitchFamily="34" charset="0"/>
              </a:rPr>
              <a:t>Block Grant, ATTIMD eligibility for EV charging and vehicle-to-grid projects ($360M or so)</a:t>
            </a:r>
          </a:p>
          <a:p>
            <a:pPr marL="285750" indent="-285750">
              <a:buFont typeface="Arial" panose="020B0604020202020204" pitchFamily="34" charset="0"/>
              <a:buChar char="•"/>
            </a:pPr>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panose="020B0502020202020204" pitchFamily="34" charset="0"/>
              </a:rPr>
              <a:t>Carbon reduction program ($1.2B)</a:t>
            </a:r>
          </a:p>
          <a:p>
            <a:pPr marL="285750" indent="-285750">
              <a:buFont typeface="Arial" panose="020B0604020202020204" pitchFamily="34" charset="0"/>
              <a:buChar char="•"/>
            </a:pPr>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panose="020B0502020202020204" pitchFamily="34" charset="0"/>
              </a:rPr>
              <a:t>Truck Emissions @ Port facilities ($80M)</a:t>
            </a:r>
          </a:p>
          <a:p>
            <a:pPr marL="285750" indent="-285750">
              <a:buFont typeface="Arial" panose="020B0604020202020204" pitchFamily="34" charset="0"/>
              <a:buChar char="•"/>
            </a:pPr>
            <a:endParaRPr lang="en-US" sz="2000" dirty="0">
              <a:latin typeface="Century Gothic" panose="020B0502020202020204" pitchFamily="34" charset="0"/>
            </a:endParaRPr>
          </a:p>
          <a:p>
            <a:pPr marL="0"/>
            <a:endParaRPr lang="en-US" sz="2000" dirty="0">
              <a:latin typeface="Century Gothic" panose="020B0502020202020204" pitchFamily="34" charset="0"/>
            </a:endParaRPr>
          </a:p>
        </p:txBody>
      </p:sp>
    </p:spTree>
    <p:extLst>
      <p:ext uri="{BB962C8B-B14F-4D97-AF65-F5344CB8AC3E}">
        <p14:creationId xmlns:p14="http://schemas.microsoft.com/office/powerpoint/2010/main" val="371974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B22724-26D3-404E-BBDF-D9A54B9F4659}"/>
              </a:ext>
            </a:extLst>
          </p:cNvPr>
          <p:cNvSpPr>
            <a:spLocks noGrp="1"/>
          </p:cNvSpPr>
          <p:nvPr>
            <p:ph type="body" sz="quarter" idx="13"/>
          </p:nvPr>
        </p:nvSpPr>
        <p:spPr>
          <a:xfrm>
            <a:off x="587583" y="277544"/>
            <a:ext cx="10042317" cy="567258"/>
          </a:xfrm>
        </p:spPr>
        <p:txBody>
          <a:bodyPr/>
          <a:lstStyle/>
          <a:p>
            <a:r>
              <a:rPr lang="en-US" sz="3200" dirty="0">
                <a:latin typeface="Century Gothic" panose="020B0502020202020204" pitchFamily="34" charset="0"/>
              </a:rPr>
              <a:t>EV SALES ARE </a:t>
            </a:r>
            <a:r>
              <a:rPr lang="en-US" sz="3200" dirty="0">
                <a:solidFill>
                  <a:srgbClr val="8AC640"/>
                </a:solidFill>
                <a:latin typeface="Century Gothic" panose="020B0502020202020204" pitchFamily="34" charset="0"/>
              </a:rPr>
              <a:t>GROWING (SLOWLY)</a:t>
            </a:r>
          </a:p>
        </p:txBody>
      </p:sp>
      <p:pic>
        <p:nvPicPr>
          <p:cNvPr id="5" name="Picture 4" descr="Infographic: Global Electric Car Sales Doubled in 2021 | Statista">
            <a:extLst>
              <a:ext uri="{FF2B5EF4-FFF2-40B4-BE49-F238E27FC236}">
                <a16:creationId xmlns:a16="http://schemas.microsoft.com/office/drawing/2014/main" id="{2C6C8A3A-FA18-4E26-94A9-4C19A0C7A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83" y="1288473"/>
            <a:ext cx="5394170" cy="51128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E255E91-694B-477C-B2EB-718CC4052869}"/>
              </a:ext>
            </a:extLst>
          </p:cNvPr>
          <p:cNvSpPr/>
          <p:nvPr/>
        </p:nvSpPr>
        <p:spPr>
          <a:xfrm>
            <a:off x="6686993" y="1288473"/>
            <a:ext cx="5394170" cy="5262979"/>
          </a:xfrm>
          <a:prstGeom prst="rect">
            <a:avLst/>
          </a:prstGeom>
        </p:spPr>
        <p:txBody>
          <a:bodyPr wrap="square" lIns="91440" tIns="45720" rIns="91440" bIns="45720" anchor="t">
            <a:spAutoFit/>
          </a:bodyPr>
          <a:lstStyle/>
          <a:p>
            <a:pPr marL="457200" indent="-457200">
              <a:spcBef>
                <a:spcPts val="1200"/>
              </a:spcBef>
              <a:buFont typeface="Arial" panose="020B0604020202020204" pitchFamily="34" charset="0"/>
              <a:buChar char="•"/>
            </a:pPr>
            <a:r>
              <a:rPr lang="en-US" sz="3200" b="1" dirty="0"/>
              <a:t>2021 EV sales </a:t>
            </a:r>
          </a:p>
          <a:p>
            <a:pPr marL="914400" lvl="1" indent="-457200">
              <a:spcBef>
                <a:spcPts val="1200"/>
              </a:spcBef>
              <a:buFont typeface="Arial" panose="020B0604020202020204" pitchFamily="34" charset="0"/>
              <a:buChar char="•"/>
            </a:pPr>
            <a:r>
              <a:rPr lang="en-US" sz="2800" dirty="0">
                <a:solidFill>
                  <a:srgbClr val="FFFFFF"/>
                </a:solidFill>
              </a:rPr>
              <a:t>US:  0.5M (6.8% of new car sales)</a:t>
            </a:r>
          </a:p>
          <a:p>
            <a:pPr lvl="0">
              <a:spcBef>
                <a:spcPts val="1200"/>
              </a:spcBef>
              <a:buClr>
                <a:schemeClr val="accent2"/>
              </a:buClr>
              <a:buSzPct val="73000"/>
            </a:pPr>
            <a:r>
              <a:rPr lang="en-US" sz="1200" dirty="0">
                <a:hlinkClick r:id="rId4"/>
              </a:rPr>
              <a:t>2021 U.S. Auto Sales Figures by Brand | GCBC (goodcarbadcar.net)</a:t>
            </a:r>
            <a:endParaRPr lang="en-US" sz="1200" dirty="0"/>
          </a:p>
          <a:p>
            <a:pPr lvl="0">
              <a:spcBef>
                <a:spcPts val="1200"/>
              </a:spcBef>
              <a:buClr>
                <a:schemeClr val="accent2"/>
              </a:buClr>
              <a:buSzPct val="73000"/>
            </a:pPr>
            <a:endParaRPr lang="en-US" sz="1200" dirty="0"/>
          </a:p>
          <a:p>
            <a:pPr marL="571500" lvl="0" indent="-571500">
              <a:buFont typeface="Arial" panose="020B0604020202020204" pitchFamily="34" charset="0"/>
              <a:buChar cha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fleet </a:t>
            </a:r>
            <a:r>
              <a:rPr lang="en-US" sz="2800" dirty="0">
                <a:solidFill>
                  <a:prstClr val="white"/>
                </a:solidFill>
                <a:latin typeface="Century Gothic" panose="020B0502020202020204" pitchFamily="34" charset="0"/>
              </a:rPr>
              <a:t>vehicles transitioning </a:t>
            </a: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EVs</a:t>
            </a:r>
          </a:p>
          <a:p>
            <a:pPr marL="1028700" lvl="1" indent="-571500">
              <a:buFont typeface="Arial" panose="020B0604020202020204" pitchFamily="34" charset="0"/>
              <a:buChar char="•"/>
            </a:pPr>
            <a:r>
              <a:rPr lang="en-US" sz="1600" dirty="0">
                <a:solidFill>
                  <a:prstClr val="white"/>
                </a:solidFill>
                <a:latin typeface="Century Gothic" panose="020B0502020202020204" pitchFamily="34" charset="0"/>
              </a:rPr>
              <a:t>Buses</a:t>
            </a:r>
          </a:p>
          <a:p>
            <a:pPr marL="1028700" lvl="1" indent="-571500">
              <a:buFont typeface="Arial" panose="020B0604020202020204" pitchFamily="34" charset="0"/>
              <a:buChar char="•"/>
            </a:pP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Government Fleets</a:t>
            </a:r>
          </a:p>
          <a:p>
            <a:pPr marL="1028700" lvl="1" indent="-571500">
              <a:buFont typeface="Arial" panose="020B0604020202020204" pitchFamily="34" charset="0"/>
              <a:buChar char="•"/>
              <a:defRPr/>
            </a:pPr>
            <a:r>
              <a:rPr lang="en-US" sz="1600" dirty="0">
                <a:solidFill>
                  <a:prstClr val="white"/>
                </a:solidFill>
                <a:latin typeface="Century Gothic" panose="020B0502020202020204" pitchFamily="34" charset="0"/>
              </a:rPr>
              <a:t>Delivery Vehicles</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white"/>
                </a:solidFill>
                <a:latin typeface="Century Gothic" panose="020B0502020202020204" pitchFamily="34" charset="0"/>
              </a:rPr>
              <a:t>Rental Vehicles</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 target: </a:t>
            </a:r>
            <a:r>
              <a:rPr kumimoji="0" lang="en-US" sz="28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rPr>
              <a:t>50% </a:t>
            </a: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sales share by </a:t>
            </a:r>
            <a:r>
              <a:rPr kumimoji="0" lang="en-US" sz="2800" b="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rPr>
              <a:t>2030 </a:t>
            </a:r>
            <a:endParaRPr kumimoji="0" lang="en-US" sz="1400" b="0" i="0" u="none" strike="noStrike" kern="1200" cap="none" spc="0" normalizeH="0" baseline="0" noProof="0" dirty="0">
              <a:ln>
                <a:noFill/>
              </a:ln>
              <a:solidFill>
                <a:schemeClr val="accent3"/>
              </a:solidFill>
              <a:effectLst/>
              <a:uLnTx/>
              <a:uFillTx/>
              <a:latin typeface="Century Gothic"/>
              <a:ea typeface="+mn-ea"/>
              <a:cs typeface="+mn-cs"/>
            </a:endParaRPr>
          </a:p>
        </p:txBody>
      </p:sp>
    </p:spTree>
    <p:extLst>
      <p:ext uri="{BB962C8B-B14F-4D97-AF65-F5344CB8AC3E}">
        <p14:creationId xmlns:p14="http://schemas.microsoft.com/office/powerpoint/2010/main" val="174049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JMT GREEN">
      <a:dk1>
        <a:srgbClr val="262626"/>
      </a:dk1>
      <a:lt1>
        <a:sysClr val="window" lastClr="FFFFFF"/>
      </a:lt1>
      <a:dk2>
        <a:srgbClr val="002B55"/>
      </a:dk2>
      <a:lt2>
        <a:srgbClr val="3F3F3F"/>
      </a:lt2>
      <a:accent1>
        <a:srgbClr val="7C868C"/>
      </a:accent1>
      <a:accent2>
        <a:srgbClr val="C4C6C9"/>
      </a:accent2>
      <a:accent3>
        <a:srgbClr val="8AC640"/>
      </a:accent3>
      <a:accent4>
        <a:srgbClr val="A7D470"/>
      </a:accent4>
      <a:accent5>
        <a:srgbClr val="C4E29F"/>
      </a:accent5>
      <a:accent6>
        <a:srgbClr val="E2F1CF"/>
      </a:accent6>
      <a:hlink>
        <a:srgbClr val="008FD2"/>
      </a:hlink>
      <a:folHlink>
        <a:srgbClr val="800080"/>
      </a:folHlink>
    </a:clrScheme>
    <a:fontScheme name="JMT 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6F7D1BF-5F5F-4B37-8671-76B80DEB28C4}">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01dcae9-3e14-4489-b13b-1ee4ee3826bd">
      <Value>12</Value>
    </TaxCatchAll>
    <l861bf61e3934ea183b3371e99961bd6 xmlns="201dcae9-3e14-4489-b13b-1ee4ee3826bd">
      <Terms xmlns="http://schemas.microsoft.com/office/infopath/2007/PartnerControls"/>
    </l861bf61e3934ea183b3371e99961bd6>
    <a861bf61e49d4ea10a30301e9d5610da xmlns="201dcae9-3e14-4489-b13b-1ee4ee3826bd">
      <Terms xmlns="http://schemas.microsoft.com/office/infopath/2007/PartnerControls">
        <TermInfo xmlns="http://schemas.microsoft.com/office/infopath/2007/PartnerControls">
          <TermName xmlns="http://schemas.microsoft.com/office/infopath/2007/PartnerControls">Creative</TermName>
          <TermId xmlns="http://schemas.microsoft.com/office/infopath/2007/PartnerControls">a3604dcb-bf54-40c7-9093-81899f1fce33</TermId>
        </TermInfo>
      </Terms>
    </a861bf61e49d4ea10a30301e9d5610da>
    <TaxCatchAllLabel xmlns="201dcae9-3e14-4489-b13b-1ee4ee3826bd" xsi:nil="true"/>
    <JMTDocDesc xmlns="201dcae9-3e14-4489-b13b-1ee4ee3826bd">01 PowerPoint Presentation Template Dark Background</JMTDocDesc>
    <PubDocType xmlns="201dcae9-3e14-4489-b13b-1ee4ee3826bd">Template</PubDocType>
    <c7596a0f232c4eab80a1354326d62c6e xmlns="201dcae9-3e14-4489-b13b-1ee4ee3826bd">
      <Terms xmlns="http://schemas.microsoft.com/office/infopath/2007/PartnerControls"/>
    </c7596a0f232c4eab80a1354326d62c6e>
    <_Flow_SignoffStatus xmlns="9c497566-e270-41d2-9314-e3e5a5d0bfe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 ma:contentTypeID="0x010100AC69ECD5E5597A4B95D92ADB3ACC5D3F060B002B5805A38720AC408A35FB7A06DE559A" ma:contentTypeVersion="10" ma:contentTypeDescription="Create a new document." ma:contentTypeScope="" ma:versionID="654c14c614e8080c362fb838c0fd13d5">
  <xsd:schema xmlns:xsd="http://www.w3.org/2001/XMLSchema" xmlns:xs="http://www.w3.org/2001/XMLSchema" xmlns:p="http://schemas.microsoft.com/office/2006/metadata/properties" xmlns:ns2="201dcae9-3e14-4489-b13b-1ee4ee3826bd" xmlns:ns3="9c497566-e270-41d2-9314-e3e5a5d0bfe9" targetNamespace="http://schemas.microsoft.com/office/2006/metadata/properties" ma:root="true" ma:fieldsID="4d5c133451c4c8f4a11f2011eb2ce09e" ns2:_="" ns3:_="">
    <xsd:import namespace="201dcae9-3e14-4489-b13b-1ee4ee3826bd"/>
    <xsd:import namespace="9c497566-e270-41d2-9314-e3e5a5d0bfe9"/>
    <xsd:element name="properties">
      <xsd:complexType>
        <xsd:sequence>
          <xsd:element name="documentManagement">
            <xsd:complexType>
              <xsd:all>
                <xsd:element ref="ns2:JMTDocDesc" minOccurs="0"/>
                <xsd:element ref="ns2:l861bf61e3934ea183b3371e99961bd6" minOccurs="0"/>
                <xsd:element ref="ns2:TaxCatchAll" minOccurs="0"/>
                <xsd:element ref="ns2:TaxCatchAllLabel" minOccurs="0"/>
                <xsd:element ref="ns2:PubDocType"/>
                <xsd:element ref="ns2:c7596a0f232c4eab80a1354326d62c6e" minOccurs="0"/>
                <xsd:element ref="ns2:a861bf61e49d4ea10a30301e9d5610da"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1dcae9-3e14-4489-b13b-1ee4ee3826bd" elementFormDefault="qualified">
    <xsd:import namespace="http://schemas.microsoft.com/office/2006/documentManagement/types"/>
    <xsd:import namespace="http://schemas.microsoft.com/office/infopath/2007/PartnerControls"/>
    <xsd:element name="JMTDocDesc" ma:index="8" nillable="true" ma:displayName="Description" ma:internalName="JMTDocDesc">
      <xsd:simpleType>
        <xsd:restriction base="dms:Text"/>
      </xsd:simpleType>
    </xsd:element>
    <xsd:element name="l861bf61e3934ea183b3371e99961bd6" ma:index="9" nillable="true" ma:taxonomy="true" ma:internalName="l861bf61e3934ea183b3371e99961bd6" ma:taxonomyFieldName="DepartmentJMT" ma:displayName="Department" ma:readOnly="false" ma:fieldId="{5861bf61-e393-4ea1-83b3-371e99961bd6}" ma:taxonomyMulti="true" ma:sspId="feccc9da-139b-4ef5-b72b-0c93bae34ff8" ma:termSetId="b7547ecc-880f-408a-9992-8cc35ab2de0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5c6b0a7a-037d-4dc0-a465-e3c05642f03c}" ma:internalName="TaxCatchAll" ma:showField="CatchAllData" ma:web="201dcae9-3e14-4489-b13b-1ee4ee3826bd">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5c6b0a7a-037d-4dc0-a465-e3c05642f03c}" ma:internalName="TaxCatchAllLabel" ma:readOnly="true" ma:showField="CatchAllDataLabel" ma:web="201dcae9-3e14-4489-b13b-1ee4ee3826bd">
      <xsd:complexType>
        <xsd:complexContent>
          <xsd:extension base="dms:MultiChoiceLookup">
            <xsd:sequence>
              <xsd:element name="Value" type="dms:Lookup" maxOccurs="unbounded" minOccurs="0" nillable="true"/>
            </xsd:sequence>
          </xsd:extension>
        </xsd:complexContent>
      </xsd:complexType>
    </xsd:element>
    <xsd:element name="PubDocType" ma:index="13" ma:displayName="Document Type" ma:internalName="PubDocType" ma:readOnly="false">
      <xsd:simpleType>
        <xsd:restriction base="dms:Choice">
          <xsd:enumeration value="Form"/>
          <xsd:enumeration value="Reference"/>
          <xsd:enumeration value="Template"/>
        </xsd:restriction>
      </xsd:simpleType>
    </xsd:element>
    <xsd:element name="c7596a0f232c4eab80a1354326d62c6e" ma:index="14" nillable="true" ma:taxonomy="true" ma:internalName="c7596a0f232c4eab80a1354326d62c6e" ma:taxonomyFieldName="CompanyJMT" ma:displayName="Company" ma:fieldId="{c7596a0f-232c-4eab-80a1-354326d62c6e}" ma:taxonomyMulti="true" ma:sspId="feccc9da-139b-4ef5-b72b-0c93bae34ff8" ma:termSetId="4886e32d-1ee1-4633-9bd2-0dc65f569a48" ma:anchorId="00000000-0000-0000-0000-000000000000" ma:open="false" ma:isKeyword="false">
      <xsd:complexType>
        <xsd:sequence>
          <xsd:element ref="pc:Terms" minOccurs="0" maxOccurs="1"/>
        </xsd:sequence>
      </xsd:complexType>
    </xsd:element>
    <xsd:element name="a861bf61e49d4ea10a30301e9d5610da" ma:index="16" nillable="true" ma:taxonomy="true" ma:internalName="a861bf61e49d4ea10a30301e9d5610da" ma:taxonomyFieldName="TaxonomyJMT" ma:displayName="Taxonomy" ma:readOnly="false" ma:default="" ma:fieldId="{a861bf61-e49d-4ea1-0a30-301e9d5610da}" ma:sspId="feccc9da-139b-4ef5-b72b-0c93bae34ff8" ma:termSetId="8f950eea-cb50-444f-815c-cafb964416e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497566-e270-41d2-9314-e3e5a5d0bfe9" elementFormDefault="qualified">
    <xsd:import namespace="http://schemas.microsoft.com/office/2006/documentManagement/types"/>
    <xsd:import namespace="http://schemas.microsoft.com/office/infopath/2007/PartnerControls"/>
    <xsd:element name="_Flow_SignoffStatus" ma:index="18"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E685DA-5629-4F7A-9512-5818528B0DB9}">
  <ds:schemaRefs>
    <ds:schemaRef ds:uri="http://schemas.microsoft.com/sharepoint/v3/contenttype/forms"/>
  </ds:schemaRefs>
</ds:datastoreItem>
</file>

<file path=customXml/itemProps2.xml><?xml version="1.0" encoding="utf-8"?>
<ds:datastoreItem xmlns:ds="http://schemas.openxmlformats.org/officeDocument/2006/customXml" ds:itemID="{F8E55368-6C6A-46CD-89B3-954E121F7587}">
  <ds:schemaRefs>
    <ds:schemaRef ds:uri="9c497566-e270-41d2-9314-e3e5a5d0bfe9"/>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201dcae9-3e14-4489-b13b-1ee4ee3826bd"/>
    <ds:schemaRef ds:uri="http://purl.org/dc/term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FC39B30E-E399-4CAB-818D-2243EDB7FB77}">
  <ds:schemaRefs>
    <ds:schemaRef ds:uri="201dcae9-3e14-4489-b13b-1ee4ee3826bd"/>
    <ds:schemaRef ds:uri="9c497566-e270-41d2-9314-e3e5a5d0bf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887</TotalTime>
  <Words>2652</Words>
  <Application>Microsoft Office PowerPoint</Application>
  <PresentationFormat>Widescreen</PresentationFormat>
  <Paragraphs>223</Paragraphs>
  <Slides>18</Slides>
  <Notes>18</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Gothic</vt:lpstr>
      <vt:lpstr>Segoe Condensed</vt:lpstr>
      <vt:lpstr>Wingdings</vt:lpstr>
      <vt:lpstr>Office Theme</vt:lpstr>
      <vt:lpstr>COMPLETE STREETS MEETS ELECTRIC VEHICLES</vt:lpstr>
      <vt:lpstr>ANGIE HERNANDEZ, AICP</vt:lpstr>
      <vt:lpstr>COMPLETE STREETS</vt:lpstr>
      <vt:lpstr>AASHTO GUIDES</vt:lpstr>
      <vt:lpstr>PowerPoint Presentation</vt:lpstr>
      <vt:lpstr>IIJA/BIL ELECTRIC VEHICLE CHARGING Joint Office of Energy and Transportation MOE to support the deployment of $7.5 billion from the BIL to build out a national electric vehicle charging network to:   build public confidence to EVs - and - fill gaps in rural, disadvantaged, and hard-to-reach locations </vt:lpstr>
      <vt:lpstr>WHAT THAT MEANS</vt:lpstr>
      <vt:lpstr>PowerPoint Presentation</vt:lpstr>
      <vt:lpstr>PowerPoint Presentation</vt:lpstr>
      <vt:lpstr>PowerPoint Presentation</vt:lpstr>
      <vt:lpstr>WHAT’S THIS HAVE TO DO WITH COMPLETE STREETS?</vt:lpstr>
      <vt:lpstr>PowerPoint Presentation</vt:lpstr>
      <vt:lpstr>HOW CAN COMMUNITIES DRIVE EV PLANS</vt:lpstr>
      <vt:lpstr>To sum it up: We need to start planning for EVs now &amp; “stay in the driver's seat” on decisions of how EVs shape our streets and communities.</vt:lpstr>
      <vt:lpstr>QUESTIONS</vt:lpstr>
      <vt:lpstr>CONTACT ME ANYTIME:</vt:lpstr>
      <vt:lpstr>PowerPoint Presentation</vt:lpstr>
      <vt:lpstr>DCFC :  FOCUS ON QUICK CHARGING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 PowerPoint Presentation Template Dark Background</dc:title>
  <dc:creator>Fohl, Ellen</dc:creator>
  <cp:lastModifiedBy>Rush, Shawn</cp:lastModifiedBy>
  <cp:revision>5</cp:revision>
  <dcterms:created xsi:type="dcterms:W3CDTF">2021-05-07T16:13:00Z</dcterms:created>
  <dcterms:modified xsi:type="dcterms:W3CDTF">2022-04-21T07:20:18Z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0x010100AC69ECD5E5597A4B95D92ADB3ACC5D3F060B002B5805A38720AC408A35FB7A06DE559A</vt:lpwstr>
  </property>
  <property fmtid="{D5CDD505-2E9C-101B-9397-08002B2CF9AE}" pid="3" name="JMTSubDocumentType">
    <vt:lpwstr/>
  </property>
  <property fmtid="{D5CDD505-2E9C-101B-9397-08002B2CF9AE}" pid="4" name="JMTDocumentType">
    <vt:lpwstr/>
  </property>
  <property fmtid="{D5CDD505-2E9C-101B-9397-08002B2CF9AE}" pid="5" name="TaxonomyJMT">
    <vt:lpwstr>12;#Creative|a3604dcb-bf54-40c7-9093-81899f1fce33</vt:lpwstr>
  </property>
  <property fmtid="{D5CDD505-2E9C-101B-9397-08002B2CF9AE}" pid="6" name="OfficeJMT">
    <vt:lpwstr/>
  </property>
  <property fmtid="{D5CDD505-2E9C-101B-9397-08002B2CF9AE}" pid="7" name="c7596a0f232c4eab80a1354326d62c6e">
    <vt:lpwstr/>
  </property>
  <property fmtid="{D5CDD505-2E9C-101B-9397-08002B2CF9AE}" pid="8" name="HealthProvJMT">
    <vt:lpwstr/>
  </property>
  <property fmtid="{D5CDD505-2E9C-101B-9397-08002B2CF9AE}" pid="9" name="b861bf61e49d4ea10a30301e9d5610d0">
    <vt:lpwstr/>
  </property>
  <property fmtid="{D5CDD505-2E9C-101B-9397-08002B2CF9AE}" pid="10" name="CommitteeJMT">
    <vt:lpwstr/>
  </property>
  <property fmtid="{D5CDD505-2E9C-101B-9397-08002B2CF9AE}" pid="11" name="d3ea77e462cb4ca891138954cc1bbfb6">
    <vt:lpwstr/>
  </property>
  <property fmtid="{D5CDD505-2E9C-101B-9397-08002B2CF9AE}" pid="12" name="b861bf61e49d4ea10a30301e9d568762">
    <vt:lpwstr/>
  </property>
  <property fmtid="{D5CDD505-2E9C-101B-9397-08002B2CF9AE}" pid="13" name="ClientJMT">
    <vt:lpwstr/>
  </property>
  <property fmtid="{D5CDD505-2E9C-101B-9397-08002B2CF9AE}" pid="14" name="CompanyJMT">
    <vt:lpwstr/>
  </property>
  <property fmtid="{D5CDD505-2E9C-101B-9397-08002B2CF9AE}" pid="15" name="gb40f7af563a4404b5b33d48cac54708">
    <vt:lpwstr/>
  </property>
  <property fmtid="{D5CDD505-2E9C-101B-9397-08002B2CF9AE}" pid="16" name="DepartmentJMT">
    <vt:lpwstr/>
  </property>
  <property fmtid="{D5CDD505-2E9C-101B-9397-08002B2CF9AE}" pid="17" name="d18175fde1954b46ada492ca66d1c1d1">
    <vt:lpwstr/>
  </property>
  <property fmtid="{D5CDD505-2E9C-101B-9397-08002B2CF9AE}" pid="18" name="PracticeJMT">
    <vt:lpwstr/>
  </property>
  <property fmtid="{D5CDD505-2E9C-101B-9397-08002B2CF9AE}" pid="19" name="_docset_NoMedatataSyncRequired">
    <vt:lpwstr>False</vt:lpwstr>
  </property>
</Properties>
</file>