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7E_F40EFB6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7" r:id="rId3"/>
    <p:sldId id="389" r:id="rId4"/>
    <p:sldId id="377" r:id="rId5"/>
    <p:sldId id="390" r:id="rId6"/>
    <p:sldId id="391" r:id="rId7"/>
    <p:sldId id="407" r:id="rId8"/>
    <p:sldId id="418" r:id="rId9"/>
    <p:sldId id="392" r:id="rId10"/>
    <p:sldId id="393" r:id="rId11"/>
    <p:sldId id="399" r:id="rId12"/>
    <p:sldId id="403" r:id="rId13"/>
    <p:sldId id="402" r:id="rId14"/>
    <p:sldId id="420" r:id="rId15"/>
    <p:sldId id="405" r:id="rId16"/>
    <p:sldId id="401" r:id="rId17"/>
    <p:sldId id="398" r:id="rId18"/>
    <p:sldId id="380" r:id="rId19"/>
    <p:sldId id="421" r:id="rId20"/>
    <p:sldId id="410" r:id="rId21"/>
    <p:sldId id="409" r:id="rId22"/>
    <p:sldId id="411" r:id="rId23"/>
    <p:sldId id="417" r:id="rId24"/>
    <p:sldId id="412" r:id="rId25"/>
    <p:sldId id="376" r:id="rId26"/>
    <p:sldId id="382" r:id="rId27"/>
    <p:sldId id="408" r:id="rId28"/>
    <p:sldId id="419" r:id="rId29"/>
    <p:sldId id="422" r:id="rId30"/>
    <p:sldId id="3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F7DCB3-B041-E218-A03D-431FE0C09E3C}" name="Long, Daniel" initials="DL" userId="S::dlong@hrg-inc.com::649788c6-23d7-4bfb-b2f4-b15d0879898d" providerId="AD"/>
  <p188:author id="{5A7454B8-BFA8-AEC7-B208-74DE31074ED3}" name="Floyd, Danielle" initials="DF" userId="S::FloydD@co.delaware.pa.us::1af4c3fb-4f02-4ab5-9dd8-c6f232e4f109" providerId="AD"/>
  <p188:author id="{5ACD29E7-C9DA-6718-B05F-D870F47D21AF}" name="Track, Debra" initials="TD" userId="S::TrackDE@co.delaware.pa.us::8ba5e269-538f-4871-a44b-61a445b6ae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yd, Danielle" initials="FD" lastIdx="14" clrIdx="0">
    <p:extLst>
      <p:ext uri="{19B8F6BF-5375-455C-9EA6-DF929625EA0E}">
        <p15:presenceInfo xmlns:p15="http://schemas.microsoft.com/office/powerpoint/2012/main" userId="S::FloydD@co.delaware.pa.us::1af4c3fb-4f02-4ab5-9dd8-c6f232e4f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omments/modernComment_17E_F40EFB6C.xml><?xml version="1.0" encoding="utf-8"?>
<p188:cmLst xmlns:a="http://schemas.openxmlformats.org/drawingml/2006/main" xmlns:r="http://schemas.openxmlformats.org/officeDocument/2006/relationships" xmlns:p188="http://schemas.microsoft.com/office/powerpoint/2018/8/main">
  <p188:cm id="{7CD1F25B-B82B-4077-B6CD-D58BA917896B}" authorId="{5ACD29E7-C9DA-6718-B05F-D870F47D21AF}" created="2025-12-09T18:48:40.111">
    <pc:sldMkLst xmlns:pc="http://schemas.microsoft.com/office/powerpoint/2013/main/command">
      <pc:docMk/>
      <pc:sldMk cId="4094622572" sldId="382"/>
    </pc:sldMkLst>
    <p188:txBody>
      <a:bodyPr/>
      <a:lstStyle/>
      <a:p>
        <a:r>
          <a:rPr lang="en-US"/>
          <a:t>NEED UPDATED MILESTONE SCHEDULE</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B7939-1A6F-436D-ABAF-4EA869E0C3DC}"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48BF1-2011-4DAC-B795-F4A8268A8AA4}" type="slidenum">
              <a:rPr lang="en-US" smtClean="0"/>
              <a:t>‹#›</a:t>
            </a:fld>
            <a:endParaRPr lang="en-US"/>
          </a:p>
        </p:txBody>
      </p:sp>
    </p:spTree>
    <p:extLst>
      <p:ext uri="{BB962C8B-B14F-4D97-AF65-F5344CB8AC3E}">
        <p14:creationId xmlns:p14="http://schemas.microsoft.com/office/powerpoint/2010/main" val="337408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5F1E32-07BF-43ED-B88F-C68E96584F20}"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863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ADA79E-CEB3-4C9E-A215-7EF0F217A85C}"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52695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A7F08-B689-4542-AD11-A2E8BF142FB2}"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9398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2921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8345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595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88967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615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6902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2816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5145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A0E8F-CC6C-4B3D-AAA7-E31BD8971C74}"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630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2777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90489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1561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C7C95-A6F4-4ABF-8BFB-1790E2D78A3C}"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519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7656D0-6CCC-45AE-9F6E-09315A2DA811}" type="datetime1">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452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A4F9A9-B7EB-4166-8A48-AF82EC6300A2}" type="datetime1">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905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AB6C40-5D1E-4A6F-88AE-86842A7C3CFA}" type="datetime1">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479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09DC7-00BE-492A-9CAA-F54642196A2A}" type="datetime1">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970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EBEC4-3177-446A-8E42-F49E0A8C3A0E}" type="datetime1">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795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0FFA24-465B-4100-8300-5D2EB9741D3B}" type="datetime1">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4360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86656-F161-41D2-B073-E907FC64AA3E}" type="datetime1">
              <a:rPr lang="en-US" smtClean="0"/>
              <a:t>2/25/2026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93435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8420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a.gov/content/dam/copapwp-pagov/en/penndot/documents/public/pubsforms/publications/pub%209.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7E_F40EFB6C.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parris@pa.gov"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dot.state.pa.us/public/PubsForms/Publications/PUB%20369.pdf" TargetMode="External"/><Relationship Id="rId4" Type="http://schemas.openxmlformats.org/officeDocument/2006/relationships/hyperlink" Target="https://www.dotgrants.penndot.gov/dotGrants/welcome/index" TargetMode="Externa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hyperlink" Target="mailto:FloydD@co.delaware.pa.us" TargetMode="External"/><Relationship Id="rId7" Type="http://schemas.openxmlformats.org/officeDocument/2006/relationships/hyperlink" Target="https://delcopa.gov/departments/publicworks.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mparris@pa.gov" TargetMode="External"/><Relationship Id="rId5" Type="http://schemas.openxmlformats.org/officeDocument/2006/relationships/hyperlink" Target="mailto:ekaufman@hrg-inc.com" TargetMode="External"/><Relationship Id="rId4" Type="http://schemas.openxmlformats.org/officeDocument/2006/relationships/hyperlink" Target="mailto:TrackDE@co.delaware.pa.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a.gov/content/dam/copapwp-pagov/en/penndot/documents/public/pubsforms/publications/pub%209.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tgrants.penndot.gov/dotGrants/Welcome/index"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blogs.brighton.ac.uk/digitalliteracies/2016/07/01/managing-ti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1">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3">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5">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7">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951D0B-02A5-43CF-AFF8-93434E68C1E7}"/>
              </a:ext>
            </a:extLst>
          </p:cNvPr>
          <p:cNvSpPr>
            <a:spLocks noGrp="1"/>
          </p:cNvSpPr>
          <p:nvPr>
            <p:ph type="ctrTitle"/>
          </p:nvPr>
        </p:nvSpPr>
        <p:spPr>
          <a:xfrm>
            <a:off x="1011948" y="857251"/>
            <a:ext cx="6219582" cy="3160113"/>
          </a:xfrm>
        </p:spPr>
        <p:txBody>
          <a:bodyPr anchor="b">
            <a:normAutofit/>
          </a:bodyPr>
          <a:lstStyle/>
          <a:p>
            <a:pPr algn="l"/>
            <a:r>
              <a:rPr lang="en-US" sz="4800" dirty="0">
                <a:solidFill>
                  <a:srgbClr val="FFFFFF"/>
                </a:solidFill>
              </a:rPr>
              <a:t>Getting the Most from the 2026 County Aid Program </a:t>
            </a:r>
          </a:p>
        </p:txBody>
      </p:sp>
      <p:sp>
        <p:nvSpPr>
          <p:cNvPr id="17" name="Rectangle 19">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F0C85FFA-9D9E-45CA-BD8E-7FA412E87FA8}"/>
              </a:ext>
            </a:extLst>
          </p:cNvPr>
          <p:cNvSpPr>
            <a:spLocks noGrp="1"/>
          </p:cNvSpPr>
          <p:nvPr>
            <p:ph type="subTitle" idx="1"/>
          </p:nvPr>
        </p:nvSpPr>
        <p:spPr>
          <a:xfrm>
            <a:off x="1105661" y="4800600"/>
            <a:ext cx="5179879" cy="1200149"/>
          </a:xfrm>
        </p:spPr>
        <p:txBody>
          <a:bodyPr anchor="t">
            <a:normAutofit/>
          </a:bodyPr>
          <a:lstStyle/>
          <a:p>
            <a:pPr algn="l"/>
            <a:r>
              <a:rPr lang="en-US" dirty="0">
                <a:solidFill>
                  <a:srgbClr val="FFFFFF"/>
                </a:solidFill>
                <a:cs typeface="Calibri"/>
              </a:rPr>
              <a:t>January 28, 2026  </a:t>
            </a:r>
          </a:p>
          <a:p>
            <a:pPr algn="l"/>
            <a:r>
              <a:rPr lang="en-US" dirty="0">
                <a:solidFill>
                  <a:srgbClr val="FFFFFF"/>
                </a:solidFill>
                <a:cs typeface="Calibri"/>
              </a:rPr>
              <a:t>February 3, 2026</a:t>
            </a:r>
          </a:p>
        </p:txBody>
      </p:sp>
      <p:pic>
        <p:nvPicPr>
          <p:cNvPr id="5" name="Picture 5">
            <a:extLst>
              <a:ext uri="{FF2B5EF4-FFF2-40B4-BE49-F238E27FC236}">
                <a16:creationId xmlns:a16="http://schemas.microsoft.com/office/drawing/2014/main" id="{35AC117F-2085-E1E3-FA1E-64E2759A9A49}"/>
              </a:ext>
            </a:extLst>
          </p:cNvPr>
          <p:cNvPicPr>
            <a:picLocks noChangeAspect="1"/>
          </p:cNvPicPr>
          <p:nvPr/>
        </p:nvPicPr>
        <p:blipFill>
          <a:blip r:embed="rId2"/>
          <a:stretch>
            <a:fillRect/>
          </a:stretch>
        </p:blipFill>
        <p:spPr>
          <a:xfrm>
            <a:off x="8560981" y="1842090"/>
            <a:ext cx="3173819" cy="3173819"/>
          </a:xfrm>
          <a:prstGeom prst="rect">
            <a:avLst/>
          </a:prstGeom>
        </p:spPr>
      </p:pic>
    </p:spTree>
    <p:extLst>
      <p:ext uri="{BB962C8B-B14F-4D97-AF65-F5344CB8AC3E}">
        <p14:creationId xmlns:p14="http://schemas.microsoft.com/office/powerpoint/2010/main" val="1058922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075943A-FBCF-492C-9AFE-1FA8C38CC72C}"/>
              </a:ext>
            </a:extLst>
          </p:cNvPr>
          <p:cNvSpPr>
            <a:spLocks noGrp="1"/>
          </p:cNvSpPr>
          <p:nvPr>
            <p:ph type="title"/>
          </p:nvPr>
        </p:nvSpPr>
        <p:spPr>
          <a:xfrm>
            <a:off x="660040" y="2767106"/>
            <a:ext cx="3085109"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Common </a:t>
            </a:r>
            <a:r>
              <a:rPr lang="en-US" sz="4000" dirty="0">
                <a:solidFill>
                  <a:srgbClr val="FFFFFF"/>
                </a:solidFill>
              </a:rPr>
              <a:t>Pitfalls Associated with County Aid</a:t>
            </a:r>
            <a:endParaRPr lang="en-US" sz="4000" kern="1200" dirty="0">
              <a:solidFill>
                <a:srgbClr val="FFFFFF"/>
              </a:solidFill>
              <a:latin typeface="+mj-lt"/>
              <a:ea typeface="+mj-ea"/>
              <a:cs typeface="+mj-cs"/>
            </a:endParaRPr>
          </a:p>
        </p:txBody>
      </p:sp>
      <p:sp>
        <p:nvSpPr>
          <p:cNvPr id="5" name="Slide Number Placeholder 4">
            <a:extLst>
              <a:ext uri="{FF2B5EF4-FFF2-40B4-BE49-F238E27FC236}">
                <a16:creationId xmlns:a16="http://schemas.microsoft.com/office/drawing/2014/main" id="{4B5CA20D-2E40-4F6C-B0F5-D0A4421A430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86F439-2914-4B16-8E17-F1254506EB9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1" name="Picture 60">
            <a:extLst>
              <a:ext uri="{FF2B5EF4-FFF2-40B4-BE49-F238E27FC236}">
                <a16:creationId xmlns:a16="http://schemas.microsoft.com/office/drawing/2014/main" id="{1CAA8D94-2F55-4E64-B961-EC980921951A}"/>
              </a:ext>
            </a:extLst>
          </p:cNvPr>
          <p:cNvPicPr>
            <a:picLocks noChangeAspect="1"/>
          </p:cNvPicPr>
          <p:nvPr/>
        </p:nvPicPr>
        <p:blipFill>
          <a:blip r:embed="rId2"/>
          <a:stretch>
            <a:fillRect/>
          </a:stretch>
        </p:blipFill>
        <p:spPr>
          <a:xfrm>
            <a:off x="4974086" y="254170"/>
            <a:ext cx="6546081" cy="6384056"/>
          </a:xfrm>
          <a:prstGeom prst="rect">
            <a:avLst/>
          </a:prstGeom>
        </p:spPr>
      </p:pic>
      <p:sp>
        <p:nvSpPr>
          <p:cNvPr id="10" name="Content Placeholder 5">
            <a:extLst>
              <a:ext uri="{FF2B5EF4-FFF2-40B4-BE49-F238E27FC236}">
                <a16:creationId xmlns:a16="http://schemas.microsoft.com/office/drawing/2014/main" id="{A0B17471-9D9E-42F7-9D0A-D8E1679C871C}"/>
              </a:ext>
            </a:extLst>
          </p:cNvPr>
          <p:cNvSpPr txBox="1">
            <a:spLocks/>
          </p:cNvSpPr>
          <p:nvPr/>
        </p:nvSpPr>
        <p:spPr>
          <a:xfrm>
            <a:off x="4241442" y="1340872"/>
            <a:ext cx="6217269"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2"/>
            <a:endParaRPr lang="en-US" sz="4000" dirty="0">
              <a:solidFill>
                <a:schemeClr val="tx1"/>
              </a:solidFill>
            </a:endParaRPr>
          </a:p>
          <a:p>
            <a:pPr lvl="1"/>
            <a:endParaRPr lang="en-US" dirty="0"/>
          </a:p>
        </p:txBody>
      </p:sp>
    </p:spTree>
    <p:extLst>
      <p:ext uri="{BB962C8B-B14F-4D97-AF65-F5344CB8AC3E}">
        <p14:creationId xmlns:p14="http://schemas.microsoft.com/office/powerpoint/2010/main" val="142296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Non-payment of County Aid #1</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48787" y="2337706"/>
            <a:ext cx="10901677" cy="4351338"/>
          </a:xfrm>
        </p:spPr>
        <p:txBody>
          <a:bodyPr>
            <a:normAutofit/>
          </a:bodyPr>
          <a:lstStyle/>
          <a:p>
            <a:pPr marL="0" indent="0">
              <a:buNone/>
            </a:pPr>
            <a:r>
              <a:rPr lang="en-US" sz="2400" b="1" dirty="0"/>
              <a:t>	</a:t>
            </a:r>
            <a:endParaRPr lang="en-US" dirty="0"/>
          </a:p>
        </p:txBody>
      </p:sp>
      <p:graphicFrame>
        <p:nvGraphicFramePr>
          <p:cNvPr id="4" name="Table 4">
            <a:extLst>
              <a:ext uri="{FF2B5EF4-FFF2-40B4-BE49-F238E27FC236}">
                <a16:creationId xmlns:a16="http://schemas.microsoft.com/office/drawing/2014/main" id="{36A6A77A-0994-4A6E-AEFD-D4913D0F90BF}"/>
              </a:ext>
            </a:extLst>
          </p:cNvPr>
          <p:cNvGraphicFramePr>
            <a:graphicFrameLocks noGrp="1"/>
          </p:cNvGraphicFramePr>
          <p:nvPr>
            <p:extLst>
              <p:ext uri="{D42A27DB-BD31-4B8C-83A1-F6EECF244321}">
                <p14:modId xmlns:p14="http://schemas.microsoft.com/office/powerpoint/2010/main" val="87561008"/>
              </p:ext>
            </p:extLst>
          </p:nvPr>
        </p:nvGraphicFramePr>
        <p:xfrm>
          <a:off x="645161" y="3063979"/>
          <a:ext cx="10901678" cy="2225040"/>
        </p:xfrm>
        <a:graphic>
          <a:graphicData uri="http://schemas.openxmlformats.org/drawingml/2006/table">
            <a:tbl>
              <a:tblPr firstRow="1" bandRow="1">
                <a:tableStyleId>{5C22544A-7EE6-4342-B048-85BDC9FD1C3A}</a:tableStyleId>
              </a:tblPr>
              <a:tblGrid>
                <a:gridCol w="5450839">
                  <a:extLst>
                    <a:ext uri="{9D8B030D-6E8A-4147-A177-3AD203B41FA5}">
                      <a16:colId xmlns:a16="http://schemas.microsoft.com/office/drawing/2014/main" val="3232724587"/>
                    </a:ext>
                  </a:extLst>
                </a:gridCol>
                <a:gridCol w="5450839">
                  <a:extLst>
                    <a:ext uri="{9D8B030D-6E8A-4147-A177-3AD203B41FA5}">
                      <a16:colId xmlns:a16="http://schemas.microsoft.com/office/drawing/2014/main" val="556297505"/>
                    </a:ext>
                  </a:extLst>
                </a:gridCol>
              </a:tblGrid>
              <a:tr h="2069032">
                <a:tc>
                  <a:txBody>
                    <a:bodyPr/>
                    <a:lstStyle/>
                    <a:p>
                      <a:r>
                        <a:rPr lang="en-US" sz="2800" b="0" u="sng" dirty="0">
                          <a:solidFill>
                            <a:schemeClr val="tx1"/>
                          </a:solidFill>
                        </a:rPr>
                        <a:t>Issue </a:t>
                      </a:r>
                    </a:p>
                    <a:p>
                      <a:r>
                        <a:rPr lang="en-US" sz="2800" b="0" dirty="0">
                          <a:solidFill>
                            <a:schemeClr val="tx1"/>
                          </a:solidFill>
                        </a:rPr>
                        <a:t>County Aid invoices are paid from </a:t>
                      </a:r>
                    </a:p>
                    <a:p>
                      <a:r>
                        <a:rPr lang="en-US" sz="2800" b="0" dirty="0">
                          <a:solidFill>
                            <a:schemeClr val="tx1"/>
                          </a:solidFill>
                        </a:rPr>
                        <a:t>the Municipal Liquid Fuels </a:t>
                      </a:r>
                    </a:p>
                    <a:p>
                      <a:r>
                        <a:rPr lang="en-US" sz="2800" b="0" dirty="0">
                          <a:solidFill>
                            <a:schemeClr val="tx1"/>
                          </a:solidFill>
                        </a:rPr>
                        <a:t>account. </a:t>
                      </a:r>
                    </a:p>
                  </a:txBody>
                  <a:tcPr>
                    <a:noFill/>
                  </a:tcPr>
                </a:tc>
                <a:tc>
                  <a:txBody>
                    <a:bodyPr/>
                    <a:lstStyle/>
                    <a:p>
                      <a:r>
                        <a:rPr lang="en-US" sz="2800" b="0" u="sng" dirty="0">
                          <a:solidFill>
                            <a:schemeClr val="tx1"/>
                          </a:solidFill>
                        </a:rPr>
                        <a:t>Solution </a:t>
                      </a:r>
                    </a:p>
                    <a:p>
                      <a:r>
                        <a:rPr lang="en-US" sz="2800" b="0" dirty="0">
                          <a:solidFill>
                            <a:schemeClr val="tx1"/>
                          </a:solidFill>
                        </a:rPr>
                        <a:t>All County Aid-related invoices must be paid from the General Fund.</a:t>
                      </a:r>
                    </a:p>
                    <a:p>
                      <a:endParaRPr lang="en-US" sz="2800" b="0" dirty="0">
                        <a:solidFill>
                          <a:schemeClr val="tx1"/>
                        </a:solidFill>
                      </a:endParaRPr>
                    </a:p>
                    <a:p>
                      <a:r>
                        <a:rPr lang="en-US" sz="2800" b="0" dirty="0">
                          <a:solidFill>
                            <a:schemeClr val="tx1"/>
                          </a:solidFill>
                        </a:rPr>
                        <a:t>Funds may not be commingled.</a:t>
                      </a:r>
                    </a:p>
                  </a:txBody>
                  <a:tcPr>
                    <a:noFill/>
                  </a:tcPr>
                </a:tc>
                <a:extLst>
                  <a:ext uri="{0D108BD9-81ED-4DB2-BD59-A6C34878D82A}">
                    <a16:rowId xmlns:a16="http://schemas.microsoft.com/office/drawing/2014/main" val="557049606"/>
                  </a:ext>
                </a:extLst>
              </a:tr>
            </a:tbl>
          </a:graphicData>
        </a:graphic>
      </p:graphicFrame>
      <p:pic>
        <p:nvPicPr>
          <p:cNvPr id="5" name="Picture 4">
            <a:extLst>
              <a:ext uri="{FF2B5EF4-FFF2-40B4-BE49-F238E27FC236}">
                <a16:creationId xmlns:a16="http://schemas.microsoft.com/office/drawing/2014/main" id="{65D5E00F-E8CA-44BB-9C33-51E6CA88A1F4}"/>
              </a:ext>
            </a:extLst>
          </p:cNvPr>
          <p:cNvPicPr>
            <a:picLocks noChangeAspect="1"/>
          </p:cNvPicPr>
          <p:nvPr/>
        </p:nvPicPr>
        <p:blipFill>
          <a:blip r:embed="rId3"/>
          <a:stretch>
            <a:fillRect/>
          </a:stretch>
        </p:blipFill>
        <p:spPr>
          <a:xfrm>
            <a:off x="5612877" y="3063979"/>
            <a:ext cx="54869" cy="2249619"/>
          </a:xfrm>
          <a:prstGeom prst="rect">
            <a:avLst/>
          </a:prstGeom>
        </p:spPr>
      </p:pic>
    </p:spTree>
    <p:extLst>
      <p:ext uri="{BB962C8B-B14F-4D97-AF65-F5344CB8AC3E}">
        <p14:creationId xmlns:p14="http://schemas.microsoft.com/office/powerpoint/2010/main" val="233947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Non-payment of County Aid #2</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48787" y="2337706"/>
            <a:ext cx="10901677" cy="4351338"/>
          </a:xfrm>
        </p:spPr>
        <p:txBody>
          <a:bodyPr>
            <a:normAutofit/>
          </a:bodyPr>
          <a:lstStyle/>
          <a:p>
            <a:pPr marL="0" indent="0">
              <a:buNone/>
            </a:pPr>
            <a:r>
              <a:rPr lang="en-US" sz="2400" b="1" dirty="0"/>
              <a:t>	</a:t>
            </a:r>
            <a:endParaRPr lang="en-US" dirty="0"/>
          </a:p>
        </p:txBody>
      </p:sp>
      <p:pic>
        <p:nvPicPr>
          <p:cNvPr id="9" name="Picture 8">
            <a:extLst>
              <a:ext uri="{FF2B5EF4-FFF2-40B4-BE49-F238E27FC236}">
                <a16:creationId xmlns:a16="http://schemas.microsoft.com/office/drawing/2014/main" id="{1375D034-5133-40CA-B226-2118BD80131D}"/>
              </a:ext>
            </a:extLst>
          </p:cNvPr>
          <p:cNvPicPr>
            <a:picLocks noChangeAspect="1"/>
          </p:cNvPicPr>
          <p:nvPr/>
        </p:nvPicPr>
        <p:blipFill>
          <a:blip r:embed="rId3"/>
          <a:stretch>
            <a:fillRect/>
          </a:stretch>
        </p:blipFill>
        <p:spPr>
          <a:xfrm>
            <a:off x="87547" y="5101635"/>
            <a:ext cx="6499247" cy="751451"/>
          </a:xfrm>
          <a:prstGeom prst="rect">
            <a:avLst/>
          </a:prstGeom>
        </p:spPr>
      </p:pic>
      <p:pic>
        <p:nvPicPr>
          <p:cNvPr id="5" name="Picture 4">
            <a:extLst>
              <a:ext uri="{FF2B5EF4-FFF2-40B4-BE49-F238E27FC236}">
                <a16:creationId xmlns:a16="http://schemas.microsoft.com/office/drawing/2014/main" id="{4410B5EB-3A44-4D66-90B7-EB0455C886F5}"/>
              </a:ext>
            </a:extLst>
          </p:cNvPr>
          <p:cNvPicPr>
            <a:picLocks noChangeAspect="1"/>
          </p:cNvPicPr>
          <p:nvPr/>
        </p:nvPicPr>
        <p:blipFill>
          <a:blip r:embed="rId4"/>
          <a:stretch>
            <a:fillRect/>
          </a:stretch>
        </p:blipFill>
        <p:spPr>
          <a:xfrm>
            <a:off x="5609824" y="2825601"/>
            <a:ext cx="54869" cy="2249619"/>
          </a:xfrm>
          <a:prstGeom prst="rect">
            <a:avLst/>
          </a:prstGeom>
        </p:spPr>
      </p:pic>
      <p:pic>
        <p:nvPicPr>
          <p:cNvPr id="8" name="Picture 7">
            <a:extLst>
              <a:ext uri="{FF2B5EF4-FFF2-40B4-BE49-F238E27FC236}">
                <a16:creationId xmlns:a16="http://schemas.microsoft.com/office/drawing/2014/main" id="{BD045DAA-DB09-4128-BAC4-CB181D18015E}"/>
              </a:ext>
            </a:extLst>
          </p:cNvPr>
          <p:cNvPicPr>
            <a:picLocks noChangeAspect="1"/>
          </p:cNvPicPr>
          <p:nvPr/>
        </p:nvPicPr>
        <p:blipFill>
          <a:blip r:embed="rId5"/>
          <a:stretch>
            <a:fillRect/>
          </a:stretch>
        </p:blipFill>
        <p:spPr>
          <a:xfrm>
            <a:off x="8065314" y="4695053"/>
            <a:ext cx="2362405" cy="1920406"/>
          </a:xfrm>
          <a:prstGeom prst="rect">
            <a:avLst/>
          </a:prstGeom>
        </p:spPr>
      </p:pic>
      <p:graphicFrame>
        <p:nvGraphicFramePr>
          <p:cNvPr id="15" name="Table 4">
            <a:extLst>
              <a:ext uri="{FF2B5EF4-FFF2-40B4-BE49-F238E27FC236}">
                <a16:creationId xmlns:a16="http://schemas.microsoft.com/office/drawing/2014/main" id="{9C1B1BF7-3753-4685-BCD5-2144E226F7F2}"/>
              </a:ext>
            </a:extLst>
          </p:cNvPr>
          <p:cNvGraphicFramePr>
            <a:graphicFrameLocks noGrp="1"/>
          </p:cNvGraphicFramePr>
          <p:nvPr>
            <p:extLst>
              <p:ext uri="{D42A27DB-BD31-4B8C-83A1-F6EECF244321}">
                <p14:modId xmlns:p14="http://schemas.microsoft.com/office/powerpoint/2010/main" val="2952431413"/>
              </p:ext>
            </p:extLst>
          </p:nvPr>
        </p:nvGraphicFramePr>
        <p:xfrm>
          <a:off x="1006575" y="2584804"/>
          <a:ext cx="10459638" cy="2484400"/>
        </p:xfrm>
        <a:graphic>
          <a:graphicData uri="http://schemas.openxmlformats.org/drawingml/2006/table">
            <a:tbl>
              <a:tblPr firstRow="1" bandRow="1">
                <a:tableStyleId>{5C22544A-7EE6-4342-B048-85BDC9FD1C3A}</a:tableStyleId>
              </a:tblPr>
              <a:tblGrid>
                <a:gridCol w="5229819">
                  <a:extLst>
                    <a:ext uri="{9D8B030D-6E8A-4147-A177-3AD203B41FA5}">
                      <a16:colId xmlns:a16="http://schemas.microsoft.com/office/drawing/2014/main" val="3232724587"/>
                    </a:ext>
                  </a:extLst>
                </a:gridCol>
                <a:gridCol w="5229819">
                  <a:extLst>
                    <a:ext uri="{9D8B030D-6E8A-4147-A177-3AD203B41FA5}">
                      <a16:colId xmlns:a16="http://schemas.microsoft.com/office/drawing/2014/main" val="556297505"/>
                    </a:ext>
                  </a:extLst>
                </a:gridCol>
              </a:tblGrid>
              <a:tr h="2484400">
                <a:tc>
                  <a:txBody>
                    <a:bodyPr/>
                    <a:lstStyle/>
                    <a:p>
                      <a:r>
                        <a:rPr lang="en-US" sz="2800" b="0" u="sng" dirty="0">
                          <a:solidFill>
                            <a:schemeClr val="tx1"/>
                          </a:solidFill>
                        </a:rPr>
                        <a:t>Issue </a:t>
                      </a:r>
                    </a:p>
                    <a:p>
                      <a:pPr defTabSz="895350">
                        <a:tabLst>
                          <a:tab pos="5370513" algn="l"/>
                        </a:tabLst>
                      </a:pPr>
                      <a:r>
                        <a:rPr lang="en-US" sz="2800" b="0" dirty="0">
                          <a:solidFill>
                            <a:schemeClr val="tx1"/>
                          </a:solidFill>
                        </a:rPr>
                        <a:t>MS-999 Project Completion </a:t>
                      </a:r>
                    </a:p>
                    <a:p>
                      <a:r>
                        <a:rPr lang="en-US" sz="2800" b="0" dirty="0">
                          <a:solidFill>
                            <a:schemeClr val="tx1"/>
                          </a:solidFill>
                        </a:rPr>
                        <a:t>Report does not claim CLF </a:t>
                      </a:r>
                    </a:p>
                    <a:p>
                      <a:r>
                        <a:rPr lang="en-US" sz="2800" b="0" dirty="0">
                          <a:solidFill>
                            <a:schemeClr val="tx1"/>
                          </a:solidFill>
                        </a:rPr>
                        <a:t>(ACT 32) in the Distribution of</a:t>
                      </a:r>
                    </a:p>
                    <a:p>
                      <a:r>
                        <a:rPr lang="en-US" sz="2800" b="0" dirty="0">
                          <a:solidFill>
                            <a:schemeClr val="tx1"/>
                          </a:solidFill>
                        </a:rPr>
                        <a:t>All Project Costs table</a:t>
                      </a:r>
                    </a:p>
                  </a:txBody>
                  <a:tcPr>
                    <a:noFill/>
                  </a:tcPr>
                </a:tc>
                <a:tc>
                  <a:txBody>
                    <a:bodyPr/>
                    <a:lstStyle/>
                    <a:p>
                      <a:r>
                        <a:rPr lang="en-US" sz="2800" b="0" u="sng" dirty="0">
                          <a:solidFill>
                            <a:schemeClr val="tx1"/>
                          </a:solidFill>
                        </a:rPr>
                        <a:t>Solution </a:t>
                      </a:r>
                    </a:p>
                    <a:p>
                      <a:r>
                        <a:rPr lang="en-US" sz="2800" b="0" dirty="0">
                          <a:solidFill>
                            <a:schemeClr val="tx1"/>
                          </a:solidFill>
                        </a:rPr>
                        <a:t>Identify Source as CLF (ACT 32) and enter the approved allocation value in the Total Amount field. </a:t>
                      </a:r>
                    </a:p>
                  </a:txBody>
                  <a:tcPr>
                    <a:noFill/>
                  </a:tcPr>
                </a:tc>
                <a:extLst>
                  <a:ext uri="{0D108BD9-81ED-4DB2-BD59-A6C34878D82A}">
                    <a16:rowId xmlns:a16="http://schemas.microsoft.com/office/drawing/2014/main" val="557049606"/>
                  </a:ext>
                </a:extLst>
              </a:tr>
            </a:tbl>
          </a:graphicData>
        </a:graphic>
      </p:graphicFrame>
      <p:sp>
        <p:nvSpPr>
          <p:cNvPr id="11" name="Arrow: Down 10">
            <a:extLst>
              <a:ext uri="{FF2B5EF4-FFF2-40B4-BE49-F238E27FC236}">
                <a16:creationId xmlns:a16="http://schemas.microsoft.com/office/drawing/2014/main" id="{1D5473B4-786D-4308-97E4-5D896B93B363}"/>
              </a:ext>
            </a:extLst>
          </p:cNvPr>
          <p:cNvSpPr/>
          <p:nvPr/>
        </p:nvSpPr>
        <p:spPr>
          <a:xfrm>
            <a:off x="429816" y="4699842"/>
            <a:ext cx="295730" cy="410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814EC92-592D-4069-BE84-DF4034600EB7}"/>
              </a:ext>
            </a:extLst>
          </p:cNvPr>
          <p:cNvSpPr/>
          <p:nvPr/>
        </p:nvSpPr>
        <p:spPr>
          <a:xfrm>
            <a:off x="7319204" y="5324177"/>
            <a:ext cx="885548" cy="306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F544345-9ADF-4414-8E92-94463B000C66}"/>
              </a:ext>
            </a:extLst>
          </p:cNvPr>
          <p:cNvSpPr/>
          <p:nvPr/>
        </p:nvSpPr>
        <p:spPr>
          <a:xfrm>
            <a:off x="4858871" y="5383802"/>
            <a:ext cx="1569262" cy="751451"/>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7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Non-payment of County Aid #3</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48787" y="2337706"/>
            <a:ext cx="10901677" cy="4351338"/>
          </a:xfrm>
        </p:spPr>
        <p:txBody>
          <a:bodyPr>
            <a:normAutofit/>
          </a:bodyPr>
          <a:lstStyle/>
          <a:p>
            <a:pPr marL="0" indent="0">
              <a:buNone/>
            </a:pPr>
            <a:r>
              <a:rPr lang="en-US" sz="2400" b="1" dirty="0"/>
              <a:t>	</a:t>
            </a:r>
            <a:endParaRPr lang="en-US" dirty="0"/>
          </a:p>
        </p:txBody>
      </p:sp>
      <p:graphicFrame>
        <p:nvGraphicFramePr>
          <p:cNvPr id="4" name="Table 4">
            <a:extLst>
              <a:ext uri="{FF2B5EF4-FFF2-40B4-BE49-F238E27FC236}">
                <a16:creationId xmlns:a16="http://schemas.microsoft.com/office/drawing/2014/main" id="{36A6A77A-0994-4A6E-AEFD-D4913D0F90BF}"/>
              </a:ext>
            </a:extLst>
          </p:cNvPr>
          <p:cNvGraphicFramePr>
            <a:graphicFrameLocks noGrp="1"/>
          </p:cNvGraphicFramePr>
          <p:nvPr>
            <p:extLst>
              <p:ext uri="{D42A27DB-BD31-4B8C-83A1-F6EECF244321}">
                <p14:modId xmlns:p14="http://schemas.microsoft.com/office/powerpoint/2010/main" val="3040685888"/>
              </p:ext>
            </p:extLst>
          </p:nvPr>
        </p:nvGraphicFramePr>
        <p:xfrm>
          <a:off x="645161" y="2330404"/>
          <a:ext cx="10901678" cy="4358640"/>
        </p:xfrm>
        <a:graphic>
          <a:graphicData uri="http://schemas.openxmlformats.org/drawingml/2006/table">
            <a:tbl>
              <a:tblPr firstRow="1" bandRow="1">
                <a:tableStyleId>{5C22544A-7EE6-4342-B048-85BDC9FD1C3A}</a:tableStyleId>
              </a:tblPr>
              <a:tblGrid>
                <a:gridCol w="5450839">
                  <a:extLst>
                    <a:ext uri="{9D8B030D-6E8A-4147-A177-3AD203B41FA5}">
                      <a16:colId xmlns:a16="http://schemas.microsoft.com/office/drawing/2014/main" val="3232724587"/>
                    </a:ext>
                  </a:extLst>
                </a:gridCol>
                <a:gridCol w="5450839">
                  <a:extLst>
                    <a:ext uri="{9D8B030D-6E8A-4147-A177-3AD203B41FA5}">
                      <a16:colId xmlns:a16="http://schemas.microsoft.com/office/drawing/2014/main" val="556297505"/>
                    </a:ext>
                  </a:extLst>
                </a:gridCol>
              </a:tblGrid>
              <a:tr h="2069032">
                <a:tc>
                  <a:txBody>
                    <a:bodyPr/>
                    <a:lstStyle/>
                    <a:p>
                      <a:r>
                        <a:rPr lang="en-US" sz="2800" b="0" u="sng" dirty="0">
                          <a:solidFill>
                            <a:schemeClr val="tx1"/>
                          </a:solidFill>
                        </a:rPr>
                        <a:t>Issue </a:t>
                      </a:r>
                    </a:p>
                    <a:p>
                      <a:r>
                        <a:rPr lang="en-US" sz="2800" b="0" dirty="0">
                          <a:solidFill>
                            <a:schemeClr val="tx1"/>
                          </a:solidFill>
                        </a:rPr>
                        <a:t>Filing a Partial MS-999 Project</a:t>
                      </a:r>
                    </a:p>
                    <a:p>
                      <a:r>
                        <a:rPr lang="en-US" sz="2800" b="0" dirty="0">
                          <a:solidFill>
                            <a:schemeClr val="tx1"/>
                          </a:solidFill>
                        </a:rPr>
                        <a:t>Completion Report.</a:t>
                      </a:r>
                    </a:p>
                  </a:txBody>
                  <a:tcPr>
                    <a:noFill/>
                  </a:tcPr>
                </a:tc>
                <a:tc>
                  <a:txBody>
                    <a:bodyPr/>
                    <a:lstStyle/>
                    <a:p>
                      <a:r>
                        <a:rPr lang="en-US" sz="2800" b="0" u="sng" dirty="0">
                          <a:solidFill>
                            <a:schemeClr val="tx1"/>
                          </a:solidFill>
                        </a:rPr>
                        <a:t>Solution </a:t>
                      </a:r>
                    </a:p>
                    <a:p>
                      <a:r>
                        <a:rPr lang="en-US" sz="2800" b="0" dirty="0">
                          <a:solidFill>
                            <a:schemeClr val="tx1"/>
                          </a:solidFill>
                        </a:rPr>
                        <a:t>File a FINAL Project Completion Report [MS-999] and all required documentation within the allowable deadline. </a:t>
                      </a:r>
                    </a:p>
                    <a:p>
                      <a:endParaRPr lang="en-US" sz="2800" b="0" dirty="0">
                        <a:solidFill>
                          <a:schemeClr val="tx1"/>
                        </a:solidFill>
                      </a:endParaRPr>
                    </a:p>
                    <a:p>
                      <a:r>
                        <a:rPr lang="en-US" sz="2800" b="0" dirty="0">
                          <a:solidFill>
                            <a:schemeClr val="tx1"/>
                          </a:solidFill>
                        </a:rPr>
                        <a:t>PARTIAL Project Completion Reports [MS-999] are ineligible for County Aid. </a:t>
                      </a:r>
                    </a:p>
                    <a:p>
                      <a:endParaRPr lang="en-US" sz="2800" b="0" dirty="0">
                        <a:solidFill>
                          <a:schemeClr val="tx1"/>
                        </a:solidFill>
                      </a:endParaRPr>
                    </a:p>
                  </a:txBody>
                  <a:tcPr>
                    <a:noFill/>
                  </a:tcPr>
                </a:tc>
                <a:extLst>
                  <a:ext uri="{0D108BD9-81ED-4DB2-BD59-A6C34878D82A}">
                    <a16:rowId xmlns:a16="http://schemas.microsoft.com/office/drawing/2014/main" val="557049606"/>
                  </a:ext>
                </a:extLst>
              </a:tr>
            </a:tbl>
          </a:graphicData>
        </a:graphic>
      </p:graphicFrame>
      <p:pic>
        <p:nvPicPr>
          <p:cNvPr id="5" name="Picture 4">
            <a:extLst>
              <a:ext uri="{FF2B5EF4-FFF2-40B4-BE49-F238E27FC236}">
                <a16:creationId xmlns:a16="http://schemas.microsoft.com/office/drawing/2014/main" id="{65D5E00F-E8CA-44BB-9C33-51E6CA88A1F4}"/>
              </a:ext>
            </a:extLst>
          </p:cNvPr>
          <p:cNvPicPr>
            <a:picLocks noChangeAspect="1"/>
          </p:cNvPicPr>
          <p:nvPr/>
        </p:nvPicPr>
        <p:blipFill>
          <a:blip r:embed="rId3"/>
          <a:stretch>
            <a:fillRect/>
          </a:stretch>
        </p:blipFill>
        <p:spPr>
          <a:xfrm>
            <a:off x="5612877" y="3063979"/>
            <a:ext cx="54869" cy="2249619"/>
          </a:xfrm>
          <a:prstGeom prst="rect">
            <a:avLst/>
          </a:prstGeom>
        </p:spPr>
      </p:pic>
    </p:spTree>
    <p:extLst>
      <p:ext uri="{BB962C8B-B14F-4D97-AF65-F5344CB8AC3E}">
        <p14:creationId xmlns:p14="http://schemas.microsoft.com/office/powerpoint/2010/main" val="188436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Non-payment of County Aid #4</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48787" y="2337706"/>
            <a:ext cx="10901677" cy="4351338"/>
          </a:xfrm>
        </p:spPr>
        <p:txBody>
          <a:bodyPr>
            <a:normAutofit/>
          </a:bodyPr>
          <a:lstStyle/>
          <a:p>
            <a:pPr marL="0" indent="0">
              <a:buNone/>
            </a:pPr>
            <a:r>
              <a:rPr lang="en-US" sz="2400" b="1" dirty="0"/>
              <a:t>	</a:t>
            </a:r>
            <a:endParaRPr lang="en-US" dirty="0"/>
          </a:p>
        </p:txBody>
      </p:sp>
      <p:graphicFrame>
        <p:nvGraphicFramePr>
          <p:cNvPr id="4" name="Table 4">
            <a:extLst>
              <a:ext uri="{FF2B5EF4-FFF2-40B4-BE49-F238E27FC236}">
                <a16:creationId xmlns:a16="http://schemas.microsoft.com/office/drawing/2014/main" id="{36A6A77A-0994-4A6E-AEFD-D4913D0F90BF}"/>
              </a:ext>
            </a:extLst>
          </p:cNvPr>
          <p:cNvGraphicFramePr>
            <a:graphicFrameLocks noGrp="1"/>
          </p:cNvGraphicFramePr>
          <p:nvPr>
            <p:extLst>
              <p:ext uri="{D42A27DB-BD31-4B8C-83A1-F6EECF244321}">
                <p14:modId xmlns:p14="http://schemas.microsoft.com/office/powerpoint/2010/main" val="1482671556"/>
              </p:ext>
            </p:extLst>
          </p:nvPr>
        </p:nvGraphicFramePr>
        <p:xfrm>
          <a:off x="645161" y="3063979"/>
          <a:ext cx="10901678" cy="3505200"/>
        </p:xfrm>
        <a:graphic>
          <a:graphicData uri="http://schemas.openxmlformats.org/drawingml/2006/table">
            <a:tbl>
              <a:tblPr firstRow="1" bandRow="1">
                <a:tableStyleId>{5C22544A-7EE6-4342-B048-85BDC9FD1C3A}</a:tableStyleId>
              </a:tblPr>
              <a:tblGrid>
                <a:gridCol w="5450839">
                  <a:extLst>
                    <a:ext uri="{9D8B030D-6E8A-4147-A177-3AD203B41FA5}">
                      <a16:colId xmlns:a16="http://schemas.microsoft.com/office/drawing/2014/main" val="3232724587"/>
                    </a:ext>
                  </a:extLst>
                </a:gridCol>
                <a:gridCol w="5450839">
                  <a:extLst>
                    <a:ext uri="{9D8B030D-6E8A-4147-A177-3AD203B41FA5}">
                      <a16:colId xmlns:a16="http://schemas.microsoft.com/office/drawing/2014/main" val="556297505"/>
                    </a:ext>
                  </a:extLst>
                </a:gridCol>
              </a:tblGrid>
              <a:tr h="2069032">
                <a:tc>
                  <a:txBody>
                    <a:bodyPr/>
                    <a:lstStyle/>
                    <a:p>
                      <a:r>
                        <a:rPr lang="en-US" sz="2800" b="0" u="sng" dirty="0">
                          <a:solidFill>
                            <a:schemeClr val="tx1"/>
                          </a:solidFill>
                        </a:rPr>
                        <a:t>Issue </a:t>
                      </a:r>
                    </a:p>
                    <a:p>
                      <a:r>
                        <a:rPr lang="en-US" sz="2800" b="0" dirty="0">
                          <a:solidFill>
                            <a:schemeClr val="tx1"/>
                          </a:solidFill>
                        </a:rPr>
                        <a:t>Claiming County Aid allocations after the project year closes. </a:t>
                      </a:r>
                    </a:p>
                  </a:txBody>
                  <a:tcPr>
                    <a:noFill/>
                  </a:tcPr>
                </a:tc>
                <a:tc>
                  <a:txBody>
                    <a:bodyPr/>
                    <a:lstStyle/>
                    <a:p>
                      <a:r>
                        <a:rPr lang="en-US" sz="2800" b="0" u="sng" dirty="0">
                          <a:solidFill>
                            <a:schemeClr val="tx1"/>
                          </a:solidFill>
                        </a:rPr>
                        <a:t>Solution </a:t>
                      </a:r>
                    </a:p>
                    <a:p>
                      <a:r>
                        <a:rPr lang="en-US" sz="2800" b="0" dirty="0">
                          <a:solidFill>
                            <a:schemeClr val="tx1"/>
                          </a:solidFill>
                        </a:rPr>
                        <a:t>File FINAL MS-999 Completion Report by the </a:t>
                      </a:r>
                      <a:r>
                        <a:rPr lang="en-US" sz="2800" b="0" u="sng" dirty="0">
                          <a:solidFill>
                            <a:schemeClr val="tx1"/>
                          </a:solidFill>
                        </a:rPr>
                        <a:t>November 27</a:t>
                      </a:r>
                      <a:r>
                        <a:rPr lang="en-US" sz="2800" b="0" u="sng" baseline="30000" dirty="0">
                          <a:solidFill>
                            <a:schemeClr val="tx1"/>
                          </a:solidFill>
                        </a:rPr>
                        <a:t>th</a:t>
                      </a:r>
                      <a:r>
                        <a:rPr lang="en-US" sz="2800" b="0" u="sng" dirty="0">
                          <a:solidFill>
                            <a:schemeClr val="tx1"/>
                          </a:solidFill>
                        </a:rPr>
                        <a:t> </a:t>
                      </a:r>
                      <a:r>
                        <a:rPr lang="en-US" sz="2800" b="0" dirty="0">
                          <a:solidFill>
                            <a:schemeClr val="tx1"/>
                          </a:solidFill>
                        </a:rPr>
                        <a:t>due date</a:t>
                      </a:r>
                    </a:p>
                    <a:p>
                      <a:endParaRPr lang="en-US" sz="2800" b="0" dirty="0">
                        <a:solidFill>
                          <a:schemeClr val="tx1"/>
                        </a:solidFill>
                      </a:endParaRPr>
                    </a:p>
                    <a:p>
                      <a:r>
                        <a:rPr lang="en-US" sz="2800" b="1" dirty="0">
                          <a:solidFill>
                            <a:schemeClr val="tx1"/>
                          </a:solidFill>
                        </a:rPr>
                        <a:t>Failure to do so will result in forfeiture of 2026 County Aid allocation</a:t>
                      </a:r>
                    </a:p>
                  </a:txBody>
                  <a:tcPr>
                    <a:noFill/>
                  </a:tcPr>
                </a:tc>
                <a:extLst>
                  <a:ext uri="{0D108BD9-81ED-4DB2-BD59-A6C34878D82A}">
                    <a16:rowId xmlns:a16="http://schemas.microsoft.com/office/drawing/2014/main" val="557049606"/>
                  </a:ext>
                </a:extLst>
              </a:tr>
            </a:tbl>
          </a:graphicData>
        </a:graphic>
      </p:graphicFrame>
      <p:pic>
        <p:nvPicPr>
          <p:cNvPr id="5" name="Picture 4">
            <a:extLst>
              <a:ext uri="{FF2B5EF4-FFF2-40B4-BE49-F238E27FC236}">
                <a16:creationId xmlns:a16="http://schemas.microsoft.com/office/drawing/2014/main" id="{6BCD67A9-DB7F-4FE7-8F7A-7825F151FE8B}"/>
              </a:ext>
            </a:extLst>
          </p:cNvPr>
          <p:cNvPicPr>
            <a:picLocks noChangeAspect="1"/>
          </p:cNvPicPr>
          <p:nvPr/>
        </p:nvPicPr>
        <p:blipFill>
          <a:blip r:embed="rId3"/>
          <a:stretch>
            <a:fillRect/>
          </a:stretch>
        </p:blipFill>
        <p:spPr>
          <a:xfrm>
            <a:off x="5604926" y="3265049"/>
            <a:ext cx="54869" cy="2249619"/>
          </a:xfrm>
          <a:prstGeom prst="rect">
            <a:avLst/>
          </a:prstGeom>
        </p:spPr>
      </p:pic>
    </p:spTree>
    <p:extLst>
      <p:ext uri="{BB962C8B-B14F-4D97-AF65-F5344CB8AC3E}">
        <p14:creationId xmlns:p14="http://schemas.microsoft.com/office/powerpoint/2010/main" val="185874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075943A-FBCF-492C-9AFE-1FA8C38CC72C}"/>
              </a:ext>
            </a:extLst>
          </p:cNvPr>
          <p:cNvSpPr>
            <a:spLocks noGrp="1"/>
          </p:cNvSpPr>
          <p:nvPr>
            <p:ph type="title"/>
          </p:nvPr>
        </p:nvSpPr>
        <p:spPr>
          <a:xfrm>
            <a:off x="660040" y="2767106"/>
            <a:ext cx="3085109"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Common Questions about County Aid</a:t>
            </a:r>
          </a:p>
        </p:txBody>
      </p:sp>
      <p:sp>
        <p:nvSpPr>
          <p:cNvPr id="5" name="Slide Number Placeholder 4">
            <a:extLst>
              <a:ext uri="{FF2B5EF4-FFF2-40B4-BE49-F238E27FC236}">
                <a16:creationId xmlns:a16="http://schemas.microsoft.com/office/drawing/2014/main" id="{4B5CA20D-2E40-4F6C-B0F5-D0A4421A430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86F439-2914-4B16-8E17-F1254506EB9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1" name="Picture 60">
            <a:extLst>
              <a:ext uri="{FF2B5EF4-FFF2-40B4-BE49-F238E27FC236}">
                <a16:creationId xmlns:a16="http://schemas.microsoft.com/office/drawing/2014/main" id="{1CAA8D94-2F55-4E64-B961-EC980921951A}"/>
              </a:ext>
            </a:extLst>
          </p:cNvPr>
          <p:cNvPicPr>
            <a:picLocks noChangeAspect="1"/>
          </p:cNvPicPr>
          <p:nvPr/>
        </p:nvPicPr>
        <p:blipFill>
          <a:blip r:embed="rId2"/>
          <a:stretch>
            <a:fillRect/>
          </a:stretch>
        </p:blipFill>
        <p:spPr>
          <a:xfrm>
            <a:off x="4974086" y="254170"/>
            <a:ext cx="6546081" cy="6384056"/>
          </a:xfrm>
          <a:prstGeom prst="rect">
            <a:avLst/>
          </a:prstGeom>
        </p:spPr>
      </p:pic>
      <p:sp>
        <p:nvSpPr>
          <p:cNvPr id="10" name="Content Placeholder 5">
            <a:extLst>
              <a:ext uri="{FF2B5EF4-FFF2-40B4-BE49-F238E27FC236}">
                <a16:creationId xmlns:a16="http://schemas.microsoft.com/office/drawing/2014/main" id="{A0B17471-9D9E-42F7-9D0A-D8E1679C871C}"/>
              </a:ext>
            </a:extLst>
          </p:cNvPr>
          <p:cNvSpPr txBox="1">
            <a:spLocks/>
          </p:cNvSpPr>
          <p:nvPr/>
        </p:nvSpPr>
        <p:spPr>
          <a:xfrm>
            <a:off x="4241442" y="1340872"/>
            <a:ext cx="6217269"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2"/>
            <a:endParaRPr lang="en-US" sz="4000" dirty="0">
              <a:solidFill>
                <a:schemeClr val="tx1"/>
              </a:solidFill>
            </a:endParaRPr>
          </a:p>
          <a:p>
            <a:pPr lvl="1"/>
            <a:endParaRPr lang="en-US" dirty="0"/>
          </a:p>
        </p:txBody>
      </p:sp>
    </p:spTree>
    <p:extLst>
      <p:ext uri="{BB962C8B-B14F-4D97-AF65-F5344CB8AC3E}">
        <p14:creationId xmlns:p14="http://schemas.microsoft.com/office/powerpoint/2010/main" val="88192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366765" y="2660352"/>
            <a:ext cx="10901677" cy="2566890"/>
          </a:xfrm>
        </p:spPr>
        <p:txBody>
          <a:bodyPr>
            <a:normAutofit/>
          </a:bodyPr>
          <a:lstStyle/>
          <a:p>
            <a:pPr marL="0" indent="0">
              <a:buNone/>
            </a:pPr>
            <a:r>
              <a:rPr lang="en-US" b="1" dirty="0"/>
              <a:t>May I request a dollar value greater than identified in the County Aid Allocation Letter?</a:t>
            </a:r>
          </a:p>
          <a:p>
            <a:pPr marL="0" indent="0">
              <a:buNone/>
            </a:pPr>
            <a:r>
              <a:rPr lang="en-US" b="1" dirty="0"/>
              <a:t>	</a:t>
            </a:r>
            <a:r>
              <a:rPr lang="en-US" sz="2400" dirty="0"/>
              <a:t>No, funding is carefully budgeted each year to enable all municipalities to participate at the funding level offered. The value in each allocation letter is the maximum available to each municipality for the calendar year. </a:t>
            </a:r>
          </a:p>
          <a:p>
            <a:pPr marL="0" indent="0">
              <a:buNone/>
            </a:pPr>
            <a:endParaRPr lang="en-US" dirty="0"/>
          </a:p>
          <a:p>
            <a:pPr marL="457200" lvl="1" indent="0">
              <a:buNone/>
            </a:pPr>
            <a:endParaRPr lang="en-US" dirty="0"/>
          </a:p>
          <a:p>
            <a:pPr lvl="2"/>
            <a:endParaRPr lang="en-US" dirty="0"/>
          </a:p>
          <a:p>
            <a:pPr marL="457200" lvl="1" indent="0">
              <a:buNone/>
            </a:pPr>
            <a:endParaRPr lang="en-US" dirty="0"/>
          </a:p>
        </p:txBody>
      </p:sp>
    </p:spTree>
    <p:extLst>
      <p:ext uri="{BB962C8B-B14F-4D97-AF65-F5344CB8AC3E}">
        <p14:creationId xmlns:p14="http://schemas.microsoft.com/office/powerpoint/2010/main" val="9123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355862" y="2855156"/>
            <a:ext cx="10901677" cy="2814788"/>
          </a:xfrm>
        </p:spPr>
        <p:txBody>
          <a:bodyPr>
            <a:normAutofit lnSpcReduction="10000"/>
          </a:bodyPr>
          <a:lstStyle/>
          <a:p>
            <a:pPr marL="0" indent="0">
              <a:buNone/>
            </a:pPr>
            <a:r>
              <a:rPr lang="en-US" b="1" dirty="0"/>
              <a:t>Is my project eligible?</a:t>
            </a:r>
          </a:p>
          <a:p>
            <a:pPr marL="0" indent="0">
              <a:buNone/>
            </a:pPr>
            <a:r>
              <a:rPr lang="en-US" sz="2400" b="1" dirty="0"/>
              <a:t>	</a:t>
            </a:r>
            <a:r>
              <a:rPr lang="en-US" sz="2400" dirty="0"/>
              <a:t>The County of Delaware does not determine project eligibility.</a:t>
            </a:r>
            <a:r>
              <a:rPr lang="en-US" sz="2400" b="1" dirty="0"/>
              <a:t> </a:t>
            </a:r>
            <a:r>
              <a:rPr lang="en-US" sz="2400" dirty="0"/>
              <a:t>Please refer to </a:t>
            </a:r>
            <a:r>
              <a:rPr lang="en-US" sz="2400" dirty="0">
                <a:hlinkClick r:id="rId3"/>
              </a:rPr>
              <a:t>PennDOT Publication No 9</a:t>
            </a:r>
            <a:r>
              <a:rPr lang="en-US" sz="2400" dirty="0"/>
              <a:t> for eligible and ineligible expenditures. If you have questions or need clarification, PennDOT Municipal Services is a terrific resource. PennDOT Municipal Services reviews all project applications for compliance. </a:t>
            </a:r>
          </a:p>
          <a:p>
            <a:pPr marL="0" indent="0">
              <a:buNone/>
            </a:pPr>
            <a:endParaRPr lang="en-US" sz="2400" dirty="0"/>
          </a:p>
          <a:p>
            <a:pPr marL="0" indent="0">
              <a:buNone/>
            </a:pPr>
            <a:r>
              <a:rPr lang="en-US" sz="2400" dirty="0"/>
              <a:t>Only PennDOT is authorized to approve a County Aid project. </a:t>
            </a:r>
            <a:endParaRPr lang="en-US" sz="2200" dirty="0"/>
          </a:p>
          <a:p>
            <a:pPr marL="457200" lvl="1" indent="0">
              <a:buNone/>
            </a:pPr>
            <a:endParaRPr lang="en-US" dirty="0"/>
          </a:p>
        </p:txBody>
      </p:sp>
    </p:spTree>
    <p:extLst>
      <p:ext uri="{BB962C8B-B14F-4D97-AF65-F5344CB8AC3E}">
        <p14:creationId xmlns:p14="http://schemas.microsoft.com/office/powerpoint/2010/main" val="312546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48787" y="2337706"/>
            <a:ext cx="10901677" cy="4351338"/>
          </a:xfrm>
        </p:spPr>
        <p:txBody>
          <a:bodyPr>
            <a:normAutofit/>
          </a:bodyPr>
          <a:lstStyle/>
          <a:p>
            <a:pPr marL="0" indent="0">
              <a:buNone/>
            </a:pPr>
            <a:endParaRPr lang="en-US" sz="2400" dirty="0"/>
          </a:p>
          <a:p>
            <a:pPr marL="0" indent="0">
              <a:buNone/>
            </a:pPr>
            <a:r>
              <a:rPr lang="en-US" sz="2400" b="1" dirty="0"/>
              <a:t>Why is my County Aid not being paid?</a:t>
            </a:r>
          </a:p>
          <a:p>
            <a:pPr marL="0" indent="0">
              <a:buNone/>
            </a:pPr>
            <a:r>
              <a:rPr lang="en-US" sz="2400" dirty="0"/>
              <a:t>	This is a great question! </a:t>
            </a:r>
          </a:p>
          <a:p>
            <a:pPr lvl="3"/>
            <a:r>
              <a:rPr lang="en-US" sz="2200" dirty="0"/>
              <a:t>The project was not approved by PennDOT</a:t>
            </a:r>
          </a:p>
          <a:p>
            <a:pPr lvl="3"/>
            <a:r>
              <a:rPr lang="en-US" sz="2200" dirty="0"/>
              <a:t>The Project Completion Form [MS-999] did not claim County Aid</a:t>
            </a:r>
          </a:p>
          <a:p>
            <a:pPr lvl="3"/>
            <a:r>
              <a:rPr lang="en-US" sz="2200" dirty="0"/>
              <a:t>Only a PARTIAL MS-999 Project Completion Report was filed by the due date</a:t>
            </a:r>
          </a:p>
          <a:p>
            <a:pPr lvl="3"/>
            <a:r>
              <a:rPr lang="en-US" sz="2200" dirty="0"/>
              <a:t>The FINAL MS-999 Project Completion Report was not filed timely</a:t>
            </a:r>
          </a:p>
          <a:p>
            <a:pPr lvl="3"/>
            <a:r>
              <a:rPr lang="en-US" sz="2200" dirty="0"/>
              <a:t>Invoices to be covered by County Aid </a:t>
            </a:r>
            <a:r>
              <a:rPr lang="en-US" sz="2200" u="sng" dirty="0"/>
              <a:t>must be paid </a:t>
            </a:r>
            <a:r>
              <a:rPr lang="en-US" sz="2200" dirty="0"/>
              <a:t>from the General Fund account</a:t>
            </a:r>
          </a:p>
          <a:p>
            <a:pPr lvl="3"/>
            <a:r>
              <a:rPr lang="en-US" sz="2200" dirty="0"/>
              <a:t>Invoices to be covered by County Aid </a:t>
            </a:r>
            <a:r>
              <a:rPr lang="en-US" sz="2200" i="1" dirty="0"/>
              <a:t>may not be paid </a:t>
            </a:r>
            <a:r>
              <a:rPr lang="en-US" sz="2200" dirty="0"/>
              <a:t>from the Liquid Fuels account</a:t>
            </a:r>
          </a:p>
          <a:p>
            <a:pPr lvl="4"/>
            <a:endParaRPr lang="en-US" sz="2200" dirty="0"/>
          </a:p>
          <a:p>
            <a:pPr marL="457200" lvl="1" indent="0">
              <a:buNone/>
            </a:pPr>
            <a:endParaRPr lang="en-US" dirty="0"/>
          </a:p>
        </p:txBody>
      </p:sp>
    </p:spTree>
    <p:extLst>
      <p:ext uri="{BB962C8B-B14F-4D97-AF65-F5344CB8AC3E}">
        <p14:creationId xmlns:p14="http://schemas.microsoft.com/office/powerpoint/2010/main" val="3586477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341013" y="2518294"/>
            <a:ext cx="10515600" cy="2316552"/>
          </a:xfrm>
        </p:spPr>
        <p:txBody>
          <a:bodyPr>
            <a:normAutofit/>
          </a:bodyPr>
          <a:lstStyle/>
          <a:p>
            <a:pPr marL="0" indent="0">
              <a:buNone/>
            </a:pPr>
            <a:r>
              <a:rPr lang="en-US" b="1" dirty="0"/>
              <a:t>May I pay for engineering services using County Aid?</a:t>
            </a:r>
          </a:p>
          <a:p>
            <a:pPr lvl="1"/>
            <a:r>
              <a:rPr lang="en-US" dirty="0"/>
              <a:t>Do not pay for engineering services using County Aid monies. </a:t>
            </a:r>
          </a:p>
          <a:p>
            <a:pPr lvl="1"/>
            <a:r>
              <a:rPr lang="en-US" dirty="0"/>
              <a:t>PennDOT recommends issuing the first check to the Contractor using the entirety of the County Aid allocation. This payment is to be paid from the General Fund. </a:t>
            </a:r>
          </a:p>
          <a:p>
            <a:pPr marL="0" indent="0">
              <a:buNone/>
            </a:pPr>
            <a:endParaRPr lang="en-US" dirty="0"/>
          </a:p>
        </p:txBody>
      </p:sp>
    </p:spTree>
    <p:extLst>
      <p:ext uri="{BB962C8B-B14F-4D97-AF65-F5344CB8AC3E}">
        <p14:creationId xmlns:p14="http://schemas.microsoft.com/office/powerpoint/2010/main" val="142869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Informational Session Agenda</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752842" y="2220795"/>
            <a:ext cx="10515600" cy="4351338"/>
          </a:xfrm>
        </p:spPr>
        <p:txBody>
          <a:bodyPr/>
          <a:lstStyle/>
          <a:p>
            <a:r>
              <a:rPr lang="en-US" dirty="0"/>
              <a:t>Welcome and Introductions</a:t>
            </a:r>
          </a:p>
          <a:p>
            <a:r>
              <a:rPr lang="en-US" dirty="0"/>
              <a:t>County Aid Program Overview</a:t>
            </a:r>
          </a:p>
          <a:p>
            <a:pPr lvl="1"/>
            <a:r>
              <a:rPr lang="en-US" dirty="0"/>
              <a:t>Program Requirements</a:t>
            </a:r>
          </a:p>
          <a:p>
            <a:pPr lvl="1"/>
            <a:r>
              <a:rPr lang="en-US" dirty="0"/>
              <a:t>Key Dates for 2026</a:t>
            </a:r>
          </a:p>
          <a:p>
            <a:r>
              <a:rPr lang="en-US" dirty="0"/>
              <a:t>Common Questions and Pitfalls</a:t>
            </a:r>
          </a:p>
          <a:p>
            <a:r>
              <a:rPr lang="en-US" dirty="0"/>
              <a:t>Looking Forward to 2027</a:t>
            </a:r>
          </a:p>
          <a:p>
            <a:r>
              <a:rPr lang="en-US" dirty="0"/>
              <a:t>Session Participant Question and Answer</a:t>
            </a:r>
          </a:p>
          <a:p>
            <a:pPr marL="0" indent="0">
              <a:buNone/>
            </a:pPr>
            <a:endParaRPr lang="en-US" dirty="0"/>
          </a:p>
        </p:txBody>
      </p:sp>
    </p:spTree>
    <p:extLst>
      <p:ext uri="{BB962C8B-B14F-4D97-AF65-F5344CB8AC3E}">
        <p14:creationId xmlns:p14="http://schemas.microsoft.com/office/powerpoint/2010/main" val="98831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341012" y="2337706"/>
            <a:ext cx="10515600" cy="4351338"/>
          </a:xfrm>
        </p:spPr>
        <p:txBody>
          <a:bodyPr>
            <a:normAutofit/>
          </a:bodyPr>
          <a:lstStyle/>
          <a:p>
            <a:pPr marL="0" indent="0">
              <a:buNone/>
            </a:pPr>
            <a:r>
              <a:rPr lang="en-US" b="1" dirty="0"/>
              <a:t>Must I file my FINAL Project Completion Report [MS-999] before the end of the project year? </a:t>
            </a:r>
          </a:p>
          <a:p>
            <a:pPr lvl="1"/>
            <a:r>
              <a:rPr lang="en-US" dirty="0"/>
              <a:t>The FINAL Project Completion Report milestone date is November 27, 2026</a:t>
            </a:r>
            <a:endParaRPr lang="en-US" sz="2400" b="1" dirty="0">
              <a:effectLst/>
              <a:latin typeface="+mj-lt"/>
            </a:endParaRPr>
          </a:p>
          <a:p>
            <a:pPr lvl="1"/>
            <a:r>
              <a:rPr lang="en-US" sz="2400" b="1" dirty="0">
                <a:effectLst/>
                <a:latin typeface="+mj-lt"/>
              </a:rPr>
              <a:t>Final</a:t>
            </a:r>
            <a:r>
              <a:rPr lang="en-US" b="1" dirty="0">
                <a:latin typeface="+mj-lt"/>
              </a:rPr>
              <a:t> PennDOT approval will not be granted until the FINAL MS-999 Project Completion Report is filled out in its entirety, and all required documents are uploaded into dotGrants.</a:t>
            </a:r>
          </a:p>
          <a:p>
            <a:pPr lvl="1"/>
            <a:r>
              <a:rPr lang="en-US" b="1" dirty="0">
                <a:latin typeface="+mj-lt"/>
              </a:rPr>
              <a:t>Modifications Required by PennDOT must be addressed timely.</a:t>
            </a:r>
          </a:p>
          <a:p>
            <a:pPr lvl="1"/>
            <a:r>
              <a:rPr lang="en-US" b="0" i="0" dirty="0">
                <a:solidFill>
                  <a:srgbClr val="0A0A0A"/>
                </a:solidFill>
                <a:effectLst/>
                <a:latin typeface="Google Sans"/>
              </a:rPr>
              <a:t>Please upload all documents and resolve any modifications </a:t>
            </a:r>
            <a:r>
              <a:rPr lang="en-US" dirty="0">
                <a:solidFill>
                  <a:srgbClr val="0A0A0A"/>
                </a:solidFill>
                <a:latin typeface="Google Sans"/>
              </a:rPr>
              <a:t>within two [2] months </a:t>
            </a:r>
            <a:r>
              <a:rPr lang="en-US" b="0" i="0" dirty="0">
                <a:solidFill>
                  <a:srgbClr val="0A0A0A"/>
                </a:solidFill>
                <a:effectLst/>
                <a:latin typeface="Google Sans"/>
              </a:rPr>
              <a:t>to avoid forfeiture</a:t>
            </a:r>
            <a:r>
              <a:rPr lang="en-US" dirty="0">
                <a:solidFill>
                  <a:srgbClr val="0A0A0A"/>
                </a:solidFill>
                <a:latin typeface="Google Sans"/>
              </a:rPr>
              <a:t> of funding.</a:t>
            </a:r>
            <a:endParaRPr lang="en-US" b="0" i="0" dirty="0">
              <a:solidFill>
                <a:srgbClr val="0A0A0A"/>
              </a:solidFill>
              <a:effectLst/>
              <a:latin typeface="Google Sans"/>
            </a:endParaRPr>
          </a:p>
          <a:p>
            <a:pPr lvl="1"/>
            <a:r>
              <a:rPr lang="en-US" b="1" dirty="0">
                <a:latin typeface="+mj-lt"/>
              </a:rPr>
              <a:t>Filing a PARTIAL Project Completion Report [MS-999] does not preserve funding  beyond 12/31.</a:t>
            </a:r>
          </a:p>
        </p:txBody>
      </p:sp>
    </p:spTree>
    <p:extLst>
      <p:ext uri="{BB962C8B-B14F-4D97-AF65-F5344CB8AC3E}">
        <p14:creationId xmlns:p14="http://schemas.microsoft.com/office/powerpoint/2010/main" val="57843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238955" y="2337706"/>
            <a:ext cx="10515600" cy="4351338"/>
          </a:xfrm>
        </p:spPr>
        <p:txBody>
          <a:bodyPr>
            <a:normAutofit/>
          </a:bodyPr>
          <a:lstStyle/>
          <a:p>
            <a:pPr marL="0" indent="0">
              <a:buNone/>
            </a:pPr>
            <a:r>
              <a:rPr lang="en-US" b="1" dirty="0"/>
              <a:t>What happens if a Municipality misses the November 27</a:t>
            </a:r>
            <a:r>
              <a:rPr lang="en-US" b="1" baseline="30000" dirty="0"/>
              <a:t>th</a:t>
            </a:r>
            <a:r>
              <a:rPr lang="en-US" b="1" dirty="0"/>
              <a:t> milestone date?</a:t>
            </a:r>
          </a:p>
          <a:p>
            <a:pPr lvl="1"/>
            <a:r>
              <a:rPr lang="en-US" b="1" dirty="0">
                <a:latin typeface="+mj-lt"/>
              </a:rPr>
              <a:t>Missed milestone dates will result in forfeiture of County Aid monies. Please plan accordingly.</a:t>
            </a:r>
          </a:p>
          <a:p>
            <a:pPr lvl="1"/>
            <a:r>
              <a:rPr lang="en-US" b="1" dirty="0">
                <a:latin typeface="+mj-lt"/>
              </a:rPr>
              <a:t>If we do not hear from you </a:t>
            </a:r>
            <a:r>
              <a:rPr lang="en-US" b="1" i="1" dirty="0">
                <a:latin typeface="+mj-lt"/>
              </a:rPr>
              <a:t>and</a:t>
            </a:r>
            <a:r>
              <a:rPr lang="en-US" b="1" dirty="0">
                <a:latin typeface="+mj-lt"/>
              </a:rPr>
              <a:t> the deadline is missed, funding will be forfeited.</a:t>
            </a:r>
          </a:p>
          <a:p>
            <a:pPr lvl="1"/>
            <a:r>
              <a:rPr lang="en-US" b="1" dirty="0">
                <a:latin typeface="+mj-lt"/>
              </a:rPr>
              <a:t>Communication is key. </a:t>
            </a:r>
          </a:p>
          <a:p>
            <a:pPr marL="0" indent="0">
              <a:buNone/>
            </a:pPr>
            <a:endParaRPr lang="en-US" dirty="0"/>
          </a:p>
        </p:txBody>
      </p:sp>
    </p:spTree>
    <p:extLst>
      <p:ext uri="{BB962C8B-B14F-4D97-AF65-F5344CB8AC3E}">
        <p14:creationId xmlns:p14="http://schemas.microsoft.com/office/powerpoint/2010/main" val="246743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238955" y="2337706"/>
            <a:ext cx="10515600" cy="4351338"/>
          </a:xfrm>
        </p:spPr>
        <p:txBody>
          <a:bodyPr>
            <a:normAutofit/>
          </a:bodyPr>
          <a:lstStyle/>
          <a:p>
            <a:pPr marL="0" indent="0">
              <a:buNone/>
            </a:pPr>
            <a:r>
              <a:rPr lang="en-US" b="1" dirty="0"/>
              <a:t>What if PennDOT grants a project extension?</a:t>
            </a:r>
          </a:p>
          <a:p>
            <a:pPr marL="457200" lvl="1" indent="0">
              <a:buNone/>
            </a:pPr>
            <a:endParaRPr lang="en-US" b="1" dirty="0">
              <a:latin typeface="+mj-lt"/>
            </a:endParaRPr>
          </a:p>
          <a:p>
            <a:pPr marL="457200" lvl="1" indent="0">
              <a:buNone/>
            </a:pPr>
            <a:r>
              <a:rPr lang="en-US" b="1" dirty="0">
                <a:latin typeface="+mj-lt"/>
              </a:rPr>
              <a:t>PennDOT extensions are separate and apart from the County Aid requirements. </a:t>
            </a:r>
            <a:r>
              <a:rPr lang="en-US" b="1">
                <a:latin typeface="+mj-lt"/>
              </a:rPr>
              <a:t>PennDOT extensions </a:t>
            </a:r>
            <a:r>
              <a:rPr lang="en-US" b="1" dirty="0">
                <a:latin typeface="+mj-lt"/>
              </a:rPr>
              <a:t>are not an extension of County Aid funding availability. </a:t>
            </a:r>
          </a:p>
          <a:p>
            <a:pPr marL="457200" lvl="1" indent="0">
              <a:buNone/>
            </a:pPr>
            <a:endParaRPr lang="en-US" b="1" dirty="0">
              <a:latin typeface="+mj-lt"/>
            </a:endParaRPr>
          </a:p>
          <a:p>
            <a:pPr marL="457200" lvl="1" indent="0">
              <a:buNone/>
            </a:pPr>
            <a:r>
              <a:rPr lang="en-US" b="1" dirty="0">
                <a:latin typeface="+mj-lt"/>
              </a:rPr>
              <a:t>Allocations not claimed in the calendar year are forfeited.</a:t>
            </a:r>
          </a:p>
          <a:p>
            <a:pPr marL="0" indent="0">
              <a:buNone/>
            </a:pPr>
            <a:endParaRPr lang="en-US" dirty="0"/>
          </a:p>
        </p:txBody>
      </p:sp>
    </p:spTree>
    <p:extLst>
      <p:ext uri="{BB962C8B-B14F-4D97-AF65-F5344CB8AC3E}">
        <p14:creationId xmlns:p14="http://schemas.microsoft.com/office/powerpoint/2010/main" val="337375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075943A-FBCF-492C-9AFE-1FA8C38CC72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dirty="0">
                <a:solidFill>
                  <a:srgbClr val="FFFFFF"/>
                </a:solidFill>
              </a:rPr>
              <a:t>Thank you for attending!</a:t>
            </a:r>
            <a:endParaRPr lang="en-US" sz="4000" kern="1200" dirty="0">
              <a:solidFill>
                <a:srgbClr val="FFFFFF"/>
              </a:solidFill>
              <a:latin typeface="+mj-lt"/>
              <a:ea typeface="+mj-ea"/>
              <a:cs typeface="+mj-cs"/>
            </a:endParaRPr>
          </a:p>
        </p:txBody>
      </p:sp>
      <p:sp>
        <p:nvSpPr>
          <p:cNvPr id="5" name="Slide Number Placeholder 4">
            <a:extLst>
              <a:ext uri="{FF2B5EF4-FFF2-40B4-BE49-F238E27FC236}">
                <a16:creationId xmlns:a16="http://schemas.microsoft.com/office/drawing/2014/main" id="{4B5CA20D-2E40-4F6C-B0F5-D0A4421A430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86F439-2914-4B16-8E17-F1254506EB9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1" name="Picture 60">
            <a:extLst>
              <a:ext uri="{FF2B5EF4-FFF2-40B4-BE49-F238E27FC236}">
                <a16:creationId xmlns:a16="http://schemas.microsoft.com/office/drawing/2014/main" id="{1CAA8D94-2F55-4E64-B961-EC980921951A}"/>
              </a:ext>
            </a:extLst>
          </p:cNvPr>
          <p:cNvPicPr>
            <a:picLocks noChangeAspect="1"/>
          </p:cNvPicPr>
          <p:nvPr/>
        </p:nvPicPr>
        <p:blipFill>
          <a:blip r:embed="rId2"/>
          <a:stretch>
            <a:fillRect/>
          </a:stretch>
        </p:blipFill>
        <p:spPr>
          <a:xfrm>
            <a:off x="11376156" y="5778373"/>
            <a:ext cx="656325" cy="640080"/>
          </a:xfrm>
          <a:prstGeom prst="rect">
            <a:avLst/>
          </a:prstGeom>
        </p:spPr>
      </p:pic>
      <p:sp>
        <p:nvSpPr>
          <p:cNvPr id="10" name="Content Placeholder 5">
            <a:extLst>
              <a:ext uri="{FF2B5EF4-FFF2-40B4-BE49-F238E27FC236}">
                <a16:creationId xmlns:a16="http://schemas.microsoft.com/office/drawing/2014/main" id="{A0B17471-9D9E-42F7-9D0A-D8E1679C871C}"/>
              </a:ext>
            </a:extLst>
          </p:cNvPr>
          <p:cNvSpPr txBox="1">
            <a:spLocks/>
          </p:cNvSpPr>
          <p:nvPr/>
        </p:nvSpPr>
        <p:spPr>
          <a:xfrm>
            <a:off x="4141092" y="2699756"/>
            <a:ext cx="7134714" cy="10917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6600" dirty="0">
                <a:solidFill>
                  <a:schemeClr val="tx1"/>
                </a:solidFill>
              </a:rPr>
              <a:t>Question &amp; Answer</a:t>
            </a:r>
          </a:p>
          <a:p>
            <a:pPr lvl="1"/>
            <a:endParaRPr lang="en-US" dirty="0"/>
          </a:p>
        </p:txBody>
      </p:sp>
    </p:spTree>
    <p:extLst>
      <p:ext uri="{BB962C8B-B14F-4D97-AF65-F5344CB8AC3E}">
        <p14:creationId xmlns:p14="http://schemas.microsoft.com/office/powerpoint/2010/main" val="105296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075943A-FBCF-492C-9AFE-1FA8C38CC72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dirty="0">
                <a:solidFill>
                  <a:srgbClr val="FFFFFF"/>
                </a:solidFill>
              </a:rPr>
              <a:t>APPENDIX </a:t>
            </a:r>
            <a:endParaRPr lang="en-US" sz="4000" kern="1200" dirty="0">
              <a:solidFill>
                <a:srgbClr val="FFFFFF"/>
              </a:solidFill>
              <a:latin typeface="+mj-lt"/>
              <a:ea typeface="+mj-ea"/>
              <a:cs typeface="+mj-cs"/>
            </a:endParaRPr>
          </a:p>
        </p:txBody>
      </p:sp>
      <p:pic>
        <p:nvPicPr>
          <p:cNvPr id="2" name="Picture 2">
            <a:extLst>
              <a:ext uri="{FF2B5EF4-FFF2-40B4-BE49-F238E27FC236}">
                <a16:creationId xmlns:a16="http://schemas.microsoft.com/office/drawing/2014/main" id="{188E0282-9D9E-EE37-73E4-8F684AA30AAD}"/>
              </a:ext>
            </a:extLst>
          </p:cNvPr>
          <p:cNvPicPr>
            <a:picLocks noChangeAspect="1"/>
          </p:cNvPicPr>
          <p:nvPr/>
        </p:nvPicPr>
        <p:blipFill>
          <a:blip r:embed="rId2"/>
          <a:stretch>
            <a:fillRect/>
          </a:stretch>
        </p:blipFill>
        <p:spPr>
          <a:xfrm>
            <a:off x="5153510" y="523238"/>
            <a:ext cx="5923584" cy="5923584"/>
          </a:xfrm>
          <a:prstGeom prst="rect">
            <a:avLst/>
          </a:prstGeom>
        </p:spPr>
      </p:pic>
      <p:sp>
        <p:nvSpPr>
          <p:cNvPr id="5" name="Slide Number Placeholder 4">
            <a:extLst>
              <a:ext uri="{FF2B5EF4-FFF2-40B4-BE49-F238E27FC236}">
                <a16:creationId xmlns:a16="http://schemas.microsoft.com/office/drawing/2014/main" id="{4B5CA20D-2E40-4F6C-B0F5-D0A4421A430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86F439-2914-4B16-8E17-F1254506EB9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57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2026 County Aid Key Dates</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3"/>
          <a:stretch>
            <a:fillRect/>
          </a:stretch>
        </p:blipFill>
        <p:spPr>
          <a:xfrm>
            <a:off x="10856613" y="5603611"/>
            <a:ext cx="823659" cy="803272"/>
          </a:xfrm>
          <a:prstGeom prst="rect">
            <a:avLst/>
          </a:prstGeom>
        </p:spPr>
      </p:pic>
      <p:graphicFrame>
        <p:nvGraphicFramePr>
          <p:cNvPr id="11" name="Table 4">
            <a:extLst>
              <a:ext uri="{FF2B5EF4-FFF2-40B4-BE49-F238E27FC236}">
                <a16:creationId xmlns:a16="http://schemas.microsoft.com/office/drawing/2014/main" id="{31BD8BA5-931D-42E7-AFB2-EB99495B3606}"/>
              </a:ext>
            </a:extLst>
          </p:cNvPr>
          <p:cNvGraphicFramePr>
            <a:graphicFrameLocks noGrp="1"/>
          </p:cNvGraphicFramePr>
          <p:nvPr/>
        </p:nvGraphicFramePr>
        <p:xfrm>
          <a:off x="1595887" y="2518294"/>
          <a:ext cx="8137720" cy="3693160"/>
        </p:xfrm>
        <a:graphic>
          <a:graphicData uri="http://schemas.openxmlformats.org/drawingml/2006/table">
            <a:tbl>
              <a:tblPr firstRow="1" bandRow="1">
                <a:tableStyleId>{5C22544A-7EE6-4342-B048-85BDC9FD1C3A}</a:tableStyleId>
              </a:tblPr>
              <a:tblGrid>
                <a:gridCol w="1704331">
                  <a:extLst>
                    <a:ext uri="{9D8B030D-6E8A-4147-A177-3AD203B41FA5}">
                      <a16:colId xmlns:a16="http://schemas.microsoft.com/office/drawing/2014/main" val="2888014495"/>
                    </a:ext>
                  </a:extLst>
                </a:gridCol>
                <a:gridCol w="6433389">
                  <a:extLst>
                    <a:ext uri="{9D8B030D-6E8A-4147-A177-3AD203B41FA5}">
                      <a16:colId xmlns:a16="http://schemas.microsoft.com/office/drawing/2014/main" val="2357742819"/>
                    </a:ext>
                  </a:extLst>
                </a:gridCol>
              </a:tblGrid>
              <a:tr h="370840">
                <a:tc>
                  <a:txBody>
                    <a:bodyPr/>
                    <a:lstStyle/>
                    <a:p>
                      <a:pPr algn="ctr"/>
                      <a:r>
                        <a:rPr lang="en-US" sz="2400" dirty="0"/>
                        <a:t>2026</a:t>
                      </a:r>
                    </a:p>
                  </a:txBody>
                  <a:tcPr/>
                </a:tc>
                <a:tc>
                  <a:txBody>
                    <a:bodyPr/>
                    <a:lstStyle/>
                    <a:p>
                      <a:pPr algn="l"/>
                      <a:r>
                        <a:rPr lang="en-US" sz="2400" dirty="0"/>
                        <a:t>MILESTONE</a:t>
                      </a:r>
                    </a:p>
                  </a:txBody>
                  <a:tcPr/>
                </a:tc>
                <a:extLst>
                  <a:ext uri="{0D108BD9-81ED-4DB2-BD59-A6C34878D82A}">
                    <a16:rowId xmlns:a16="http://schemas.microsoft.com/office/drawing/2014/main" val="2206948546"/>
                  </a:ext>
                </a:extLst>
              </a:tr>
              <a:tr h="370840">
                <a:tc>
                  <a:txBody>
                    <a:bodyPr/>
                    <a:lstStyle/>
                    <a:p>
                      <a:pPr algn="r"/>
                      <a:r>
                        <a:rPr lang="en-US" b="1" dirty="0"/>
                        <a:t>January 28</a:t>
                      </a:r>
                    </a:p>
                  </a:txBody>
                  <a:tcPr/>
                </a:tc>
                <a:tc>
                  <a:txBody>
                    <a:bodyPr/>
                    <a:lstStyle/>
                    <a:p>
                      <a:r>
                        <a:rPr lang="en-US" b="1" dirty="0"/>
                        <a:t>Mandatory Information Session #1 for 2026 Program</a:t>
                      </a:r>
                    </a:p>
                  </a:txBody>
                  <a:tcPr/>
                </a:tc>
                <a:extLst>
                  <a:ext uri="{0D108BD9-81ED-4DB2-BD59-A6C34878D82A}">
                    <a16:rowId xmlns:a16="http://schemas.microsoft.com/office/drawing/2014/main" val="2014217794"/>
                  </a:ext>
                </a:extLst>
              </a:tr>
              <a:tr h="370840">
                <a:tc>
                  <a:txBody>
                    <a:bodyPr/>
                    <a:lstStyle/>
                    <a:p>
                      <a:pPr algn="r"/>
                      <a:r>
                        <a:rPr lang="en-US" b="1" dirty="0"/>
                        <a:t>February 3</a:t>
                      </a:r>
                    </a:p>
                  </a:txBody>
                  <a:tcPr/>
                </a:tc>
                <a:tc>
                  <a:txBody>
                    <a:bodyPr/>
                    <a:lstStyle/>
                    <a:p>
                      <a:r>
                        <a:rPr lang="en-US" b="1" dirty="0"/>
                        <a:t>Mandatory Information Session #2 for 2026 Program</a:t>
                      </a:r>
                    </a:p>
                  </a:txBody>
                  <a:tcPr/>
                </a:tc>
                <a:extLst>
                  <a:ext uri="{0D108BD9-81ED-4DB2-BD59-A6C34878D82A}">
                    <a16:rowId xmlns:a16="http://schemas.microsoft.com/office/drawing/2014/main" val="2330884469"/>
                  </a:ext>
                </a:extLst>
              </a:tr>
              <a:tr h="370840">
                <a:tc>
                  <a:txBody>
                    <a:bodyPr/>
                    <a:lstStyle/>
                    <a:p>
                      <a:pPr algn="r"/>
                      <a:r>
                        <a:rPr lang="en-US" b="1" dirty="0"/>
                        <a:t>March 20</a:t>
                      </a:r>
                    </a:p>
                  </a:txBody>
                  <a:tcPr/>
                </a:tc>
                <a:tc>
                  <a:txBody>
                    <a:bodyPr/>
                    <a:lstStyle/>
                    <a:p>
                      <a:r>
                        <a:rPr lang="en-US" b="1" dirty="0"/>
                        <a:t>Notification of Acceptance of allocation</a:t>
                      </a:r>
                    </a:p>
                  </a:txBody>
                  <a:tcPr/>
                </a:tc>
                <a:extLst>
                  <a:ext uri="{0D108BD9-81ED-4DB2-BD59-A6C34878D82A}">
                    <a16:rowId xmlns:a16="http://schemas.microsoft.com/office/drawing/2014/main" val="3044351660"/>
                  </a:ext>
                </a:extLst>
              </a:tr>
              <a:tr h="370840">
                <a:tc>
                  <a:txBody>
                    <a:bodyPr/>
                    <a:lstStyle/>
                    <a:p>
                      <a:pPr algn="r"/>
                      <a:r>
                        <a:rPr lang="en-US" b="1" dirty="0"/>
                        <a:t>June 30</a:t>
                      </a:r>
                    </a:p>
                  </a:txBody>
                  <a:tcPr/>
                </a:tc>
                <a:tc>
                  <a:txBody>
                    <a:bodyPr/>
                    <a:lstStyle/>
                    <a:p>
                      <a:r>
                        <a:rPr lang="en-US" b="1" dirty="0"/>
                        <a:t>Project filed in dotGrants &amp; Project must be advertised</a:t>
                      </a:r>
                    </a:p>
                  </a:txBody>
                  <a:tcPr/>
                </a:tc>
                <a:extLst>
                  <a:ext uri="{0D108BD9-81ED-4DB2-BD59-A6C34878D82A}">
                    <a16:rowId xmlns:a16="http://schemas.microsoft.com/office/drawing/2014/main" val="3662551882"/>
                  </a:ext>
                </a:extLst>
              </a:tr>
              <a:tr h="370840">
                <a:tc>
                  <a:txBody>
                    <a:bodyPr/>
                    <a:lstStyle/>
                    <a:p>
                      <a:pPr algn="r"/>
                      <a:r>
                        <a:rPr lang="en-US" b="1" dirty="0"/>
                        <a:t>September 30</a:t>
                      </a:r>
                    </a:p>
                  </a:txBody>
                  <a:tcPr/>
                </a:tc>
                <a:tc>
                  <a:txBody>
                    <a:bodyPr/>
                    <a:lstStyle/>
                    <a:p>
                      <a:r>
                        <a:rPr lang="en-US" b="1" dirty="0"/>
                        <a:t>Project must be substantially complete</a:t>
                      </a:r>
                    </a:p>
                  </a:txBody>
                  <a:tcPr/>
                </a:tc>
                <a:extLst>
                  <a:ext uri="{0D108BD9-81ED-4DB2-BD59-A6C34878D82A}">
                    <a16:rowId xmlns:a16="http://schemas.microsoft.com/office/drawing/2014/main" val="2520389383"/>
                  </a:ext>
                </a:extLst>
              </a:tr>
              <a:tr h="370840">
                <a:tc>
                  <a:txBody>
                    <a:bodyPr/>
                    <a:lstStyle/>
                    <a:p>
                      <a:pPr algn="r"/>
                      <a:r>
                        <a:rPr lang="en-US" b="1" dirty="0"/>
                        <a:t>October 31</a:t>
                      </a:r>
                    </a:p>
                  </a:txBody>
                  <a:tcPr/>
                </a:tc>
                <a:tc>
                  <a:txBody>
                    <a:bodyPr/>
                    <a:lstStyle/>
                    <a:p>
                      <a:r>
                        <a:rPr lang="en-US" b="1" dirty="0"/>
                        <a:t>All work complete and final invoice from Contractor paid</a:t>
                      </a:r>
                    </a:p>
                  </a:txBody>
                  <a:tcPr/>
                </a:tc>
                <a:extLst>
                  <a:ext uri="{0D108BD9-81ED-4DB2-BD59-A6C34878D82A}">
                    <a16:rowId xmlns:a16="http://schemas.microsoft.com/office/drawing/2014/main" val="2350474885"/>
                  </a:ext>
                </a:extLst>
              </a:tr>
              <a:tr h="370840">
                <a:tc>
                  <a:txBody>
                    <a:bodyPr/>
                    <a:lstStyle/>
                    <a:p>
                      <a:pPr algn="r"/>
                      <a:r>
                        <a:rPr lang="en-US" b="1" dirty="0"/>
                        <a:t>November 27</a:t>
                      </a:r>
                    </a:p>
                  </a:txBody>
                  <a:tcPr/>
                </a:tc>
                <a:tc>
                  <a:txBody>
                    <a:bodyPr/>
                    <a:lstStyle/>
                    <a:p>
                      <a:r>
                        <a:rPr lang="en-US" b="1" dirty="0"/>
                        <a:t>Final Payment to Contractor issued and all final documents for dotGrants provided to PennDOT</a:t>
                      </a:r>
                    </a:p>
                  </a:txBody>
                  <a:tcPr/>
                </a:tc>
                <a:extLst>
                  <a:ext uri="{0D108BD9-81ED-4DB2-BD59-A6C34878D82A}">
                    <a16:rowId xmlns:a16="http://schemas.microsoft.com/office/drawing/2014/main" val="460893933"/>
                  </a:ext>
                </a:extLst>
              </a:tr>
              <a:tr h="370840">
                <a:tc>
                  <a:txBody>
                    <a:bodyPr/>
                    <a:lstStyle/>
                    <a:p>
                      <a:pPr algn="r"/>
                      <a:r>
                        <a:rPr lang="en-US" b="1" dirty="0"/>
                        <a:t>December 31</a:t>
                      </a:r>
                    </a:p>
                  </a:txBody>
                  <a:tcPr/>
                </a:tc>
                <a:tc>
                  <a:txBody>
                    <a:bodyPr/>
                    <a:lstStyle/>
                    <a:p>
                      <a:r>
                        <a:rPr lang="en-US" b="1" dirty="0"/>
                        <a:t>Program Completion by County</a:t>
                      </a:r>
                    </a:p>
                  </a:txBody>
                  <a:tcPr/>
                </a:tc>
                <a:extLst>
                  <a:ext uri="{0D108BD9-81ED-4DB2-BD59-A6C34878D82A}">
                    <a16:rowId xmlns:a16="http://schemas.microsoft.com/office/drawing/2014/main" val="2063181163"/>
                  </a:ext>
                </a:extLst>
              </a:tr>
            </a:tbl>
          </a:graphicData>
        </a:graphic>
      </p:graphicFrame>
    </p:spTree>
    <p:extLst>
      <p:ext uri="{BB962C8B-B14F-4D97-AF65-F5344CB8AC3E}">
        <p14:creationId xmlns:p14="http://schemas.microsoft.com/office/powerpoint/2010/main" val="4094622572"/>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Resources</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83976" y="2677886"/>
            <a:ext cx="11887200" cy="4076910"/>
          </a:xfrm>
        </p:spPr>
        <p:txBody>
          <a:bodyPr>
            <a:normAutofit fontScale="92500" lnSpcReduction="10000"/>
          </a:bodyPr>
          <a:lstStyle/>
          <a:p>
            <a:r>
              <a:rPr lang="en-US" b="1" dirty="0"/>
              <a:t>PennDOT Municipal Services, District 06</a:t>
            </a:r>
          </a:p>
          <a:p>
            <a:pPr marL="457200" lvl="1" indent="0">
              <a:buNone/>
            </a:pPr>
            <a:r>
              <a:rPr lang="en-US" sz="2600" b="1" dirty="0"/>
              <a:t>Marjorie Parris, Municipal Services Supervisor</a:t>
            </a:r>
          </a:p>
          <a:p>
            <a:pPr marL="457200" lvl="1" indent="0">
              <a:buNone/>
            </a:pPr>
            <a:r>
              <a:rPr lang="en-US" sz="2600" b="1" dirty="0">
                <a:hlinkClick r:id="rId3"/>
              </a:rPr>
              <a:t>mparris@pa.gov</a:t>
            </a:r>
            <a:endParaRPr lang="en-US" sz="2600" b="1" dirty="0"/>
          </a:p>
          <a:p>
            <a:pPr marL="0" indent="0">
              <a:buNone/>
            </a:pPr>
            <a:endParaRPr lang="en-US" b="1" dirty="0"/>
          </a:p>
          <a:p>
            <a:r>
              <a:rPr lang="en-US" b="1" dirty="0"/>
              <a:t>dotGrants: PennDOT Online Grant Management System</a:t>
            </a:r>
          </a:p>
          <a:p>
            <a:pPr marL="457200" lvl="1" indent="0">
              <a:buNone/>
            </a:pPr>
            <a:r>
              <a:rPr lang="en-US" sz="2600" b="1" dirty="0">
                <a:hlinkClick r:id="rId4"/>
              </a:rPr>
              <a:t>https://www.dotgrants.penndot.gov/dotGrants/welcome/index</a:t>
            </a:r>
            <a:endParaRPr lang="en-US" sz="2600" b="1" dirty="0"/>
          </a:p>
          <a:p>
            <a:pPr marL="0" indent="0">
              <a:buNone/>
            </a:pPr>
            <a:endParaRPr lang="en-US" sz="2600" b="1" dirty="0"/>
          </a:p>
          <a:p>
            <a:r>
              <a:rPr lang="en-US" b="1" dirty="0"/>
              <a:t>Publication 9: Policies and Procedures for Administration of County and Municipal Liquid Fuels Taxes </a:t>
            </a:r>
          </a:p>
          <a:p>
            <a:pPr marL="457200" lvl="1" indent="0">
              <a:buNone/>
            </a:pPr>
            <a:r>
              <a:rPr lang="en-US" sz="2600" b="1" dirty="0">
                <a:hlinkClick r:id="rId5"/>
              </a:rPr>
              <a:t>https://www.dot.state.pa.us/public/PubsForms/Publications/PUB%20369.pdf</a:t>
            </a:r>
            <a:endParaRPr lang="en-US" sz="2600" b="1" dirty="0"/>
          </a:p>
          <a:p>
            <a:pPr marL="0" indent="0">
              <a:buNone/>
            </a:pPr>
            <a:endParaRPr lang="en-US" sz="2600" b="1" dirty="0"/>
          </a:p>
          <a:p>
            <a:endParaRPr lang="en-US" sz="2600" dirty="0"/>
          </a:p>
          <a:p>
            <a:pPr marL="457200" lvl="1" indent="0">
              <a:buNone/>
            </a:pPr>
            <a:endParaRPr lang="en-US" dirty="0"/>
          </a:p>
        </p:txBody>
      </p:sp>
    </p:spTree>
    <p:extLst>
      <p:ext uri="{BB962C8B-B14F-4D97-AF65-F5344CB8AC3E}">
        <p14:creationId xmlns:p14="http://schemas.microsoft.com/office/powerpoint/2010/main" val="425491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CB09DA-CA51-4832-A92E-2640B9A666A6}"/>
              </a:ext>
            </a:extLst>
          </p:cNvPr>
          <p:cNvSpPr>
            <a:spLocks noGrp="1"/>
          </p:cNvSpPr>
          <p:nvPr>
            <p:ph type="sldNum" sz="quarter" idx="12"/>
          </p:nvPr>
        </p:nvSpPr>
        <p:spPr/>
        <p:txBody>
          <a:bodyPr/>
          <a:lstStyle/>
          <a:p>
            <a:fld id="{48F63A3B-78C7-47BE-AE5E-E10140E04643}" type="slidenum">
              <a:rPr lang="en-US" smtClean="0"/>
              <a:t>27</a:t>
            </a:fld>
            <a:endParaRPr lang="en-US"/>
          </a:p>
        </p:txBody>
      </p:sp>
      <p:graphicFrame>
        <p:nvGraphicFramePr>
          <p:cNvPr id="5" name="Content Placeholder 4">
            <a:hlinkClick r:id="" action="ppaction://ole?verb=0"/>
            <a:extLst>
              <a:ext uri="{FF2B5EF4-FFF2-40B4-BE49-F238E27FC236}">
                <a16:creationId xmlns:a16="http://schemas.microsoft.com/office/drawing/2014/main" id="{9DFAD0E6-5599-410A-AE01-486B7A5228C1}"/>
              </a:ext>
            </a:extLst>
          </p:cNvPr>
          <p:cNvGraphicFramePr>
            <a:graphicFrameLocks noGrp="1" noChangeAspect="1"/>
          </p:cNvGraphicFramePr>
          <p:nvPr>
            <p:ph idx="1"/>
          </p:nvPr>
        </p:nvGraphicFramePr>
        <p:xfrm>
          <a:off x="320321" y="136525"/>
          <a:ext cx="11405513" cy="6415601"/>
        </p:xfrm>
        <a:graphic>
          <a:graphicData uri="http://schemas.openxmlformats.org/presentationml/2006/ole">
            <mc:AlternateContent xmlns:mc="http://schemas.openxmlformats.org/markup-compatibility/2006">
              <mc:Choice xmlns:v="urn:schemas-microsoft-com:vml" Requires="v">
                <p:oleObj spid="_x0000_s1032" name="Presentation" r:id="rId3" imgW="6350040" imgH="3571920" progId="PowerPoint.Show.12">
                  <p:embed/>
                </p:oleObj>
              </mc:Choice>
              <mc:Fallback>
                <p:oleObj name="Presentation" r:id="rId3" imgW="6350040" imgH="3571920" progId="PowerPoint.Show.12">
                  <p:embed/>
                  <p:pic>
                    <p:nvPicPr>
                      <p:cNvPr id="5" name="Content Placeholder 4">
                        <a:hlinkClick r:id="" action="ppaction://ole?verb=0"/>
                        <a:extLst>
                          <a:ext uri="{FF2B5EF4-FFF2-40B4-BE49-F238E27FC236}">
                            <a16:creationId xmlns:a16="http://schemas.microsoft.com/office/drawing/2014/main" id="{9DFAD0E6-5599-410A-AE01-486B7A5228C1}"/>
                          </a:ext>
                        </a:extLst>
                      </p:cNvPr>
                      <p:cNvPicPr/>
                      <p:nvPr/>
                    </p:nvPicPr>
                    <p:blipFill>
                      <a:blip r:embed="rId4"/>
                      <a:stretch>
                        <a:fillRect/>
                      </a:stretch>
                    </p:blipFill>
                    <p:spPr>
                      <a:xfrm>
                        <a:off x="320321" y="136525"/>
                        <a:ext cx="11405513" cy="6415601"/>
                      </a:xfrm>
                      <a:prstGeom prst="rect">
                        <a:avLst/>
                      </a:prstGeom>
                    </p:spPr>
                  </p:pic>
                </p:oleObj>
              </mc:Fallback>
            </mc:AlternateContent>
          </a:graphicData>
        </a:graphic>
      </p:graphicFrame>
    </p:spTree>
    <p:extLst>
      <p:ext uri="{BB962C8B-B14F-4D97-AF65-F5344CB8AC3E}">
        <p14:creationId xmlns:p14="http://schemas.microsoft.com/office/powerpoint/2010/main" val="2858929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3B7349-E3C6-4BA9-AEF2-FCC1D27D0396}"/>
              </a:ext>
            </a:extLst>
          </p:cNvPr>
          <p:cNvSpPr>
            <a:spLocks noGrp="1"/>
          </p:cNvSpPr>
          <p:nvPr>
            <p:ph type="sldNum" sz="quarter" idx="12"/>
          </p:nvPr>
        </p:nvSpPr>
        <p:spPr/>
        <p:txBody>
          <a:bodyPr/>
          <a:lstStyle/>
          <a:p>
            <a:fld id="{48F63A3B-78C7-47BE-AE5E-E10140E04643}" type="slidenum">
              <a:rPr lang="en-US" smtClean="0"/>
              <a:t>28</a:t>
            </a:fld>
            <a:endParaRPr lang="en-US"/>
          </a:p>
        </p:txBody>
      </p:sp>
      <p:graphicFrame>
        <p:nvGraphicFramePr>
          <p:cNvPr id="5" name="Object 4">
            <a:extLst>
              <a:ext uri="{FF2B5EF4-FFF2-40B4-BE49-F238E27FC236}">
                <a16:creationId xmlns:a16="http://schemas.microsoft.com/office/drawing/2014/main" id="{EFF73768-A3E3-4149-9208-1229B12B4B1D}"/>
              </a:ext>
            </a:extLst>
          </p:cNvPr>
          <p:cNvGraphicFramePr>
            <a:graphicFrameLocks noChangeAspect="1"/>
          </p:cNvGraphicFramePr>
          <p:nvPr/>
        </p:nvGraphicFramePr>
        <p:xfrm>
          <a:off x="2840972" y="0"/>
          <a:ext cx="5143500" cy="6858000"/>
        </p:xfrm>
        <a:graphic>
          <a:graphicData uri="http://schemas.openxmlformats.org/presentationml/2006/ole">
            <mc:AlternateContent xmlns:mc="http://schemas.openxmlformats.org/markup-compatibility/2006">
              <mc:Choice xmlns:v="urn:schemas-microsoft-com:vml" Requires="v">
                <p:oleObj spid="_x0000_s2056" name="Acrobat Document" r:id="rId3" imgW="5143275" imgH="6857760" progId="Acrobat.Document.DC">
                  <p:embed/>
                </p:oleObj>
              </mc:Choice>
              <mc:Fallback>
                <p:oleObj name="Acrobat Document" r:id="rId3" imgW="5143275" imgH="6857760" progId="Acrobat.Document.DC">
                  <p:embed/>
                  <p:pic>
                    <p:nvPicPr>
                      <p:cNvPr id="5" name="Object 4">
                        <a:extLst>
                          <a:ext uri="{FF2B5EF4-FFF2-40B4-BE49-F238E27FC236}">
                            <a16:creationId xmlns:a16="http://schemas.microsoft.com/office/drawing/2014/main" id="{EFF73768-A3E3-4149-9208-1229B12B4B1D}"/>
                          </a:ext>
                        </a:extLst>
                      </p:cNvPr>
                      <p:cNvPicPr/>
                      <p:nvPr/>
                    </p:nvPicPr>
                    <p:blipFill>
                      <a:blip r:embed="rId4"/>
                      <a:stretch>
                        <a:fillRect/>
                      </a:stretch>
                    </p:blipFill>
                    <p:spPr>
                      <a:xfrm>
                        <a:off x="2840972" y="0"/>
                        <a:ext cx="5143500" cy="6858000"/>
                      </a:xfrm>
                      <a:prstGeom prst="rect">
                        <a:avLst/>
                      </a:prstGeom>
                    </p:spPr>
                  </p:pic>
                </p:oleObj>
              </mc:Fallback>
            </mc:AlternateContent>
          </a:graphicData>
        </a:graphic>
      </p:graphicFrame>
    </p:spTree>
    <p:extLst>
      <p:ext uri="{BB962C8B-B14F-4D97-AF65-F5344CB8AC3E}">
        <p14:creationId xmlns:p14="http://schemas.microsoft.com/office/powerpoint/2010/main" val="1960530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Contact Us</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687528" y="2403458"/>
            <a:ext cx="10515600" cy="4351338"/>
          </a:xfrm>
        </p:spPr>
        <p:txBody>
          <a:bodyPr>
            <a:normAutofit fontScale="92500" lnSpcReduction="20000"/>
          </a:bodyPr>
          <a:lstStyle/>
          <a:p>
            <a:r>
              <a:rPr lang="en-US" b="1" dirty="0"/>
              <a:t>Program Administrator: </a:t>
            </a:r>
            <a:r>
              <a:rPr lang="en-US" dirty="0"/>
              <a:t>Delaware County Public Works Department</a:t>
            </a:r>
          </a:p>
          <a:p>
            <a:pPr lvl="1"/>
            <a:r>
              <a:rPr lang="en-US" dirty="0"/>
              <a:t>Director of Public Works – Danielle Floyd – </a:t>
            </a:r>
            <a:r>
              <a:rPr lang="en-US" dirty="0">
                <a:hlinkClick r:id="rId3"/>
              </a:rPr>
              <a:t>FloydD@co.delaware.pa.us</a:t>
            </a:r>
            <a:endParaRPr lang="en-US" dirty="0"/>
          </a:p>
          <a:p>
            <a:pPr lvl="1"/>
            <a:r>
              <a:rPr lang="en-US" dirty="0"/>
              <a:t>Capital Finance Manager – Debra Track – </a:t>
            </a:r>
            <a:r>
              <a:rPr lang="en-US" dirty="0">
                <a:hlinkClick r:id="rId4"/>
              </a:rPr>
              <a:t>TrackDE@co.delaware.pa.us</a:t>
            </a:r>
            <a:endParaRPr lang="en-US" dirty="0"/>
          </a:p>
          <a:p>
            <a:pPr marL="457200" lvl="1" indent="0">
              <a:buNone/>
            </a:pPr>
            <a:endParaRPr lang="en-US" dirty="0"/>
          </a:p>
          <a:p>
            <a:r>
              <a:rPr lang="en-US" b="1" dirty="0"/>
              <a:t>Program Facilitator</a:t>
            </a:r>
            <a:r>
              <a:rPr lang="en-US" dirty="0"/>
              <a:t>: Herbert, Rowland, &amp; Grubic, Inc.</a:t>
            </a:r>
          </a:p>
          <a:p>
            <a:pPr lvl="1"/>
            <a:r>
              <a:rPr lang="en-US" dirty="0"/>
              <a:t>Program Manager – Eric Kaufman – </a:t>
            </a:r>
            <a:r>
              <a:rPr lang="en-US" dirty="0">
                <a:hlinkClick r:id="rId5"/>
              </a:rPr>
              <a:t>ekaufman@hrg-inc.com</a:t>
            </a:r>
            <a:endParaRPr lang="en-US" dirty="0"/>
          </a:p>
          <a:p>
            <a:pPr marL="457200" lvl="1" indent="0">
              <a:buNone/>
            </a:pPr>
            <a:endParaRPr lang="en-US" dirty="0"/>
          </a:p>
          <a:p>
            <a:r>
              <a:rPr lang="en-US" b="1" dirty="0"/>
              <a:t>Technical Support</a:t>
            </a:r>
            <a:r>
              <a:rPr lang="en-US" dirty="0"/>
              <a:t>: PennDOT Municipal Services</a:t>
            </a:r>
          </a:p>
          <a:p>
            <a:pPr lvl="1"/>
            <a:r>
              <a:rPr lang="en-US" dirty="0"/>
              <a:t>Municipal Services Supervisor – Marjorie Parris – </a:t>
            </a:r>
            <a:r>
              <a:rPr lang="en-US" dirty="0">
                <a:hlinkClick r:id="rId6"/>
              </a:rPr>
              <a:t>mparris@pa.gov</a:t>
            </a:r>
            <a:endParaRPr lang="en-US" dirty="0"/>
          </a:p>
          <a:p>
            <a:pPr marL="457200" lvl="1" indent="0">
              <a:buNone/>
            </a:pPr>
            <a:endParaRPr lang="en-US" dirty="0"/>
          </a:p>
          <a:p>
            <a:pPr marL="0" indent="0" algn="ctr">
              <a:buNone/>
            </a:pPr>
            <a:r>
              <a:rPr lang="en-US" sz="2600" dirty="0">
                <a:hlinkClick r:id="rId7"/>
              </a:rPr>
              <a:t>https://delcopa.gov/departments/publicworks.html</a:t>
            </a:r>
            <a:endParaRPr lang="en-US" sz="2600" dirty="0"/>
          </a:p>
          <a:p>
            <a:pPr marL="0" indent="0" algn="ctr">
              <a:buNone/>
            </a:pPr>
            <a:r>
              <a:rPr lang="en-US" sz="2600" dirty="0"/>
              <a:t>610-891-6021</a:t>
            </a:r>
          </a:p>
          <a:p>
            <a:pPr marL="457200" lvl="1" indent="0">
              <a:buNone/>
            </a:pPr>
            <a:endParaRPr lang="en-US" dirty="0"/>
          </a:p>
        </p:txBody>
      </p:sp>
    </p:spTree>
    <p:extLst>
      <p:ext uri="{BB962C8B-B14F-4D97-AF65-F5344CB8AC3E}">
        <p14:creationId xmlns:p14="http://schemas.microsoft.com/office/powerpoint/2010/main" val="100789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Overview</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752843" y="2289323"/>
            <a:ext cx="10103770" cy="4351338"/>
          </a:xfrm>
        </p:spPr>
        <p:txBody>
          <a:bodyPr>
            <a:normAutofit fontScale="92500" lnSpcReduction="10000"/>
          </a:bodyPr>
          <a:lstStyle/>
          <a:p>
            <a:pPr marL="0" indent="0">
              <a:buNone/>
            </a:pPr>
            <a:r>
              <a:rPr lang="en-US" u="sng" dirty="0"/>
              <a:t>Objective</a:t>
            </a:r>
          </a:p>
          <a:p>
            <a:pPr lvl="1"/>
            <a:r>
              <a:rPr lang="en-US" dirty="0"/>
              <a:t>To support maintenance of a safe and reliable transportation system</a:t>
            </a:r>
          </a:p>
          <a:p>
            <a:pPr lvl="1"/>
            <a:r>
              <a:rPr lang="en-US" dirty="0"/>
              <a:t>Funds are to be used for the construction, maintenance, and repair of municipal roads and bridges</a:t>
            </a:r>
          </a:p>
          <a:p>
            <a:pPr marL="457200" lvl="1" indent="0">
              <a:buNone/>
            </a:pPr>
            <a:endParaRPr lang="en-US" dirty="0"/>
          </a:p>
          <a:p>
            <a:pPr marL="0" indent="0">
              <a:buNone/>
            </a:pPr>
            <a:r>
              <a:rPr lang="en-US" u="sng" dirty="0"/>
              <a:t>Eligible Applicants</a:t>
            </a:r>
          </a:p>
          <a:p>
            <a:pPr lvl="1"/>
            <a:r>
              <a:rPr lang="en-US" dirty="0"/>
              <a:t>All 49 Delaware County municipalities</a:t>
            </a:r>
          </a:p>
          <a:p>
            <a:pPr marL="457200" lvl="1" indent="0">
              <a:buNone/>
            </a:pPr>
            <a:endParaRPr lang="en-US" dirty="0"/>
          </a:p>
          <a:p>
            <a:pPr marL="0" indent="0">
              <a:buNone/>
            </a:pPr>
            <a:r>
              <a:rPr lang="en-US" u="sng" dirty="0"/>
              <a:t>Eligible Projects</a:t>
            </a:r>
          </a:p>
          <a:p>
            <a:pPr lvl="1"/>
            <a:r>
              <a:rPr lang="en-US" dirty="0">
                <a:hlinkClick r:id="rId3"/>
              </a:rPr>
              <a:t>PennDOT Publication No. 9 </a:t>
            </a:r>
            <a:r>
              <a:rPr lang="en-US" dirty="0"/>
              <a:t>identifies program eligibility requirements</a:t>
            </a:r>
          </a:p>
          <a:p>
            <a:pPr lvl="1"/>
            <a:r>
              <a:rPr lang="en-US" dirty="0"/>
              <a:t>Project must conform to Pub 9 to be considered eligible to receive County Aid allocation monies</a:t>
            </a:r>
          </a:p>
        </p:txBody>
      </p:sp>
    </p:spTree>
    <p:extLst>
      <p:ext uri="{BB962C8B-B14F-4D97-AF65-F5344CB8AC3E}">
        <p14:creationId xmlns:p14="http://schemas.microsoft.com/office/powerpoint/2010/main" val="193971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Requirements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05629" y="2208791"/>
            <a:ext cx="4851920" cy="4609167"/>
          </a:xfrm>
        </p:spPr>
        <p:txBody>
          <a:bodyPr>
            <a:normAutofit fontScale="55000" lnSpcReduction="20000"/>
          </a:bodyPr>
          <a:lstStyle/>
          <a:p>
            <a:pPr marL="0" indent="0">
              <a:lnSpc>
                <a:spcPct val="110000"/>
              </a:lnSpc>
              <a:buNone/>
            </a:pPr>
            <a:r>
              <a:rPr lang="en-US" sz="5100" b="1" dirty="0"/>
              <a:t>County Aid projects are managed in </a:t>
            </a:r>
            <a:r>
              <a:rPr lang="en-US" sz="5100" b="1" dirty="0">
                <a:solidFill>
                  <a:srgbClr val="00B0F0"/>
                </a:solidFill>
                <a:hlinkClick r:id="rId3">
                  <a:extLst>
                    <a:ext uri="{A12FA001-AC4F-418D-AE19-62706E023703}">
                      <ahyp:hlinkClr xmlns:ahyp="http://schemas.microsoft.com/office/drawing/2018/hyperlinkcolor" val="tx"/>
                    </a:ext>
                  </a:extLst>
                </a:hlinkClick>
              </a:rPr>
              <a:t>dotGrants</a:t>
            </a:r>
            <a:endParaRPr lang="en-US" sz="5100" b="1" dirty="0">
              <a:solidFill>
                <a:srgbClr val="00B0F0"/>
              </a:solidFill>
            </a:endParaRPr>
          </a:p>
          <a:p>
            <a:pPr marL="0" indent="0">
              <a:buNone/>
            </a:pPr>
            <a:endParaRPr lang="en-US" sz="1600" dirty="0"/>
          </a:p>
          <a:p>
            <a:pPr lvl="1"/>
            <a:r>
              <a:rPr lang="en-US" sz="3600" dirty="0"/>
              <a:t>dotGrants is PennDOT’s online Grant Management System</a:t>
            </a:r>
          </a:p>
          <a:p>
            <a:pPr lvl="1"/>
            <a:r>
              <a:rPr lang="en-US" sz="3600" dirty="0"/>
              <a:t>A free account is required</a:t>
            </a:r>
          </a:p>
          <a:p>
            <a:pPr lvl="1"/>
            <a:r>
              <a:rPr lang="en-US" sz="3600" dirty="0"/>
              <a:t>A paper application will not be accepted</a:t>
            </a:r>
          </a:p>
          <a:p>
            <a:pPr lvl="1"/>
            <a:r>
              <a:rPr lang="en-US" sz="3600" dirty="0"/>
              <a:t>A Municipal Official or Authorized 3</a:t>
            </a:r>
            <a:r>
              <a:rPr lang="en-US" sz="3600" baseline="30000" dirty="0"/>
              <a:t>rd</a:t>
            </a:r>
            <a:r>
              <a:rPr lang="en-US" sz="3600" dirty="0"/>
              <a:t> party may create the County Aid Application</a:t>
            </a:r>
          </a:p>
          <a:p>
            <a:pPr lvl="1"/>
            <a:r>
              <a:rPr lang="en-US" sz="3600" dirty="0"/>
              <a:t>dotGrants will automatically assign a project number when County Aid Application is initialized</a:t>
            </a:r>
          </a:p>
          <a:p>
            <a:pPr marL="457200" lvl="1" indent="0">
              <a:buNone/>
            </a:pPr>
            <a:endParaRPr lang="en-US" dirty="0"/>
          </a:p>
          <a:p>
            <a:pPr marL="457200" lvl="1" indent="0">
              <a:buNone/>
            </a:pPr>
            <a:endParaRPr lang="en-US" sz="1400" dirty="0"/>
          </a:p>
          <a:p>
            <a:pPr marL="914400" lvl="2" indent="0">
              <a:buNone/>
            </a:pPr>
            <a:r>
              <a:rPr lang="en-US" sz="1600" dirty="0"/>
              <a:t>	</a:t>
            </a:r>
            <a:endParaRPr lang="en-US" sz="1400" dirty="0"/>
          </a:p>
          <a:p>
            <a:pPr lvl="3"/>
            <a:endParaRPr lang="en-US" dirty="0"/>
          </a:p>
          <a:p>
            <a:pPr lvl="3"/>
            <a:endParaRPr lang="en-US" dirty="0"/>
          </a:p>
        </p:txBody>
      </p:sp>
      <p:pic>
        <p:nvPicPr>
          <p:cNvPr id="5" name="Picture 4">
            <a:extLst>
              <a:ext uri="{FF2B5EF4-FFF2-40B4-BE49-F238E27FC236}">
                <a16:creationId xmlns:a16="http://schemas.microsoft.com/office/drawing/2014/main" id="{24EEF8A5-9239-4702-A7FE-A9A7F74926E0}"/>
              </a:ext>
            </a:extLst>
          </p:cNvPr>
          <p:cNvPicPr>
            <a:picLocks noChangeAspect="1"/>
          </p:cNvPicPr>
          <p:nvPr/>
        </p:nvPicPr>
        <p:blipFill>
          <a:blip r:embed="rId4"/>
          <a:stretch>
            <a:fillRect/>
          </a:stretch>
        </p:blipFill>
        <p:spPr>
          <a:xfrm>
            <a:off x="5063178" y="2518294"/>
            <a:ext cx="5892727" cy="3322243"/>
          </a:xfrm>
          <a:prstGeom prst="rect">
            <a:avLst/>
          </a:prstGeom>
        </p:spPr>
      </p:pic>
    </p:spTree>
    <p:extLst>
      <p:ext uri="{BB962C8B-B14F-4D97-AF65-F5344CB8AC3E}">
        <p14:creationId xmlns:p14="http://schemas.microsoft.com/office/powerpoint/2010/main" val="3708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Requirements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0" y="2157796"/>
            <a:ext cx="5197152" cy="4700203"/>
          </a:xfrm>
        </p:spPr>
        <p:txBody>
          <a:bodyPr>
            <a:normAutofit fontScale="25000" lnSpcReduction="20000"/>
          </a:bodyPr>
          <a:lstStyle/>
          <a:p>
            <a:pPr marL="0" indent="0">
              <a:lnSpc>
                <a:spcPct val="110000"/>
              </a:lnSpc>
              <a:buNone/>
            </a:pPr>
            <a:r>
              <a:rPr lang="en-US" sz="11200" b="1" dirty="0"/>
              <a:t>County Aid Application must be created in dotGrants: </a:t>
            </a:r>
          </a:p>
          <a:p>
            <a:pPr marL="0" indent="0">
              <a:lnSpc>
                <a:spcPct val="110000"/>
              </a:lnSpc>
              <a:buNone/>
            </a:pPr>
            <a:endParaRPr lang="en-US" sz="4200" b="1" dirty="0"/>
          </a:p>
          <a:p>
            <a:r>
              <a:rPr lang="en-US" sz="8800" dirty="0"/>
              <a:t>Complete Section 1 of the County Aid Application in dotGrants</a:t>
            </a:r>
          </a:p>
          <a:p>
            <a:pPr lvl="1"/>
            <a:r>
              <a:rPr lang="en-US" sz="8800" dirty="0"/>
              <a:t>Project Scope of Work and title must identify type of work to be performed</a:t>
            </a:r>
          </a:p>
          <a:p>
            <a:pPr lvl="1"/>
            <a:r>
              <a:rPr lang="en-US" sz="8800" dirty="0"/>
              <a:t>PennDOT will not accept “2026 Road Program”</a:t>
            </a:r>
          </a:p>
          <a:p>
            <a:r>
              <a:rPr lang="en-US" sz="8800" dirty="0"/>
              <a:t>Upload the dated, signed &amp; attested Municipal Resolution for County Aid</a:t>
            </a:r>
          </a:p>
          <a:p>
            <a:endParaRPr lang="en-US" sz="11200" dirty="0"/>
          </a:p>
          <a:p>
            <a:pPr lvl="4"/>
            <a:endParaRPr lang="en-US" sz="11200" dirty="0"/>
          </a:p>
          <a:p>
            <a:pPr marL="1828800" lvl="4" indent="0">
              <a:buNone/>
            </a:pPr>
            <a:endParaRPr lang="en-US" dirty="0"/>
          </a:p>
        </p:txBody>
      </p:sp>
      <p:pic>
        <p:nvPicPr>
          <p:cNvPr id="11" name="Picture 10">
            <a:extLst>
              <a:ext uri="{FF2B5EF4-FFF2-40B4-BE49-F238E27FC236}">
                <a16:creationId xmlns:a16="http://schemas.microsoft.com/office/drawing/2014/main" id="{1DFE5C78-F6BE-4B6B-A17A-E96E5D1F2BC6}"/>
              </a:ext>
            </a:extLst>
          </p:cNvPr>
          <p:cNvPicPr>
            <a:picLocks noChangeAspect="1"/>
          </p:cNvPicPr>
          <p:nvPr/>
        </p:nvPicPr>
        <p:blipFill>
          <a:blip r:embed="rId3"/>
          <a:stretch>
            <a:fillRect/>
          </a:stretch>
        </p:blipFill>
        <p:spPr>
          <a:xfrm>
            <a:off x="6812449" y="3589431"/>
            <a:ext cx="2540739" cy="3194643"/>
          </a:xfrm>
          <a:prstGeom prst="rect">
            <a:avLst/>
          </a:prstGeom>
        </p:spPr>
      </p:pic>
      <p:pic>
        <p:nvPicPr>
          <p:cNvPr id="7" name="Picture 6">
            <a:extLst>
              <a:ext uri="{FF2B5EF4-FFF2-40B4-BE49-F238E27FC236}">
                <a16:creationId xmlns:a16="http://schemas.microsoft.com/office/drawing/2014/main" id="{17E8C0DF-F442-4A79-8C73-05B89A16A054}"/>
              </a:ext>
            </a:extLst>
          </p:cNvPr>
          <p:cNvPicPr>
            <a:picLocks noChangeAspect="1"/>
          </p:cNvPicPr>
          <p:nvPr/>
        </p:nvPicPr>
        <p:blipFill>
          <a:blip r:embed="rId4"/>
          <a:stretch>
            <a:fillRect/>
          </a:stretch>
        </p:blipFill>
        <p:spPr>
          <a:xfrm>
            <a:off x="5484242" y="2247665"/>
            <a:ext cx="5197152" cy="1510473"/>
          </a:xfrm>
          <a:prstGeom prst="rect">
            <a:avLst/>
          </a:prstGeom>
        </p:spPr>
      </p:pic>
    </p:spTree>
    <p:extLst>
      <p:ext uri="{BB962C8B-B14F-4D97-AF65-F5344CB8AC3E}">
        <p14:creationId xmlns:p14="http://schemas.microsoft.com/office/powerpoint/2010/main" val="408969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Requirements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0" y="2157797"/>
            <a:ext cx="5057192" cy="4351338"/>
          </a:xfrm>
        </p:spPr>
        <p:txBody>
          <a:bodyPr>
            <a:normAutofit/>
          </a:bodyPr>
          <a:lstStyle/>
          <a:p>
            <a:pPr marL="0" indent="0">
              <a:buNone/>
            </a:pPr>
            <a:r>
              <a:rPr lang="en-US" b="1" dirty="0"/>
              <a:t>PennDOT Municipal Services will create and approve the project after:</a:t>
            </a:r>
          </a:p>
          <a:p>
            <a:r>
              <a:rPr lang="en-US" sz="2400" dirty="0"/>
              <a:t>Project is advertised</a:t>
            </a:r>
          </a:p>
          <a:p>
            <a:r>
              <a:rPr lang="en-US" sz="2400" dirty="0"/>
              <a:t>Contract awarded to the lowest responsible bidder</a:t>
            </a:r>
          </a:p>
          <a:p>
            <a:r>
              <a:rPr lang="en-US" sz="2400" dirty="0"/>
              <a:t>Contract fully executed by all parties </a:t>
            </a:r>
          </a:p>
          <a:p>
            <a:r>
              <a:rPr lang="en-US" sz="2400" dirty="0"/>
              <a:t>Submission of all required documentation to Municipal Services Specialist for review</a:t>
            </a:r>
          </a:p>
          <a:p>
            <a:pPr marL="0" indent="0">
              <a:buNone/>
            </a:pPr>
            <a:endParaRPr lang="en-US" sz="1500" dirty="0"/>
          </a:p>
          <a:p>
            <a:pPr lvl="4"/>
            <a:endParaRPr lang="en-US" dirty="0"/>
          </a:p>
          <a:p>
            <a:pPr marL="1828800" lvl="4" indent="0">
              <a:buNone/>
            </a:pPr>
            <a:endParaRPr lang="en-US" dirty="0"/>
          </a:p>
        </p:txBody>
      </p:sp>
      <p:pic>
        <p:nvPicPr>
          <p:cNvPr id="5" name="Picture 4">
            <a:extLst>
              <a:ext uri="{FF2B5EF4-FFF2-40B4-BE49-F238E27FC236}">
                <a16:creationId xmlns:a16="http://schemas.microsoft.com/office/drawing/2014/main" id="{E8EE1478-27F7-4289-8B13-08838C70A549}"/>
              </a:ext>
            </a:extLst>
          </p:cNvPr>
          <p:cNvPicPr>
            <a:picLocks noChangeAspect="1"/>
          </p:cNvPicPr>
          <p:nvPr/>
        </p:nvPicPr>
        <p:blipFill>
          <a:blip r:embed="rId3"/>
          <a:stretch>
            <a:fillRect/>
          </a:stretch>
        </p:blipFill>
        <p:spPr>
          <a:xfrm>
            <a:off x="5057192" y="2311001"/>
            <a:ext cx="3238812" cy="3163953"/>
          </a:xfrm>
          <a:prstGeom prst="rect">
            <a:avLst/>
          </a:prstGeom>
        </p:spPr>
      </p:pic>
      <p:pic>
        <p:nvPicPr>
          <p:cNvPr id="9" name="Picture 8" descr="Filling out forms on a table">
            <a:extLst>
              <a:ext uri="{FF2B5EF4-FFF2-40B4-BE49-F238E27FC236}">
                <a16:creationId xmlns:a16="http://schemas.microsoft.com/office/drawing/2014/main" id="{9F92BEA0-D4E3-461B-AE60-46E40D2F5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8664" y="2641185"/>
            <a:ext cx="3728495" cy="2488697"/>
          </a:xfrm>
          <a:prstGeom prst="rect">
            <a:avLst/>
          </a:prstGeom>
        </p:spPr>
      </p:pic>
    </p:spTree>
    <p:extLst>
      <p:ext uri="{BB962C8B-B14F-4D97-AF65-F5344CB8AC3E}">
        <p14:creationId xmlns:p14="http://schemas.microsoft.com/office/powerpoint/2010/main" val="392928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Requirements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0" y="2157797"/>
            <a:ext cx="5057192" cy="4351338"/>
          </a:xfrm>
        </p:spPr>
        <p:txBody>
          <a:bodyPr>
            <a:normAutofit/>
          </a:bodyPr>
          <a:lstStyle/>
          <a:p>
            <a:pPr marL="0" indent="0">
              <a:buNone/>
            </a:pPr>
            <a:r>
              <a:rPr lang="en-US" b="1" dirty="0"/>
              <a:t>Filing the Final MS-999 Project Completion Report:</a:t>
            </a:r>
          </a:p>
          <a:p>
            <a:r>
              <a:rPr lang="en-US" sz="2400" dirty="0"/>
              <a:t>All documents must be uploaded to dotGrants </a:t>
            </a:r>
          </a:p>
          <a:p>
            <a:r>
              <a:rPr lang="en-US" sz="2400" b="1" u="sng" dirty="0"/>
              <a:t>Issue the COUNTY AID PAYMENT from the GENERAL FUND</a:t>
            </a:r>
          </a:p>
          <a:p>
            <a:r>
              <a:rPr lang="en-US" sz="2400" dirty="0"/>
              <a:t>Be sure to CLAIM County Aid on the MS-999. Do not leave the value for CLF ACT 32 blank.</a:t>
            </a:r>
          </a:p>
          <a:p>
            <a:pPr marL="0" indent="0">
              <a:buNone/>
            </a:pPr>
            <a:endParaRPr lang="en-US" sz="1500" dirty="0"/>
          </a:p>
          <a:p>
            <a:pPr lvl="4"/>
            <a:endParaRPr lang="en-US" dirty="0"/>
          </a:p>
          <a:p>
            <a:pPr marL="1828800" lvl="4" indent="0">
              <a:buNone/>
            </a:pPr>
            <a:endParaRPr lang="en-US" dirty="0"/>
          </a:p>
        </p:txBody>
      </p:sp>
      <p:pic>
        <p:nvPicPr>
          <p:cNvPr id="11" name="Picture 10">
            <a:extLst>
              <a:ext uri="{FF2B5EF4-FFF2-40B4-BE49-F238E27FC236}">
                <a16:creationId xmlns:a16="http://schemas.microsoft.com/office/drawing/2014/main" id="{6C64A181-CF81-4D0B-80C4-93F1F88A9ABD}"/>
              </a:ext>
            </a:extLst>
          </p:cNvPr>
          <p:cNvPicPr>
            <a:picLocks noChangeAspect="1"/>
          </p:cNvPicPr>
          <p:nvPr/>
        </p:nvPicPr>
        <p:blipFill>
          <a:blip r:embed="rId3"/>
          <a:stretch>
            <a:fillRect/>
          </a:stretch>
        </p:blipFill>
        <p:spPr>
          <a:xfrm>
            <a:off x="6086363" y="2376773"/>
            <a:ext cx="3554679" cy="3613784"/>
          </a:xfrm>
          <a:prstGeom prst="rect">
            <a:avLst/>
          </a:prstGeom>
        </p:spPr>
      </p:pic>
      <p:pic>
        <p:nvPicPr>
          <p:cNvPr id="13" name="Picture 12">
            <a:extLst>
              <a:ext uri="{FF2B5EF4-FFF2-40B4-BE49-F238E27FC236}">
                <a16:creationId xmlns:a16="http://schemas.microsoft.com/office/drawing/2014/main" id="{100936C2-AAC8-4965-85D5-ED4C08AD25AC}"/>
              </a:ext>
            </a:extLst>
          </p:cNvPr>
          <p:cNvPicPr>
            <a:picLocks noChangeAspect="1"/>
          </p:cNvPicPr>
          <p:nvPr/>
        </p:nvPicPr>
        <p:blipFill>
          <a:blip r:embed="rId4"/>
          <a:stretch>
            <a:fillRect/>
          </a:stretch>
        </p:blipFill>
        <p:spPr>
          <a:xfrm>
            <a:off x="8867591" y="2829478"/>
            <a:ext cx="1882942" cy="1199043"/>
          </a:xfrm>
          <a:prstGeom prst="rect">
            <a:avLst/>
          </a:prstGeom>
        </p:spPr>
      </p:pic>
      <p:pic>
        <p:nvPicPr>
          <p:cNvPr id="15" name="Picture 14">
            <a:extLst>
              <a:ext uri="{FF2B5EF4-FFF2-40B4-BE49-F238E27FC236}">
                <a16:creationId xmlns:a16="http://schemas.microsoft.com/office/drawing/2014/main" id="{88A53041-2982-46CD-8381-B6F4CD12D5E0}"/>
              </a:ext>
            </a:extLst>
          </p:cNvPr>
          <p:cNvPicPr>
            <a:picLocks noChangeAspect="1"/>
          </p:cNvPicPr>
          <p:nvPr/>
        </p:nvPicPr>
        <p:blipFill>
          <a:blip r:embed="rId5"/>
          <a:stretch>
            <a:fillRect/>
          </a:stretch>
        </p:blipFill>
        <p:spPr>
          <a:xfrm>
            <a:off x="4925224" y="5624764"/>
            <a:ext cx="7278116" cy="952633"/>
          </a:xfrm>
          <a:prstGeom prst="rect">
            <a:avLst/>
          </a:prstGeom>
        </p:spPr>
      </p:pic>
    </p:spTree>
    <p:extLst>
      <p:ext uri="{BB962C8B-B14F-4D97-AF65-F5344CB8AC3E}">
        <p14:creationId xmlns:p14="http://schemas.microsoft.com/office/powerpoint/2010/main" val="408699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Requirements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1970" y="2187573"/>
            <a:ext cx="7943309" cy="4652611"/>
          </a:xfrm>
        </p:spPr>
        <p:txBody>
          <a:bodyPr>
            <a:normAutofit fontScale="85000" lnSpcReduction="20000"/>
          </a:bodyPr>
          <a:lstStyle/>
          <a:p>
            <a:pPr marL="457200" lvl="1" indent="0">
              <a:buNone/>
            </a:pPr>
            <a:endParaRPr lang="en-US" sz="2800" dirty="0"/>
          </a:p>
          <a:p>
            <a:pPr marL="457200" lvl="1" indent="0">
              <a:buNone/>
            </a:pPr>
            <a:r>
              <a:rPr lang="en-US" sz="2800" b="1" dirty="0"/>
              <a:t>Allowable Expenditures per Publication 9</a:t>
            </a:r>
          </a:p>
          <a:p>
            <a:pPr marL="457200" lvl="1" indent="0">
              <a:buNone/>
            </a:pPr>
            <a:endParaRPr lang="en-US" sz="1050" dirty="0"/>
          </a:p>
          <a:p>
            <a:pPr marL="1428750" lvl="2" indent="-514350">
              <a:buFont typeface="+mj-lt"/>
              <a:buAutoNum type="arabicPeriod"/>
            </a:pPr>
            <a:r>
              <a:rPr lang="en-US" sz="2600" dirty="0"/>
              <a:t>Construction, reconstruction, maintenance, and repair of roads and bridges </a:t>
            </a:r>
          </a:p>
          <a:p>
            <a:pPr marL="1885950" lvl="3" indent="-514350">
              <a:buFont typeface="+mj-lt"/>
              <a:buAutoNum type="alphaLcPeriod"/>
            </a:pPr>
            <a:r>
              <a:rPr lang="en-US" sz="2600" dirty="0"/>
              <a:t>Paving Projects</a:t>
            </a:r>
          </a:p>
          <a:p>
            <a:pPr marL="1885950" lvl="3" indent="-514350">
              <a:buFont typeface="+mj-lt"/>
              <a:buAutoNum type="alphaLcPeriod"/>
            </a:pPr>
            <a:r>
              <a:rPr lang="en-US" sz="2600" dirty="0"/>
              <a:t>Bridge Maintenance</a:t>
            </a:r>
          </a:p>
          <a:p>
            <a:pPr marL="1885950" lvl="3" indent="-514350">
              <a:buFont typeface="+mj-lt"/>
              <a:buAutoNum type="alphaLcPeriod"/>
            </a:pPr>
            <a:r>
              <a:rPr lang="en-US" sz="2600" dirty="0"/>
              <a:t>Guide Rail Improvement</a:t>
            </a:r>
          </a:p>
          <a:p>
            <a:pPr marL="1885950" lvl="3" indent="-514350">
              <a:buFont typeface="+mj-lt"/>
              <a:buAutoNum type="alphaLcPeriod"/>
            </a:pPr>
            <a:r>
              <a:rPr lang="en-US" sz="2600" dirty="0"/>
              <a:t>Crack Sealing</a:t>
            </a:r>
          </a:p>
          <a:p>
            <a:pPr marL="1428750" lvl="2" indent="-514350">
              <a:buFont typeface="+mj-lt"/>
              <a:buAutoNum type="arabicPeriod"/>
            </a:pPr>
            <a:r>
              <a:rPr lang="en-US" sz="2600" dirty="0"/>
              <a:t>Culverts and drainage structures </a:t>
            </a:r>
          </a:p>
          <a:p>
            <a:pPr marL="1428750" lvl="2" indent="-514350">
              <a:buFont typeface="+mj-lt"/>
              <a:buAutoNum type="arabicPeriod"/>
            </a:pPr>
            <a:r>
              <a:rPr lang="en-US" sz="2600" dirty="0"/>
              <a:t>Costs associated with traffic signs and signals </a:t>
            </a:r>
          </a:p>
          <a:p>
            <a:pPr marL="1428750" lvl="2" indent="-514350">
              <a:buFont typeface="+mj-lt"/>
              <a:buAutoNum type="arabicPeriod"/>
            </a:pPr>
            <a:r>
              <a:rPr lang="en-US" sz="2600" dirty="0"/>
              <a:t>Street lighting [PECO Utility Invoices]</a:t>
            </a:r>
          </a:p>
          <a:p>
            <a:pPr marL="1428750" lvl="2" indent="-514350">
              <a:buFont typeface="+mj-lt"/>
              <a:buAutoNum type="arabicPeriod"/>
            </a:pPr>
            <a:endParaRPr lang="en-US" dirty="0">
              <a:highlight>
                <a:srgbClr val="FFFF00"/>
              </a:highlight>
            </a:endParaRPr>
          </a:p>
          <a:p>
            <a:pPr marL="914400" lvl="2" indent="0">
              <a:buNone/>
            </a:pPr>
            <a:endParaRPr lang="en-US" dirty="0"/>
          </a:p>
          <a:p>
            <a:pPr marL="0" indent="0">
              <a:buNone/>
            </a:pPr>
            <a:r>
              <a:rPr lang="en-US" sz="1800" dirty="0"/>
              <a:t>*Please verify project scope conforms to PennDOT Publication 9</a:t>
            </a:r>
          </a:p>
          <a:p>
            <a:pPr marL="0" indent="0">
              <a:buNone/>
            </a:pPr>
            <a:r>
              <a:rPr lang="en-US" sz="1800" dirty="0"/>
              <a:t>*For assistance, please consult with PennDOT Municipal Services Specialist</a:t>
            </a:r>
          </a:p>
        </p:txBody>
      </p:sp>
      <p:pic>
        <p:nvPicPr>
          <p:cNvPr id="5" name="Picture 4">
            <a:extLst>
              <a:ext uri="{FF2B5EF4-FFF2-40B4-BE49-F238E27FC236}">
                <a16:creationId xmlns:a16="http://schemas.microsoft.com/office/drawing/2014/main" id="{3D3ADFEB-DEFB-4867-9EDB-42ABFC0BC776}"/>
              </a:ext>
            </a:extLst>
          </p:cNvPr>
          <p:cNvPicPr>
            <a:picLocks noChangeAspect="1"/>
          </p:cNvPicPr>
          <p:nvPr/>
        </p:nvPicPr>
        <p:blipFill>
          <a:blip r:embed="rId3"/>
          <a:stretch>
            <a:fillRect/>
          </a:stretch>
        </p:blipFill>
        <p:spPr>
          <a:xfrm>
            <a:off x="8135541" y="2273574"/>
            <a:ext cx="3544731" cy="4584426"/>
          </a:xfrm>
          <a:prstGeom prst="rect">
            <a:avLst/>
          </a:prstGeom>
        </p:spPr>
      </p:pic>
    </p:spTree>
    <p:extLst>
      <p:ext uri="{BB962C8B-B14F-4D97-AF65-F5344CB8AC3E}">
        <p14:creationId xmlns:p14="http://schemas.microsoft.com/office/powerpoint/2010/main" val="318614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2026 County Aid Program- Key Dates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903698" y="5653407"/>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21173" y="2273574"/>
            <a:ext cx="7943309" cy="4583824"/>
          </a:xfrm>
        </p:spPr>
        <p:txBody>
          <a:bodyPr>
            <a:normAutofit fontScale="25000" lnSpcReduction="20000"/>
          </a:bodyPr>
          <a:lstStyle/>
          <a:p>
            <a:pPr lvl="1"/>
            <a:endParaRPr lang="en-US" sz="6000" b="1" dirty="0">
              <a:solidFill>
                <a:schemeClr val="accent1"/>
              </a:solidFill>
              <a:highlight>
                <a:srgbClr val="FFFF00"/>
              </a:highlight>
            </a:endParaRPr>
          </a:p>
          <a:p>
            <a:pPr lvl="1"/>
            <a:r>
              <a:rPr lang="en-US" sz="6000" b="1" dirty="0">
                <a:solidFill>
                  <a:schemeClr val="accent1"/>
                </a:solidFill>
              </a:rPr>
              <a:t>March 20 </a:t>
            </a:r>
            <a:r>
              <a:rPr lang="en-US" sz="6000" dirty="0"/>
              <a:t>– Final date to notify of intent to accept 2026 County Aid allocation</a:t>
            </a:r>
          </a:p>
          <a:p>
            <a:pPr lvl="2"/>
            <a:r>
              <a:rPr lang="en-US" sz="5600" i="1" dirty="0"/>
              <a:t>Failure to notify by this date results in forfeiture of 2026 funding</a:t>
            </a:r>
          </a:p>
          <a:p>
            <a:pPr lvl="1"/>
            <a:endParaRPr lang="en-US" sz="5100" b="1" dirty="0">
              <a:solidFill>
                <a:schemeClr val="accent1"/>
              </a:solidFill>
            </a:endParaRPr>
          </a:p>
          <a:p>
            <a:pPr lvl="1"/>
            <a:r>
              <a:rPr lang="en-US" sz="6000" b="1" dirty="0">
                <a:solidFill>
                  <a:schemeClr val="accent1"/>
                </a:solidFill>
              </a:rPr>
              <a:t>June 30 </a:t>
            </a:r>
            <a:r>
              <a:rPr lang="en-US" sz="6000" dirty="0"/>
              <a:t>– County Aid must be filed in dotGrants &amp; Project Advertised</a:t>
            </a:r>
          </a:p>
          <a:p>
            <a:pPr lvl="2"/>
            <a:r>
              <a:rPr lang="en-US" sz="5600" i="1" dirty="0"/>
              <a:t>Failure to file by this date results in forfeiture of 2026 funding</a:t>
            </a:r>
          </a:p>
          <a:p>
            <a:pPr marL="457200" lvl="1" indent="0">
              <a:buNone/>
            </a:pPr>
            <a:endParaRPr lang="en-US" sz="5100" dirty="0"/>
          </a:p>
          <a:p>
            <a:pPr lvl="1"/>
            <a:r>
              <a:rPr lang="en-US" sz="6000" b="1" dirty="0">
                <a:solidFill>
                  <a:schemeClr val="accent1"/>
                </a:solidFill>
              </a:rPr>
              <a:t>September 30 </a:t>
            </a:r>
            <a:r>
              <a:rPr lang="en-US" sz="6000" dirty="0"/>
              <a:t>– County Aid project must be substantially complete</a:t>
            </a:r>
          </a:p>
          <a:p>
            <a:pPr marL="457200" lvl="1" indent="0">
              <a:buNone/>
            </a:pPr>
            <a:endParaRPr lang="en-US" sz="6000" dirty="0"/>
          </a:p>
          <a:p>
            <a:pPr lvl="1"/>
            <a:r>
              <a:rPr lang="en-US" sz="6000" b="1" dirty="0">
                <a:solidFill>
                  <a:schemeClr val="accent1"/>
                </a:solidFill>
              </a:rPr>
              <a:t>November 27</a:t>
            </a:r>
            <a:r>
              <a:rPr lang="en-US" sz="6000" dirty="0">
                <a:solidFill>
                  <a:schemeClr val="accent1"/>
                </a:solidFill>
              </a:rPr>
              <a:t> </a:t>
            </a:r>
            <a:r>
              <a:rPr lang="en-US" sz="6000" dirty="0"/>
              <a:t>– Last day to file Project Completion Report in dotGrants</a:t>
            </a:r>
          </a:p>
          <a:p>
            <a:pPr lvl="2"/>
            <a:r>
              <a:rPr lang="en-US" sz="5600" dirty="0"/>
              <a:t>Project Completion Report is Form MS-999 </a:t>
            </a:r>
          </a:p>
          <a:p>
            <a:pPr lvl="2"/>
            <a:r>
              <a:rPr lang="en-US" sz="5600" dirty="0"/>
              <a:t>It is filed in dotGrants</a:t>
            </a:r>
          </a:p>
          <a:p>
            <a:pPr lvl="2"/>
            <a:r>
              <a:rPr lang="en-US" sz="5600" dirty="0"/>
              <a:t>All data and supporting documents must be included in the report</a:t>
            </a:r>
          </a:p>
          <a:p>
            <a:pPr lvl="2"/>
            <a:r>
              <a:rPr lang="en-US" sz="5600" i="1" dirty="0"/>
              <a:t>Failure to file FINAL MS-999 by this date results in forfeiture of 2026 funding</a:t>
            </a:r>
          </a:p>
          <a:p>
            <a:pPr marL="457200" lvl="1" indent="0">
              <a:buNone/>
            </a:pPr>
            <a:endParaRPr lang="en-US" sz="5100" dirty="0"/>
          </a:p>
          <a:p>
            <a:pPr marL="914400" lvl="2" indent="0">
              <a:buNone/>
            </a:pPr>
            <a:endParaRPr lang="en-US" sz="6000" dirty="0"/>
          </a:p>
          <a:p>
            <a:pPr marL="914400" lvl="2" indent="0">
              <a:buNone/>
            </a:pPr>
            <a:endParaRPr lang="en-US" sz="3800" dirty="0"/>
          </a:p>
          <a:p>
            <a:pPr marL="0" indent="0">
              <a:buNone/>
            </a:pPr>
            <a:r>
              <a:rPr lang="en-US" sz="4800" i="1" dirty="0"/>
              <a:t>**A complete calendar of Key Dates is provided in the Appendix**</a:t>
            </a:r>
          </a:p>
          <a:p>
            <a:pPr lvl="1"/>
            <a:endParaRPr lang="en-US" sz="3800" dirty="0"/>
          </a:p>
          <a:p>
            <a:pPr lvl="3"/>
            <a:endParaRPr lang="en-US" dirty="0"/>
          </a:p>
        </p:txBody>
      </p:sp>
      <p:pic>
        <p:nvPicPr>
          <p:cNvPr id="8" name="Picture 7" descr="Calendar&#10;&#10;Description automatically generated">
            <a:extLst>
              <a:ext uri="{FF2B5EF4-FFF2-40B4-BE49-F238E27FC236}">
                <a16:creationId xmlns:a16="http://schemas.microsoft.com/office/drawing/2014/main" id="{BC9D1916-0E6F-4695-A724-A70AB1E465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46254" y="2273574"/>
            <a:ext cx="4071892" cy="2774714"/>
          </a:xfrm>
          <a:prstGeom prst="rect">
            <a:avLst/>
          </a:prstGeom>
          <a:solidFill>
            <a:schemeClr val="bg1"/>
          </a:solidFill>
        </p:spPr>
      </p:pic>
      <p:sp>
        <p:nvSpPr>
          <p:cNvPr id="9" name="TextBox 8">
            <a:extLst>
              <a:ext uri="{FF2B5EF4-FFF2-40B4-BE49-F238E27FC236}">
                <a16:creationId xmlns:a16="http://schemas.microsoft.com/office/drawing/2014/main" id="{9BA8C1CA-ECF2-4377-A42D-D18693331AD9}"/>
              </a:ext>
            </a:extLst>
          </p:cNvPr>
          <p:cNvSpPr txBox="1"/>
          <p:nvPr/>
        </p:nvSpPr>
        <p:spPr>
          <a:xfrm>
            <a:off x="8727420" y="5405417"/>
            <a:ext cx="3299751" cy="230832"/>
          </a:xfrm>
          <a:prstGeom prst="rect">
            <a:avLst/>
          </a:prstGeom>
          <a:solidFill>
            <a:schemeClr val="bg1"/>
          </a:solidFill>
        </p:spPr>
        <p:txBody>
          <a:bodyPr wrap="square" rtlCol="0">
            <a:spAutoFit/>
          </a:bodyPr>
          <a:lstStyle/>
          <a:p>
            <a:r>
              <a:rPr lang="en-US" sz="900" dirty="0">
                <a:noFill/>
                <a:hlinkClick r:id="rId4" tooltip="https://blogs.brighton.ac.uk/digitalliteracies/2016/07/01/managing-time/">
                  <a:extLst>
                    <a:ext uri="{A12FA001-AC4F-418D-AE19-62706E023703}">
                      <ahyp:hlinkClr xmlns:ahyp="http://schemas.microsoft.com/office/drawing/2018/hyperlinkcolor" val="tx"/>
                    </a:ext>
                  </a:extLst>
                </a:hlinkClick>
              </a:rPr>
              <a:t>This Photo</a:t>
            </a:r>
            <a:r>
              <a:rPr lang="en-US" sz="900" dirty="0">
                <a:noFill/>
              </a:rPr>
              <a:t> by Unknown Author is licensed under </a:t>
            </a:r>
            <a:r>
              <a:rPr lang="en-US" sz="900" dirty="0">
                <a:noFill/>
                <a:hlinkClick r:id="rId5" tooltip="https://creativecommons.org/licenses/by-nc-sa/3.0/">
                  <a:extLst>
                    <a:ext uri="{A12FA001-AC4F-418D-AE19-62706E023703}">
                      <ahyp:hlinkClr xmlns:ahyp="http://schemas.microsoft.com/office/drawing/2018/hyperlinkcolor" val="tx"/>
                    </a:ext>
                  </a:extLst>
                </a:hlinkClick>
              </a:rPr>
              <a:t>CC BY-SA-NC</a:t>
            </a:r>
            <a:endParaRPr lang="en-US" sz="900" dirty="0">
              <a:noFill/>
            </a:endParaRPr>
          </a:p>
        </p:txBody>
      </p:sp>
    </p:spTree>
    <p:extLst>
      <p:ext uri="{BB962C8B-B14F-4D97-AF65-F5344CB8AC3E}">
        <p14:creationId xmlns:p14="http://schemas.microsoft.com/office/powerpoint/2010/main" val="139615687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14752</TotalTime>
  <Words>1508</Words>
  <Application>Microsoft Office PowerPoint</Application>
  <PresentationFormat>Widescreen</PresentationFormat>
  <Paragraphs>244</Paragraphs>
  <Slides>29</Slides>
  <Notes>0</Notes>
  <HiddenSlides>1</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7" baseType="lpstr">
      <vt:lpstr>Arial</vt:lpstr>
      <vt:lpstr>Calibri</vt:lpstr>
      <vt:lpstr>Calibri Light</vt:lpstr>
      <vt:lpstr>Google Sans</vt:lpstr>
      <vt:lpstr>1_Office Theme</vt:lpstr>
      <vt:lpstr>2_Office Theme</vt:lpstr>
      <vt:lpstr>Presentation</vt:lpstr>
      <vt:lpstr>Acrobat Document</vt:lpstr>
      <vt:lpstr>Getting the Most from the 2026 County Aid Program </vt:lpstr>
      <vt:lpstr>Informational Session Agenda</vt:lpstr>
      <vt:lpstr>County Aid Program Overview</vt:lpstr>
      <vt:lpstr>County Aid Program Requirements</vt:lpstr>
      <vt:lpstr>County Aid Program Requirements</vt:lpstr>
      <vt:lpstr>County Aid Program Requirements</vt:lpstr>
      <vt:lpstr>County Aid Program Requirements</vt:lpstr>
      <vt:lpstr>County Aid Program Requirements</vt:lpstr>
      <vt:lpstr>2026 County Aid Program- Key Dates</vt:lpstr>
      <vt:lpstr>Common Pitfalls Associated with County Aid</vt:lpstr>
      <vt:lpstr>Non-payment of County Aid #1</vt:lpstr>
      <vt:lpstr>Non-payment of County Aid #2</vt:lpstr>
      <vt:lpstr>Non-payment of County Aid #3</vt:lpstr>
      <vt:lpstr>Non-payment of County Aid #4</vt:lpstr>
      <vt:lpstr>Common Questions about County Aid</vt:lpstr>
      <vt:lpstr>Common Questions about County Aid</vt:lpstr>
      <vt:lpstr>Common Questions about County Aid</vt:lpstr>
      <vt:lpstr>Common Questions about County Aid</vt:lpstr>
      <vt:lpstr>Common Questions about County Aid</vt:lpstr>
      <vt:lpstr>Common Questions about County Aid</vt:lpstr>
      <vt:lpstr>Common Questions about County Aid</vt:lpstr>
      <vt:lpstr>Common Questions about County Aid</vt:lpstr>
      <vt:lpstr>Thank you for attending!</vt:lpstr>
      <vt:lpstr>APPENDIX </vt:lpstr>
      <vt:lpstr>2026 County Aid Key Dates</vt:lpstr>
      <vt:lpstr>County Aid Resources</vt:lpstr>
      <vt:lpstr>PowerPoint Presentation</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Improvement Program (CIP) Steering Committee</dc:title>
  <dc:creator>Danielle Floyd</dc:creator>
  <cp:lastModifiedBy>Watson, Mareile</cp:lastModifiedBy>
  <cp:revision>80</cp:revision>
  <dcterms:created xsi:type="dcterms:W3CDTF">2023-09-04T15:43:04Z</dcterms:created>
  <dcterms:modified xsi:type="dcterms:W3CDTF">2026-02-25T18:40:25Z</dcterms:modified>
</cp:coreProperties>
</file>