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Roboto Slab"/>
      <p:regular r:id="rId27"/>
      <p:bold r:id="rId28"/>
    </p:embeddedFont>
    <p:embeddedFont>
      <p:font typeface="Roboto"/>
      <p:regular r:id="rId29"/>
      <p:bold r:id="rId30"/>
      <p:italic r:id="rId31"/>
      <p:boldItalic r:id="rId32"/>
    </p:embeddedFont>
    <p:embeddedFont>
      <p:font typeface="Average"/>
      <p:regular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obotoSlab-bold.fntdata"/><Relationship Id="rId27" Type="http://schemas.openxmlformats.org/officeDocument/2006/relationships/font" Target="fonts/RobotoSlab-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6.xml"/><Relationship Id="rId33" Type="http://schemas.openxmlformats.org/officeDocument/2006/relationships/font" Target="fonts/Average-regular.fntdata"/><Relationship Id="rId10" Type="http://schemas.openxmlformats.org/officeDocument/2006/relationships/slide" Target="slides/slide5.xml"/><Relationship Id="rId32" Type="http://schemas.openxmlformats.org/officeDocument/2006/relationships/font" Target="fonts/Roboto-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nserve-energy-future.com/types-and-benefits-urban-agriculture.php"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21584318b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21584318b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1acb87b158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1acb87b158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21584318b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21584318b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1acb87b158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1acb87b158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1acb87b15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1acb87b15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1acb87b158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1acb87b158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1acb87b158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1acb87b158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Goals and Objectives </a:t>
            </a:r>
            <a:endParaRPr/>
          </a:p>
          <a:p>
            <a:pPr indent="-317500" lvl="0" marL="457200" rtl="0" algn="l">
              <a:lnSpc>
                <a:spcPct val="115000"/>
              </a:lnSpc>
              <a:spcBef>
                <a:spcPts val="0"/>
              </a:spcBef>
              <a:spcAft>
                <a:spcPts val="0"/>
              </a:spcAft>
              <a:buClr>
                <a:schemeClr val="dk1"/>
              </a:buClr>
              <a:buSzPts val="1400"/>
              <a:buFont typeface="Average"/>
              <a:buChar char="●"/>
            </a:pPr>
            <a:r>
              <a:rPr lang="en" sz="1400">
                <a:solidFill>
                  <a:schemeClr val="dk1"/>
                </a:solidFill>
                <a:latin typeface="Average"/>
                <a:ea typeface="Average"/>
                <a:cs typeface="Average"/>
                <a:sym typeface="Average"/>
              </a:rPr>
              <a:t>Increase the access to fresh food</a:t>
            </a:r>
            <a:endParaRPr sz="1400">
              <a:solidFill>
                <a:schemeClr val="dk1"/>
              </a:solidFill>
              <a:latin typeface="Average"/>
              <a:ea typeface="Average"/>
              <a:cs typeface="Average"/>
              <a:sym typeface="Average"/>
            </a:endParaRPr>
          </a:p>
          <a:p>
            <a:pPr indent="-317500" lvl="0" marL="457200" rtl="0" algn="l">
              <a:lnSpc>
                <a:spcPct val="115000"/>
              </a:lnSpc>
              <a:spcBef>
                <a:spcPts val="0"/>
              </a:spcBef>
              <a:spcAft>
                <a:spcPts val="0"/>
              </a:spcAft>
              <a:buClr>
                <a:schemeClr val="dk1"/>
              </a:buClr>
              <a:buSzPts val="1400"/>
              <a:buFont typeface="Average"/>
              <a:buChar char="●"/>
            </a:pPr>
            <a:r>
              <a:rPr lang="en" sz="1400">
                <a:solidFill>
                  <a:schemeClr val="dk1"/>
                </a:solidFill>
                <a:latin typeface="Average"/>
                <a:ea typeface="Average"/>
                <a:cs typeface="Average"/>
                <a:sym typeface="Average"/>
              </a:rPr>
              <a:t>Reduce the cost of locally grown produce</a:t>
            </a:r>
            <a:endParaRPr sz="1400">
              <a:solidFill>
                <a:schemeClr val="dk1"/>
              </a:solidFill>
              <a:latin typeface="Average"/>
              <a:ea typeface="Average"/>
              <a:cs typeface="Average"/>
              <a:sym typeface="Average"/>
            </a:endParaRPr>
          </a:p>
          <a:p>
            <a:pPr indent="-317500" lvl="0" marL="457200" rtl="0" algn="l">
              <a:lnSpc>
                <a:spcPct val="115000"/>
              </a:lnSpc>
              <a:spcBef>
                <a:spcPts val="0"/>
              </a:spcBef>
              <a:spcAft>
                <a:spcPts val="0"/>
              </a:spcAft>
              <a:buClr>
                <a:schemeClr val="dk1"/>
              </a:buClr>
              <a:buSzPts val="1400"/>
              <a:buFont typeface="Average"/>
              <a:buChar char="●"/>
            </a:pPr>
            <a:r>
              <a:rPr lang="en" sz="1400">
                <a:solidFill>
                  <a:schemeClr val="dk1"/>
                </a:solidFill>
                <a:latin typeface="Average"/>
                <a:ea typeface="Average"/>
                <a:cs typeface="Average"/>
                <a:sym typeface="Average"/>
              </a:rPr>
              <a:t>Reduce food waste</a:t>
            </a:r>
            <a:endParaRPr sz="1400">
              <a:solidFill>
                <a:schemeClr val="dk1"/>
              </a:solidFill>
              <a:latin typeface="Average"/>
              <a:ea typeface="Average"/>
              <a:cs typeface="Average"/>
              <a:sym typeface="Average"/>
            </a:endParaRPr>
          </a:p>
          <a:p>
            <a:pPr indent="-317500" lvl="0" marL="457200" rtl="0" algn="l">
              <a:lnSpc>
                <a:spcPct val="115000"/>
              </a:lnSpc>
              <a:spcBef>
                <a:spcPts val="0"/>
              </a:spcBef>
              <a:spcAft>
                <a:spcPts val="0"/>
              </a:spcAft>
              <a:buClr>
                <a:schemeClr val="dk1"/>
              </a:buClr>
              <a:buSzPts val="1400"/>
              <a:buFont typeface="Average"/>
              <a:buChar char="●"/>
            </a:pPr>
            <a:r>
              <a:rPr lang="en" sz="1400">
                <a:solidFill>
                  <a:schemeClr val="dk1"/>
                </a:solidFill>
                <a:latin typeface="Average"/>
                <a:ea typeface="Average"/>
                <a:cs typeface="Average"/>
                <a:sym typeface="Average"/>
              </a:rPr>
              <a:t>Enable small to medium sized farms to access a wider range of customers</a:t>
            </a:r>
            <a:endParaRPr sz="1400">
              <a:solidFill>
                <a:schemeClr val="dk1"/>
              </a:solidFill>
              <a:latin typeface="Average"/>
              <a:ea typeface="Average"/>
              <a:cs typeface="Average"/>
              <a:sym typeface="Average"/>
            </a:endParaRPr>
          </a:p>
          <a:p>
            <a:pPr indent="-317500" lvl="0" marL="457200" rtl="0" algn="l">
              <a:lnSpc>
                <a:spcPct val="115000"/>
              </a:lnSpc>
              <a:spcBef>
                <a:spcPts val="0"/>
              </a:spcBef>
              <a:spcAft>
                <a:spcPts val="0"/>
              </a:spcAft>
              <a:buClr>
                <a:schemeClr val="dk1"/>
              </a:buClr>
              <a:buSzPts val="1400"/>
              <a:buFont typeface="Average"/>
              <a:buChar char="●"/>
            </a:pPr>
            <a:r>
              <a:rPr lang="en" sz="1400">
                <a:solidFill>
                  <a:schemeClr val="dk1"/>
                </a:solidFill>
                <a:latin typeface="Average"/>
                <a:ea typeface="Average"/>
                <a:cs typeface="Average"/>
                <a:sym typeface="Average"/>
              </a:rPr>
              <a:t>Distribute high-quality and locally produced products directly from the farmer to consumer within a 2-to-3-day turnaround time</a:t>
            </a:r>
            <a:endParaRPr sz="1400">
              <a:solidFill>
                <a:schemeClr val="dk1"/>
              </a:solidFill>
              <a:latin typeface="Average"/>
              <a:ea typeface="Average"/>
              <a:cs typeface="Average"/>
              <a:sym typeface="Average"/>
            </a:endParaRPr>
          </a:p>
          <a:p>
            <a:pPr indent="0" lvl="0" marL="0" rtl="0" algn="l">
              <a:spcBef>
                <a:spcPts val="120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1acb87b158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1acb87b158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1acb87b158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1acb87b158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1acb87b158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1acb87b158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21584318b5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21584318b5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21584318b5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121584318b5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21584318b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21584318b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21bb4d2d80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21bb4d2d80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21584318b5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21584318b5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Matthew to discuss the specific type of urban farming that is going on in Wilmington.</a:t>
            </a:r>
            <a:endParaRPr/>
          </a:p>
          <a:p>
            <a:pPr indent="0" lvl="0" marL="0" rtl="0" algn="l">
              <a:spcBef>
                <a:spcPts val="0"/>
              </a:spcBef>
              <a:spcAft>
                <a:spcPts val="0"/>
              </a:spcAft>
              <a:buNone/>
            </a:pPr>
            <a:r>
              <a:rPr lang="en" u="sng">
                <a:solidFill>
                  <a:schemeClr val="hlink"/>
                </a:solidFill>
                <a:hlinkClick r:id="rId2"/>
              </a:rPr>
              <a:t>https://www.conserve-energy-future.com/types-and-benefits-urban-agriculture.php</a:t>
            </a:r>
            <a:endParaRPr/>
          </a:p>
          <a:p>
            <a:pPr indent="-288131" lvl="0" marL="457200" rtl="0" algn="l">
              <a:lnSpc>
                <a:spcPct val="115000"/>
              </a:lnSpc>
              <a:spcBef>
                <a:spcPts val="0"/>
              </a:spcBef>
              <a:spcAft>
                <a:spcPts val="0"/>
              </a:spcAft>
              <a:buClr>
                <a:schemeClr val="dk1"/>
              </a:buClr>
              <a:buSzPts val="938"/>
              <a:buFont typeface="Roboto"/>
              <a:buChar char="●"/>
            </a:pPr>
            <a:r>
              <a:rPr lang="en" sz="937">
                <a:solidFill>
                  <a:schemeClr val="dk1"/>
                </a:solidFill>
                <a:latin typeface="Roboto"/>
                <a:ea typeface="Roboto"/>
                <a:cs typeface="Roboto"/>
                <a:sym typeface="Roboto"/>
              </a:rPr>
              <a:t>Economic</a:t>
            </a:r>
            <a:endParaRPr sz="937">
              <a:solidFill>
                <a:schemeClr val="dk1"/>
              </a:solidFill>
              <a:latin typeface="Roboto"/>
              <a:ea typeface="Roboto"/>
              <a:cs typeface="Roboto"/>
              <a:sym typeface="Roboto"/>
            </a:endParaRPr>
          </a:p>
          <a:p>
            <a:pPr indent="-288131" lvl="1" marL="914400" rtl="0" algn="l">
              <a:lnSpc>
                <a:spcPct val="115000"/>
              </a:lnSpc>
              <a:spcBef>
                <a:spcPts val="0"/>
              </a:spcBef>
              <a:spcAft>
                <a:spcPts val="0"/>
              </a:spcAft>
              <a:buClr>
                <a:schemeClr val="dk1"/>
              </a:buClr>
              <a:buSzPts val="938"/>
              <a:buFont typeface="Roboto"/>
              <a:buChar char="○"/>
            </a:pPr>
            <a:r>
              <a:rPr lang="en" sz="937">
                <a:solidFill>
                  <a:schemeClr val="dk1"/>
                </a:solidFill>
                <a:latin typeface="Roboto"/>
                <a:ea typeface="Roboto"/>
                <a:cs typeface="Roboto"/>
                <a:sym typeface="Roboto"/>
              </a:rPr>
              <a:t>Job opportunities </a:t>
            </a:r>
            <a:endParaRPr sz="937">
              <a:solidFill>
                <a:schemeClr val="dk1"/>
              </a:solidFill>
              <a:latin typeface="Roboto"/>
              <a:ea typeface="Roboto"/>
              <a:cs typeface="Roboto"/>
              <a:sym typeface="Roboto"/>
            </a:endParaRPr>
          </a:p>
          <a:p>
            <a:pPr indent="-288131" lvl="1" marL="914400" rtl="0" algn="l">
              <a:lnSpc>
                <a:spcPct val="115000"/>
              </a:lnSpc>
              <a:spcBef>
                <a:spcPts val="0"/>
              </a:spcBef>
              <a:spcAft>
                <a:spcPts val="0"/>
              </a:spcAft>
              <a:buClr>
                <a:schemeClr val="dk1"/>
              </a:buClr>
              <a:buSzPts val="938"/>
              <a:buFont typeface="Roboto"/>
              <a:buChar char="○"/>
            </a:pPr>
            <a:r>
              <a:rPr lang="en" sz="937">
                <a:solidFill>
                  <a:schemeClr val="dk1"/>
                </a:solidFill>
                <a:latin typeface="Roboto"/>
                <a:ea typeface="Roboto"/>
                <a:cs typeface="Roboto"/>
                <a:sym typeface="Roboto"/>
              </a:rPr>
              <a:t>Increases value of the land</a:t>
            </a:r>
            <a:endParaRPr sz="937">
              <a:solidFill>
                <a:schemeClr val="dk1"/>
              </a:solidFill>
              <a:latin typeface="Roboto"/>
              <a:ea typeface="Roboto"/>
              <a:cs typeface="Roboto"/>
              <a:sym typeface="Roboto"/>
            </a:endParaRPr>
          </a:p>
          <a:p>
            <a:pPr indent="-288131" lvl="0" marL="457200" rtl="0" algn="l">
              <a:lnSpc>
                <a:spcPct val="115000"/>
              </a:lnSpc>
              <a:spcBef>
                <a:spcPts val="0"/>
              </a:spcBef>
              <a:spcAft>
                <a:spcPts val="0"/>
              </a:spcAft>
              <a:buClr>
                <a:schemeClr val="dk1"/>
              </a:buClr>
              <a:buSzPts val="938"/>
              <a:buFont typeface="Roboto"/>
              <a:buChar char="●"/>
            </a:pPr>
            <a:r>
              <a:rPr lang="en" sz="937">
                <a:solidFill>
                  <a:schemeClr val="dk1"/>
                </a:solidFill>
                <a:latin typeface="Roboto"/>
                <a:ea typeface="Roboto"/>
                <a:cs typeface="Roboto"/>
                <a:sym typeface="Roboto"/>
              </a:rPr>
              <a:t>Environmental </a:t>
            </a:r>
            <a:endParaRPr sz="937">
              <a:solidFill>
                <a:schemeClr val="dk1"/>
              </a:solidFill>
              <a:latin typeface="Roboto"/>
              <a:ea typeface="Roboto"/>
              <a:cs typeface="Roboto"/>
              <a:sym typeface="Roboto"/>
            </a:endParaRPr>
          </a:p>
          <a:p>
            <a:pPr indent="-288131" lvl="1" marL="914400" rtl="0" algn="l">
              <a:lnSpc>
                <a:spcPct val="115000"/>
              </a:lnSpc>
              <a:spcBef>
                <a:spcPts val="0"/>
              </a:spcBef>
              <a:spcAft>
                <a:spcPts val="0"/>
              </a:spcAft>
              <a:buClr>
                <a:schemeClr val="dk1"/>
              </a:buClr>
              <a:buSzPts val="938"/>
              <a:buFont typeface="Roboto"/>
              <a:buChar char="○"/>
            </a:pPr>
            <a:r>
              <a:rPr lang="en" sz="937">
                <a:solidFill>
                  <a:schemeClr val="dk1"/>
                </a:solidFill>
                <a:latin typeface="Roboto"/>
                <a:ea typeface="Roboto"/>
                <a:cs typeface="Roboto"/>
                <a:sym typeface="Roboto"/>
              </a:rPr>
              <a:t>Improve urban environment quality - biodiversity, improve air quality</a:t>
            </a:r>
            <a:endParaRPr sz="937">
              <a:solidFill>
                <a:schemeClr val="dk1"/>
              </a:solidFill>
              <a:latin typeface="Roboto"/>
              <a:ea typeface="Roboto"/>
              <a:cs typeface="Roboto"/>
              <a:sym typeface="Roboto"/>
            </a:endParaRPr>
          </a:p>
          <a:p>
            <a:pPr indent="-288131" lvl="1" marL="914400" rtl="0" algn="l">
              <a:lnSpc>
                <a:spcPct val="115000"/>
              </a:lnSpc>
              <a:spcBef>
                <a:spcPts val="0"/>
              </a:spcBef>
              <a:spcAft>
                <a:spcPts val="0"/>
              </a:spcAft>
              <a:buClr>
                <a:schemeClr val="dk1"/>
              </a:buClr>
              <a:buSzPts val="938"/>
              <a:buFont typeface="Roboto"/>
              <a:buChar char="○"/>
            </a:pPr>
            <a:r>
              <a:rPr lang="en" sz="937">
                <a:solidFill>
                  <a:schemeClr val="dk1"/>
                </a:solidFill>
                <a:latin typeface="Roboto"/>
                <a:ea typeface="Roboto"/>
                <a:cs typeface="Roboto"/>
                <a:sym typeface="Roboto"/>
              </a:rPr>
              <a:t>Reduction of carbon footprint- requires less industrial chemicals (organic)- less emissions from transportation mediums</a:t>
            </a:r>
            <a:endParaRPr sz="937">
              <a:solidFill>
                <a:schemeClr val="dk1"/>
              </a:solidFill>
              <a:latin typeface="Roboto"/>
              <a:ea typeface="Roboto"/>
              <a:cs typeface="Roboto"/>
              <a:sym typeface="Roboto"/>
            </a:endParaRPr>
          </a:p>
          <a:p>
            <a:pPr indent="-288131" lvl="1" marL="914400" rtl="0" algn="l">
              <a:lnSpc>
                <a:spcPct val="115000"/>
              </a:lnSpc>
              <a:spcBef>
                <a:spcPts val="0"/>
              </a:spcBef>
              <a:spcAft>
                <a:spcPts val="0"/>
              </a:spcAft>
              <a:buClr>
                <a:schemeClr val="dk1"/>
              </a:buClr>
              <a:buSzPts val="938"/>
              <a:buFont typeface="Roboto"/>
              <a:buChar char="○"/>
            </a:pPr>
            <a:r>
              <a:rPr lang="en" sz="937">
                <a:solidFill>
                  <a:schemeClr val="dk1"/>
                </a:solidFill>
                <a:latin typeface="Roboto"/>
                <a:ea typeface="Roboto"/>
                <a:cs typeface="Roboto"/>
                <a:sym typeface="Roboto"/>
              </a:rPr>
              <a:t>Crop preservation/crop development </a:t>
            </a:r>
            <a:endParaRPr sz="937">
              <a:solidFill>
                <a:schemeClr val="dk1"/>
              </a:solidFill>
              <a:latin typeface="Roboto"/>
              <a:ea typeface="Roboto"/>
              <a:cs typeface="Roboto"/>
              <a:sym typeface="Roboto"/>
            </a:endParaRPr>
          </a:p>
          <a:p>
            <a:pPr indent="-288131" lvl="0" marL="457200" rtl="0" algn="l">
              <a:lnSpc>
                <a:spcPct val="115000"/>
              </a:lnSpc>
              <a:spcBef>
                <a:spcPts val="0"/>
              </a:spcBef>
              <a:spcAft>
                <a:spcPts val="0"/>
              </a:spcAft>
              <a:buClr>
                <a:schemeClr val="dk1"/>
              </a:buClr>
              <a:buSzPts val="938"/>
              <a:buFont typeface="Roboto"/>
              <a:buChar char="●"/>
            </a:pPr>
            <a:r>
              <a:rPr lang="en" sz="937">
                <a:solidFill>
                  <a:schemeClr val="dk1"/>
                </a:solidFill>
                <a:latin typeface="Roboto"/>
                <a:ea typeface="Roboto"/>
                <a:cs typeface="Roboto"/>
                <a:sym typeface="Roboto"/>
              </a:rPr>
              <a:t>Social and cultural</a:t>
            </a:r>
            <a:endParaRPr sz="937">
              <a:solidFill>
                <a:schemeClr val="dk1"/>
              </a:solidFill>
              <a:latin typeface="Roboto"/>
              <a:ea typeface="Roboto"/>
              <a:cs typeface="Roboto"/>
              <a:sym typeface="Roboto"/>
            </a:endParaRPr>
          </a:p>
          <a:p>
            <a:pPr indent="-288131" lvl="1" marL="914400" rtl="0" algn="l">
              <a:lnSpc>
                <a:spcPct val="115000"/>
              </a:lnSpc>
              <a:spcBef>
                <a:spcPts val="0"/>
              </a:spcBef>
              <a:spcAft>
                <a:spcPts val="0"/>
              </a:spcAft>
              <a:buClr>
                <a:schemeClr val="dk1"/>
              </a:buClr>
              <a:buSzPts val="938"/>
              <a:buFont typeface="Roboto"/>
              <a:buChar char="○"/>
            </a:pPr>
            <a:r>
              <a:rPr lang="en" sz="937">
                <a:solidFill>
                  <a:schemeClr val="dk1"/>
                </a:solidFill>
                <a:latin typeface="Roboto"/>
                <a:ea typeface="Roboto"/>
                <a:cs typeface="Roboto"/>
                <a:sym typeface="Roboto"/>
              </a:rPr>
              <a:t>Community participation and unity </a:t>
            </a:r>
            <a:endParaRPr sz="937">
              <a:solidFill>
                <a:schemeClr val="dk1"/>
              </a:solidFill>
              <a:latin typeface="Roboto"/>
              <a:ea typeface="Roboto"/>
              <a:cs typeface="Roboto"/>
              <a:sym typeface="Roboto"/>
            </a:endParaRPr>
          </a:p>
          <a:p>
            <a:pPr indent="-288131" lvl="1" marL="914400" rtl="0" algn="l">
              <a:lnSpc>
                <a:spcPct val="115000"/>
              </a:lnSpc>
              <a:spcBef>
                <a:spcPts val="0"/>
              </a:spcBef>
              <a:spcAft>
                <a:spcPts val="0"/>
              </a:spcAft>
              <a:buClr>
                <a:schemeClr val="dk1"/>
              </a:buClr>
              <a:buSzPts val="938"/>
              <a:buFont typeface="Roboto"/>
              <a:buChar char="○"/>
            </a:pPr>
            <a:r>
              <a:rPr lang="en" sz="937">
                <a:solidFill>
                  <a:schemeClr val="dk1"/>
                </a:solidFill>
                <a:latin typeface="Roboto"/>
                <a:ea typeface="Roboto"/>
                <a:cs typeface="Roboto"/>
                <a:sym typeface="Roboto"/>
              </a:rPr>
              <a:t>Maintaining cultures</a:t>
            </a:r>
            <a:endParaRPr sz="937">
              <a:solidFill>
                <a:schemeClr val="dk1"/>
              </a:solidFill>
              <a:latin typeface="Roboto"/>
              <a:ea typeface="Roboto"/>
              <a:cs typeface="Roboto"/>
              <a:sym typeface="Roboto"/>
            </a:endParaRPr>
          </a:p>
          <a:p>
            <a:pPr indent="-288131" lvl="0" marL="457200" rtl="0" algn="l">
              <a:lnSpc>
                <a:spcPct val="115000"/>
              </a:lnSpc>
              <a:spcBef>
                <a:spcPts val="0"/>
              </a:spcBef>
              <a:spcAft>
                <a:spcPts val="0"/>
              </a:spcAft>
              <a:buClr>
                <a:schemeClr val="dk1"/>
              </a:buClr>
              <a:buSzPts val="938"/>
              <a:buFont typeface="Roboto"/>
              <a:buChar char="●"/>
            </a:pPr>
            <a:r>
              <a:rPr lang="en" sz="937">
                <a:solidFill>
                  <a:schemeClr val="dk1"/>
                </a:solidFill>
                <a:latin typeface="Roboto"/>
                <a:ea typeface="Roboto"/>
                <a:cs typeface="Roboto"/>
                <a:sym typeface="Roboto"/>
              </a:rPr>
              <a:t>Education </a:t>
            </a:r>
            <a:endParaRPr sz="937">
              <a:solidFill>
                <a:schemeClr val="dk1"/>
              </a:solidFill>
              <a:latin typeface="Roboto"/>
              <a:ea typeface="Roboto"/>
              <a:cs typeface="Roboto"/>
              <a:sym typeface="Roboto"/>
            </a:endParaRPr>
          </a:p>
          <a:p>
            <a:pPr indent="-288131" lvl="1" marL="914400" rtl="0" algn="l">
              <a:lnSpc>
                <a:spcPct val="115000"/>
              </a:lnSpc>
              <a:spcBef>
                <a:spcPts val="0"/>
              </a:spcBef>
              <a:spcAft>
                <a:spcPts val="0"/>
              </a:spcAft>
              <a:buClr>
                <a:schemeClr val="dk1"/>
              </a:buClr>
              <a:buSzPts val="938"/>
              <a:buFont typeface="Roboto"/>
              <a:buChar char="○"/>
            </a:pPr>
            <a:r>
              <a:rPr lang="en" sz="937">
                <a:solidFill>
                  <a:schemeClr val="dk1"/>
                </a:solidFill>
                <a:latin typeface="Roboto"/>
                <a:ea typeface="Roboto"/>
                <a:cs typeface="Roboto"/>
                <a:sym typeface="Roboto"/>
              </a:rPr>
              <a:t>Training and development / creativity and innovation </a:t>
            </a:r>
            <a:endParaRPr sz="937">
              <a:solidFill>
                <a:schemeClr val="dk1"/>
              </a:solidFill>
              <a:latin typeface="Roboto"/>
              <a:ea typeface="Roboto"/>
              <a:cs typeface="Roboto"/>
              <a:sym typeface="Roboto"/>
            </a:endParaRPr>
          </a:p>
          <a:p>
            <a:pPr indent="-288131" lvl="0" marL="457200" rtl="0" algn="l">
              <a:lnSpc>
                <a:spcPct val="115000"/>
              </a:lnSpc>
              <a:spcBef>
                <a:spcPts val="0"/>
              </a:spcBef>
              <a:spcAft>
                <a:spcPts val="0"/>
              </a:spcAft>
              <a:buClr>
                <a:schemeClr val="dk1"/>
              </a:buClr>
              <a:buSzPts val="938"/>
              <a:buFont typeface="Roboto"/>
              <a:buChar char="●"/>
            </a:pPr>
            <a:r>
              <a:rPr lang="en" sz="937">
                <a:solidFill>
                  <a:schemeClr val="dk1"/>
                </a:solidFill>
                <a:latin typeface="Roboto"/>
                <a:ea typeface="Roboto"/>
                <a:cs typeface="Roboto"/>
                <a:sym typeface="Roboto"/>
              </a:rPr>
              <a:t>Health, nutrition, and food accessibility </a:t>
            </a:r>
            <a:endParaRPr sz="937">
              <a:solidFill>
                <a:schemeClr val="dk1"/>
              </a:solidFill>
              <a:latin typeface="Roboto"/>
              <a:ea typeface="Roboto"/>
              <a:cs typeface="Roboto"/>
              <a:sym typeface="Roboto"/>
            </a:endParaRPr>
          </a:p>
          <a:p>
            <a:pPr indent="-288131" lvl="1" marL="914400" rtl="0" algn="l">
              <a:lnSpc>
                <a:spcPct val="115000"/>
              </a:lnSpc>
              <a:spcBef>
                <a:spcPts val="0"/>
              </a:spcBef>
              <a:spcAft>
                <a:spcPts val="0"/>
              </a:spcAft>
              <a:buClr>
                <a:schemeClr val="dk1"/>
              </a:buClr>
              <a:buSzPts val="938"/>
              <a:buFont typeface="Roboto"/>
              <a:buChar char="○"/>
            </a:pPr>
            <a:r>
              <a:rPr lang="en" sz="937">
                <a:solidFill>
                  <a:schemeClr val="dk1"/>
                </a:solidFill>
                <a:latin typeface="Roboto"/>
                <a:ea typeface="Roboto"/>
                <a:cs typeface="Roboto"/>
                <a:sym typeface="Roboto"/>
              </a:rPr>
              <a:t>Creates urban food security </a:t>
            </a:r>
            <a:endParaRPr sz="937">
              <a:solidFill>
                <a:schemeClr val="dk1"/>
              </a:solidFill>
              <a:latin typeface="Roboto"/>
              <a:ea typeface="Roboto"/>
              <a:cs typeface="Roboto"/>
              <a:sym typeface="Roboto"/>
            </a:endParaRPr>
          </a:p>
          <a:p>
            <a:pPr indent="-288131" lvl="1" marL="914400" rtl="0" algn="l">
              <a:lnSpc>
                <a:spcPct val="115000"/>
              </a:lnSpc>
              <a:spcBef>
                <a:spcPts val="0"/>
              </a:spcBef>
              <a:spcAft>
                <a:spcPts val="0"/>
              </a:spcAft>
              <a:buClr>
                <a:schemeClr val="dk1"/>
              </a:buClr>
              <a:buSzPts val="938"/>
              <a:buFont typeface="Roboto"/>
              <a:buChar char="○"/>
            </a:pPr>
            <a:r>
              <a:rPr lang="en" sz="937">
                <a:solidFill>
                  <a:schemeClr val="dk1"/>
                </a:solidFill>
                <a:latin typeface="Roboto"/>
                <a:ea typeface="Roboto"/>
                <a:cs typeface="Roboto"/>
                <a:sym typeface="Roboto"/>
              </a:rPr>
              <a:t>Availability of fresh produce </a:t>
            </a:r>
            <a:endParaRPr sz="937">
              <a:solidFill>
                <a:schemeClr val="dk1"/>
              </a:solidFill>
              <a:latin typeface="Roboto"/>
              <a:ea typeface="Roboto"/>
              <a:cs typeface="Roboto"/>
              <a:sym typeface="Roboto"/>
            </a:endParaRPr>
          </a:p>
          <a:p>
            <a:pPr indent="-288131" lvl="1" marL="914400" rtl="0" algn="l">
              <a:lnSpc>
                <a:spcPct val="115000"/>
              </a:lnSpc>
              <a:spcBef>
                <a:spcPts val="0"/>
              </a:spcBef>
              <a:spcAft>
                <a:spcPts val="0"/>
              </a:spcAft>
              <a:buClr>
                <a:schemeClr val="dk1"/>
              </a:buClr>
              <a:buSzPts val="938"/>
              <a:buFont typeface="Roboto"/>
              <a:buChar char="○"/>
            </a:pPr>
            <a:r>
              <a:rPr lang="en" sz="937">
                <a:solidFill>
                  <a:schemeClr val="dk1"/>
                </a:solidFill>
                <a:latin typeface="Roboto"/>
                <a:ea typeface="Roboto"/>
                <a:cs typeface="Roboto"/>
                <a:sym typeface="Roboto"/>
              </a:rPr>
              <a:t>Keeping community healthy </a:t>
            </a:r>
            <a:endParaRPr sz="937">
              <a:solidFill>
                <a:schemeClr val="dk1"/>
              </a:solidFill>
              <a:latin typeface="Roboto"/>
              <a:ea typeface="Roboto"/>
              <a:cs typeface="Roboto"/>
              <a:sym typeface="Roboto"/>
            </a:endParaRPr>
          </a:p>
          <a:p>
            <a:pPr indent="0" lvl="0" marL="0" rtl="0" algn="l">
              <a:spcBef>
                <a:spcPts val="1200"/>
              </a:spcBef>
              <a:spcAft>
                <a:spcPts val="0"/>
              </a:spcAft>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21584318b5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21584318b5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21bb4d2d8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21bb4d2d8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21bb4d2d8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21bb4d2d8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21584318b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21584318b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1acb87b15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1acb87b15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p:nvPr>
            <p:ph idx="1" type="body"/>
          </p:nvPr>
        </p:nvSpPr>
        <p:spPr>
          <a:xfrm>
            <a:off x="387900" y="2919450"/>
            <a:ext cx="83682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480750" y="1764950"/>
            <a:ext cx="8222100" cy="9075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5"/>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3879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87900" y="1594025"/>
            <a:ext cx="2808000" cy="2681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265500" y="1209075"/>
            <a:ext cx="4045200" cy="15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6" name="Google Shape;46;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23.png"/><Relationship Id="rId6"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www.consciousconnectionsinc.com/programs" TargetMode="External"/><Relationship Id="rId4" Type="http://schemas.openxmlformats.org/officeDocument/2006/relationships/hyperlink" Target="https://www.consciousconnectionsinc.com/programs" TargetMode="External"/><Relationship Id="rId5" Type="http://schemas.openxmlformats.org/officeDocument/2006/relationships/hyperlink" Target="https://www.consciousconnectionsinc.com/shop/p/feed-the-community" TargetMode="External"/><Relationship Id="rId6" Type="http://schemas.openxmlformats.org/officeDocument/2006/relationships/hyperlink" Target="https://www.consciousconnectionsinc.com/shop/p/feed-the-community" TargetMode="External"/><Relationship Id="rId7"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mailto:info@consciousconnectionsinc.com" TargetMode="Externa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7.png"/><Relationship Id="rId4" Type="http://schemas.openxmlformats.org/officeDocument/2006/relationships/image" Target="../media/image18.png"/><Relationship Id="rId5" Type="http://schemas.openxmlformats.org/officeDocument/2006/relationships/image" Target="../media/image35.png"/><Relationship Id="rId6" Type="http://schemas.openxmlformats.org/officeDocument/2006/relationships/image" Target="../media/image28.png"/><Relationship Id="rId7"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9.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3"/>
          <p:cNvSpPr txBox="1"/>
          <p:nvPr>
            <p:ph type="ctrTitle"/>
          </p:nvPr>
        </p:nvSpPr>
        <p:spPr>
          <a:xfrm>
            <a:off x="1680302" y="1188925"/>
            <a:ext cx="5783400" cy="1457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Conscious Connections Inc.</a:t>
            </a:r>
            <a:endParaRPr/>
          </a:p>
        </p:txBody>
      </p:sp>
      <p:sp>
        <p:nvSpPr>
          <p:cNvPr id="64" name="Google Shape;64;p13"/>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Matthew Williams </a:t>
            </a:r>
            <a:endParaRPr/>
          </a:p>
        </p:txBody>
      </p:sp>
      <p:pic>
        <p:nvPicPr>
          <p:cNvPr descr="A picture containing logo&#10;&#10;Description automatically generated" id="65" name="Google Shape;65;p13"/>
          <p:cNvPicPr preferRelativeResize="0"/>
          <p:nvPr/>
        </p:nvPicPr>
        <p:blipFill>
          <a:blip r:embed="rId3">
            <a:alphaModFix/>
          </a:blip>
          <a:stretch>
            <a:fillRect/>
          </a:stretch>
        </p:blipFill>
        <p:spPr>
          <a:xfrm>
            <a:off x="129975" y="3626725"/>
            <a:ext cx="2946512" cy="1387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2"/>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Programs </a:t>
            </a:r>
            <a:endParaRPr/>
          </a:p>
        </p:txBody>
      </p:sp>
      <p:sp>
        <p:nvSpPr>
          <p:cNvPr id="138" name="Google Shape;138;p22"/>
          <p:cNvSpPr txBox="1"/>
          <p:nvPr>
            <p:ph idx="1" type="body"/>
          </p:nvPr>
        </p:nvSpPr>
        <p:spPr>
          <a:xfrm>
            <a:off x="387900" y="13896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L.I.T Crew </a:t>
            </a:r>
            <a:endParaRPr/>
          </a:p>
          <a:p>
            <a:pPr indent="-342900" lvl="0" marL="457200" rtl="0" algn="l">
              <a:spcBef>
                <a:spcPts val="0"/>
              </a:spcBef>
              <a:spcAft>
                <a:spcPts val="0"/>
              </a:spcAft>
              <a:buSzPts val="1800"/>
              <a:buAutoNum type="arabicPeriod"/>
            </a:pPr>
            <a:r>
              <a:rPr lang="en"/>
              <a:t>Wilmington Evolution </a:t>
            </a:r>
            <a:endParaRPr/>
          </a:p>
          <a:p>
            <a:pPr indent="-342900" lvl="0" marL="457200" rtl="0" algn="l">
              <a:spcBef>
                <a:spcPts val="0"/>
              </a:spcBef>
              <a:spcAft>
                <a:spcPts val="0"/>
              </a:spcAft>
              <a:buSzPts val="1800"/>
              <a:buAutoNum type="arabicPeriod"/>
            </a:pPr>
            <a:r>
              <a:rPr lang="en"/>
              <a:t>Feed the Community </a:t>
            </a:r>
            <a:endParaRPr/>
          </a:p>
          <a:p>
            <a:pPr indent="-342900" lvl="0" marL="457200" rtl="0" algn="l">
              <a:spcBef>
                <a:spcPts val="0"/>
              </a:spcBef>
              <a:spcAft>
                <a:spcPts val="0"/>
              </a:spcAft>
              <a:buSzPts val="1800"/>
              <a:buAutoNum type="arabicPeriod"/>
            </a:pPr>
            <a:r>
              <a:rPr lang="en"/>
              <a:t>Delaware </a:t>
            </a:r>
            <a:r>
              <a:rPr lang="en"/>
              <a:t>Farm Fresh  </a:t>
            </a:r>
            <a:endParaRPr/>
          </a:p>
        </p:txBody>
      </p:sp>
      <p:pic>
        <p:nvPicPr>
          <p:cNvPr id="139" name="Google Shape;139;p22"/>
          <p:cNvPicPr preferRelativeResize="0"/>
          <p:nvPr/>
        </p:nvPicPr>
        <p:blipFill>
          <a:blip r:embed="rId3">
            <a:alphaModFix/>
          </a:blip>
          <a:stretch>
            <a:fillRect/>
          </a:stretch>
        </p:blipFill>
        <p:spPr>
          <a:xfrm>
            <a:off x="4366875" y="253075"/>
            <a:ext cx="3857625" cy="2143125"/>
          </a:xfrm>
          <a:prstGeom prst="rect">
            <a:avLst/>
          </a:prstGeom>
          <a:noFill/>
          <a:ln>
            <a:noFill/>
          </a:ln>
        </p:spPr>
      </p:pic>
      <p:pic>
        <p:nvPicPr>
          <p:cNvPr id="140" name="Google Shape;140;p22"/>
          <p:cNvPicPr preferRelativeResize="0"/>
          <p:nvPr/>
        </p:nvPicPr>
        <p:blipFill>
          <a:blip r:embed="rId4">
            <a:alphaModFix/>
          </a:blip>
          <a:stretch>
            <a:fillRect/>
          </a:stretch>
        </p:blipFill>
        <p:spPr>
          <a:xfrm>
            <a:off x="1000214" y="2866725"/>
            <a:ext cx="2955248" cy="2143125"/>
          </a:xfrm>
          <a:prstGeom prst="rect">
            <a:avLst/>
          </a:prstGeom>
          <a:noFill/>
          <a:ln>
            <a:noFill/>
          </a:ln>
        </p:spPr>
      </p:pic>
      <p:pic>
        <p:nvPicPr>
          <p:cNvPr id="141" name="Google Shape;141;p22"/>
          <p:cNvPicPr preferRelativeResize="0"/>
          <p:nvPr/>
        </p:nvPicPr>
        <p:blipFill rotWithShape="1">
          <a:blip r:embed="rId5">
            <a:alphaModFix/>
          </a:blip>
          <a:srcRect b="17095" l="0" r="0" t="0"/>
          <a:stretch/>
        </p:blipFill>
        <p:spPr>
          <a:xfrm>
            <a:off x="4571998" y="2866723"/>
            <a:ext cx="3447388" cy="214312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LIT Crew (Leaders in Training) </a:t>
            </a:r>
            <a:endParaRPr/>
          </a:p>
        </p:txBody>
      </p:sp>
      <p:sp>
        <p:nvSpPr>
          <p:cNvPr id="147" name="Google Shape;147;p23"/>
          <p:cNvSpPr txBox="1"/>
          <p:nvPr>
            <p:ph idx="1" type="body"/>
          </p:nvPr>
        </p:nvSpPr>
        <p:spPr>
          <a:xfrm>
            <a:off x="387900" y="1489825"/>
            <a:ext cx="4488300" cy="3078900"/>
          </a:xfrm>
          <a:prstGeom prst="rect">
            <a:avLst/>
          </a:prstGeom>
        </p:spPr>
        <p:txBody>
          <a:bodyPr anchorCtr="0" anchor="t" bIns="91425" lIns="91425" spcFirstLastPara="1" rIns="91425" wrap="square" tIns="91425">
            <a:noAutofit/>
          </a:bodyPr>
          <a:lstStyle/>
          <a:p>
            <a:pPr indent="-352425" lvl="0" marL="457200" rtl="0" algn="l">
              <a:lnSpc>
                <a:spcPct val="118000"/>
              </a:lnSpc>
              <a:spcBef>
                <a:spcPts val="0"/>
              </a:spcBef>
              <a:spcAft>
                <a:spcPts val="0"/>
              </a:spcAft>
              <a:buSzPts val="1950"/>
              <a:buFont typeface="Arial"/>
              <a:buChar char="●"/>
            </a:pPr>
            <a:r>
              <a:rPr lang="en" sz="1950">
                <a:latin typeface="Arial"/>
                <a:ea typeface="Arial"/>
                <a:cs typeface="Arial"/>
                <a:sym typeface="Arial"/>
              </a:rPr>
              <a:t>L.I.T. Crew members receive education and exposure in the arts and agriculture. </a:t>
            </a:r>
            <a:endParaRPr sz="1950">
              <a:latin typeface="Arial"/>
              <a:ea typeface="Arial"/>
              <a:cs typeface="Arial"/>
              <a:sym typeface="Arial"/>
            </a:endParaRPr>
          </a:p>
          <a:p>
            <a:pPr indent="-352425" lvl="0" marL="457200" rtl="0" algn="l">
              <a:lnSpc>
                <a:spcPct val="118000"/>
              </a:lnSpc>
              <a:spcBef>
                <a:spcPts val="0"/>
              </a:spcBef>
              <a:spcAft>
                <a:spcPts val="0"/>
              </a:spcAft>
              <a:buSzPts val="1950"/>
              <a:buFont typeface="Arial"/>
              <a:buChar char="●"/>
            </a:pPr>
            <a:r>
              <a:rPr lang="en" sz="1950">
                <a:latin typeface="Arial"/>
                <a:ea typeface="Arial"/>
                <a:cs typeface="Arial"/>
                <a:sym typeface="Arial"/>
              </a:rPr>
              <a:t>Members participate in activities at the urban farm and translate that knowledge into real world scenarios via their own production of a comic book series!</a:t>
            </a:r>
            <a:endParaRPr b="1" sz="1950">
              <a:latin typeface="Arial"/>
              <a:ea typeface="Arial"/>
              <a:cs typeface="Arial"/>
              <a:sym typeface="Arial"/>
            </a:endParaRPr>
          </a:p>
          <a:p>
            <a:pPr indent="0" lvl="0" marL="0" rtl="0" algn="l">
              <a:lnSpc>
                <a:spcPct val="118000"/>
              </a:lnSpc>
              <a:spcBef>
                <a:spcPts val="0"/>
              </a:spcBef>
              <a:spcAft>
                <a:spcPts val="0"/>
              </a:spcAft>
              <a:buSzPts val="688"/>
              <a:buNone/>
            </a:pPr>
            <a:r>
              <a:t/>
            </a:r>
            <a:endParaRPr b="1" sz="887">
              <a:latin typeface="Arial"/>
              <a:ea typeface="Arial"/>
              <a:cs typeface="Arial"/>
              <a:sym typeface="Arial"/>
            </a:endParaRPr>
          </a:p>
          <a:p>
            <a:pPr indent="0" lvl="0" marL="0" rtl="0" algn="l">
              <a:lnSpc>
                <a:spcPct val="95000"/>
              </a:lnSpc>
              <a:spcBef>
                <a:spcPts val="0"/>
              </a:spcBef>
              <a:spcAft>
                <a:spcPts val="0"/>
              </a:spcAft>
              <a:buSzPts val="688"/>
              <a:buNone/>
            </a:pPr>
            <a:r>
              <a:t/>
            </a:r>
            <a:endParaRPr sz="1325"/>
          </a:p>
        </p:txBody>
      </p:sp>
      <p:pic>
        <p:nvPicPr>
          <p:cNvPr id="148" name="Google Shape;148;p23"/>
          <p:cNvPicPr preferRelativeResize="0"/>
          <p:nvPr/>
        </p:nvPicPr>
        <p:blipFill>
          <a:blip r:embed="rId3">
            <a:alphaModFix/>
          </a:blip>
          <a:stretch>
            <a:fillRect/>
          </a:stretch>
        </p:blipFill>
        <p:spPr>
          <a:xfrm>
            <a:off x="5408637" y="1144125"/>
            <a:ext cx="2727100" cy="1515050"/>
          </a:xfrm>
          <a:prstGeom prst="rect">
            <a:avLst/>
          </a:prstGeom>
          <a:noFill/>
          <a:ln>
            <a:noFill/>
          </a:ln>
        </p:spPr>
      </p:pic>
      <p:pic>
        <p:nvPicPr>
          <p:cNvPr id="149" name="Google Shape;149;p23"/>
          <p:cNvPicPr preferRelativeResize="0"/>
          <p:nvPr/>
        </p:nvPicPr>
        <p:blipFill>
          <a:blip r:embed="rId4">
            <a:alphaModFix/>
          </a:blip>
          <a:stretch>
            <a:fillRect/>
          </a:stretch>
        </p:blipFill>
        <p:spPr>
          <a:xfrm rot="5400000">
            <a:off x="5644825" y="2431950"/>
            <a:ext cx="2254725" cy="2923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4"/>
          <p:cNvSpPr txBox="1"/>
          <p:nvPr>
            <p:ph type="title"/>
          </p:nvPr>
        </p:nvSpPr>
        <p:spPr>
          <a:xfrm>
            <a:off x="189075"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Youth Community Impact </a:t>
            </a:r>
            <a:endParaRPr/>
          </a:p>
        </p:txBody>
      </p:sp>
      <p:sp>
        <p:nvSpPr>
          <p:cNvPr id="155" name="Google Shape;155;p24"/>
          <p:cNvSpPr txBox="1"/>
          <p:nvPr>
            <p:ph idx="1" type="body"/>
          </p:nvPr>
        </p:nvSpPr>
        <p:spPr>
          <a:xfrm>
            <a:off x="387900" y="1489825"/>
            <a:ext cx="4712400" cy="3567900"/>
          </a:xfrm>
          <a:prstGeom prst="rect">
            <a:avLst/>
          </a:prstGeom>
        </p:spPr>
        <p:txBody>
          <a:bodyPr anchorCtr="0" anchor="t" bIns="91425" lIns="91425" spcFirstLastPara="1" rIns="91425" wrap="square" tIns="91425">
            <a:noAutofit/>
          </a:bodyPr>
          <a:lstStyle/>
          <a:p>
            <a:pPr indent="-311150" lvl="0" marL="457200" rtl="0" algn="l">
              <a:lnSpc>
                <a:spcPct val="150000"/>
              </a:lnSpc>
              <a:spcBef>
                <a:spcPts val="0"/>
              </a:spcBef>
              <a:spcAft>
                <a:spcPts val="0"/>
              </a:spcAft>
              <a:buClr>
                <a:schemeClr val="dk1"/>
              </a:buClr>
              <a:buSzPts val="1300"/>
              <a:buFont typeface="Arial"/>
              <a:buChar char="●"/>
            </a:pPr>
            <a:r>
              <a:rPr lang="en" sz="1400">
                <a:latin typeface="Arial"/>
                <a:ea typeface="Arial"/>
                <a:cs typeface="Arial"/>
                <a:sym typeface="Arial"/>
              </a:rPr>
              <a:t>At Conscious Connections, we offer a variety of community-based programs for the youth. We believe </a:t>
            </a:r>
            <a:r>
              <a:rPr i="1" lang="en" sz="1400">
                <a:latin typeface="Arial"/>
                <a:ea typeface="Arial"/>
                <a:cs typeface="Arial"/>
                <a:sym typeface="Arial"/>
              </a:rPr>
              <a:t>EDUCATION + EXPOSURE = ECONOMIC OPPORTUNITY.</a:t>
            </a:r>
            <a:r>
              <a:rPr lang="en" sz="1400">
                <a:latin typeface="Arial"/>
                <a:ea typeface="Arial"/>
                <a:cs typeface="Arial"/>
                <a:sym typeface="Arial"/>
              </a:rPr>
              <a:t> </a:t>
            </a:r>
            <a:endParaRPr sz="1400">
              <a:latin typeface="Arial"/>
              <a:ea typeface="Arial"/>
              <a:cs typeface="Arial"/>
              <a:sym typeface="Arial"/>
            </a:endParaRPr>
          </a:p>
          <a:p>
            <a:pPr indent="-323850" lvl="0" marL="457200" rtl="0" algn="l">
              <a:lnSpc>
                <a:spcPct val="150000"/>
              </a:lnSpc>
              <a:spcBef>
                <a:spcPts val="0"/>
              </a:spcBef>
              <a:spcAft>
                <a:spcPts val="0"/>
              </a:spcAft>
              <a:buClr>
                <a:schemeClr val="dk1"/>
              </a:buClr>
              <a:buSzPts val="1500"/>
              <a:buFont typeface="Arial"/>
              <a:buChar char="●"/>
            </a:pPr>
            <a:r>
              <a:rPr lang="en" sz="1500">
                <a:latin typeface="Arial"/>
                <a:ea typeface="Arial"/>
                <a:cs typeface="Arial"/>
                <a:sym typeface="Arial"/>
              </a:rPr>
              <a:t>L.I.T. Crew members receive education and exposure with activities at the urban farm through the Junior Master Gardeners™ curriculum in preparation for work in agriculture, landscaping, maintenance, and more.</a:t>
            </a:r>
            <a:endParaRPr sz="1500">
              <a:latin typeface="Arial"/>
              <a:ea typeface="Arial"/>
              <a:cs typeface="Arial"/>
              <a:sym typeface="Arial"/>
            </a:endParaRPr>
          </a:p>
          <a:p>
            <a:pPr indent="0" lvl="0" marL="0" rtl="0" algn="l">
              <a:spcBef>
                <a:spcPts val="0"/>
              </a:spcBef>
              <a:spcAft>
                <a:spcPts val="1200"/>
              </a:spcAft>
              <a:buNone/>
            </a:pPr>
            <a:r>
              <a:t/>
            </a:r>
            <a:endParaRPr/>
          </a:p>
        </p:txBody>
      </p:sp>
      <p:pic>
        <p:nvPicPr>
          <p:cNvPr id="156" name="Google Shape;156;p24"/>
          <p:cNvPicPr preferRelativeResize="0"/>
          <p:nvPr/>
        </p:nvPicPr>
        <p:blipFill>
          <a:blip r:embed="rId3">
            <a:alphaModFix/>
          </a:blip>
          <a:stretch>
            <a:fillRect/>
          </a:stretch>
        </p:blipFill>
        <p:spPr>
          <a:xfrm>
            <a:off x="5174900" y="458025"/>
            <a:ext cx="1714800" cy="2260724"/>
          </a:xfrm>
          <a:prstGeom prst="rect">
            <a:avLst/>
          </a:prstGeom>
          <a:noFill/>
          <a:ln>
            <a:noFill/>
          </a:ln>
        </p:spPr>
      </p:pic>
      <p:pic>
        <p:nvPicPr>
          <p:cNvPr id="157" name="Google Shape;157;p24"/>
          <p:cNvPicPr preferRelativeResize="0"/>
          <p:nvPr/>
        </p:nvPicPr>
        <p:blipFill>
          <a:blip r:embed="rId4">
            <a:alphaModFix/>
          </a:blip>
          <a:stretch>
            <a:fillRect/>
          </a:stretch>
        </p:blipFill>
        <p:spPr>
          <a:xfrm>
            <a:off x="7233550" y="465525"/>
            <a:ext cx="1714800" cy="2245738"/>
          </a:xfrm>
          <a:prstGeom prst="rect">
            <a:avLst/>
          </a:prstGeom>
          <a:noFill/>
          <a:ln>
            <a:noFill/>
          </a:ln>
        </p:spPr>
      </p:pic>
      <p:pic>
        <p:nvPicPr>
          <p:cNvPr id="158" name="Google Shape;158;p24"/>
          <p:cNvPicPr preferRelativeResize="0"/>
          <p:nvPr/>
        </p:nvPicPr>
        <p:blipFill>
          <a:blip r:embed="rId5">
            <a:alphaModFix/>
          </a:blip>
          <a:stretch>
            <a:fillRect/>
          </a:stretch>
        </p:blipFill>
        <p:spPr>
          <a:xfrm>
            <a:off x="5203685" y="2811950"/>
            <a:ext cx="1657228" cy="2245725"/>
          </a:xfrm>
          <a:prstGeom prst="rect">
            <a:avLst/>
          </a:prstGeom>
          <a:noFill/>
          <a:ln>
            <a:noFill/>
          </a:ln>
        </p:spPr>
      </p:pic>
      <p:pic>
        <p:nvPicPr>
          <p:cNvPr id="159" name="Google Shape;159;p24"/>
          <p:cNvPicPr preferRelativeResize="0"/>
          <p:nvPr/>
        </p:nvPicPr>
        <p:blipFill>
          <a:blip r:embed="rId6">
            <a:alphaModFix/>
          </a:blip>
          <a:stretch>
            <a:fillRect/>
          </a:stretch>
        </p:blipFill>
        <p:spPr>
          <a:xfrm>
            <a:off x="7013314" y="2871149"/>
            <a:ext cx="1978287" cy="184825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Wilmington Evolution </a:t>
            </a:r>
            <a:endParaRPr/>
          </a:p>
        </p:txBody>
      </p:sp>
      <p:sp>
        <p:nvSpPr>
          <p:cNvPr id="165" name="Google Shape;165;p25"/>
          <p:cNvSpPr txBox="1"/>
          <p:nvPr>
            <p:ph idx="1" type="body"/>
          </p:nvPr>
        </p:nvSpPr>
        <p:spPr>
          <a:xfrm>
            <a:off x="387900" y="1797399"/>
            <a:ext cx="8368200" cy="3078900"/>
          </a:xfrm>
          <a:prstGeom prst="rect">
            <a:avLst/>
          </a:prstGeom>
        </p:spPr>
        <p:txBody>
          <a:bodyPr anchorCtr="0" anchor="t" bIns="91425" lIns="91425" spcFirstLastPara="1" rIns="91425" wrap="square" tIns="91425">
            <a:noAutofit/>
          </a:bodyPr>
          <a:lstStyle/>
          <a:p>
            <a:pPr indent="0" lvl="0" marL="0" rtl="0" algn="l">
              <a:lnSpc>
                <a:spcPct val="140000"/>
              </a:lnSpc>
              <a:spcBef>
                <a:spcPts val="0"/>
              </a:spcBef>
              <a:spcAft>
                <a:spcPts val="0"/>
              </a:spcAft>
              <a:buSzPts val="935"/>
              <a:buNone/>
            </a:pPr>
            <a:r>
              <a:rPr b="1" lang="en" sz="1335">
                <a:latin typeface="Arial"/>
                <a:ea typeface="Arial"/>
                <a:cs typeface="Arial"/>
                <a:sym typeface="Arial"/>
              </a:rPr>
              <a:t>Wilmington Evolution </a:t>
            </a:r>
            <a:endParaRPr b="1" sz="1335">
              <a:latin typeface="Arial"/>
              <a:ea typeface="Arial"/>
              <a:cs typeface="Arial"/>
              <a:sym typeface="Arial"/>
            </a:endParaRPr>
          </a:p>
          <a:p>
            <a:pPr indent="-313372" lvl="0" marL="457200" rtl="0" algn="l">
              <a:lnSpc>
                <a:spcPct val="140000"/>
              </a:lnSpc>
              <a:spcBef>
                <a:spcPts val="0"/>
              </a:spcBef>
              <a:spcAft>
                <a:spcPts val="0"/>
              </a:spcAft>
              <a:buClr>
                <a:schemeClr val="dk1"/>
              </a:buClr>
              <a:buSzPts val="1335"/>
              <a:buFont typeface="Arial"/>
              <a:buChar char="●"/>
            </a:pPr>
            <a:r>
              <a:rPr lang="en" sz="1335">
                <a:latin typeface="Arial"/>
                <a:ea typeface="Arial"/>
                <a:cs typeface="Arial"/>
                <a:sym typeface="Arial"/>
              </a:rPr>
              <a:t>A concept and movement aimed at connecting Wilmington community members by creating a network of individuals who want to positively impact their local community through neighborhood beautification, increasing access to healthy food, and providing opportunities for workforce development.</a:t>
            </a:r>
            <a:endParaRPr sz="1335">
              <a:latin typeface="Arial"/>
              <a:ea typeface="Arial"/>
              <a:cs typeface="Arial"/>
              <a:sym typeface="Arial"/>
            </a:endParaRPr>
          </a:p>
          <a:p>
            <a:pPr indent="-313372" lvl="0" marL="457200" rtl="0" algn="l">
              <a:lnSpc>
                <a:spcPct val="140000"/>
              </a:lnSpc>
              <a:spcBef>
                <a:spcPts val="0"/>
              </a:spcBef>
              <a:spcAft>
                <a:spcPts val="0"/>
              </a:spcAft>
              <a:buClr>
                <a:schemeClr val="dk1"/>
              </a:buClr>
              <a:buSzPts val="1335"/>
              <a:buFont typeface="Arial"/>
              <a:buChar char="●"/>
            </a:pPr>
            <a:r>
              <a:rPr lang="en" sz="1335">
                <a:latin typeface="Arial"/>
                <a:ea typeface="Arial"/>
                <a:cs typeface="Arial"/>
                <a:sym typeface="Arial"/>
              </a:rPr>
              <a:t>Wilmington Evolution is an extension of Conscious Connections, Inc. and our mission.</a:t>
            </a:r>
            <a:endParaRPr sz="1335">
              <a:latin typeface="Arial"/>
              <a:ea typeface="Arial"/>
              <a:cs typeface="Arial"/>
              <a:sym typeface="Arial"/>
            </a:endParaRPr>
          </a:p>
          <a:p>
            <a:pPr indent="-313372" lvl="1" marL="914400" rtl="0" algn="l">
              <a:lnSpc>
                <a:spcPct val="140000"/>
              </a:lnSpc>
              <a:spcBef>
                <a:spcPts val="0"/>
              </a:spcBef>
              <a:spcAft>
                <a:spcPts val="0"/>
              </a:spcAft>
              <a:buClr>
                <a:schemeClr val="dk1"/>
              </a:buClr>
              <a:buSzPts val="1335"/>
              <a:buFont typeface="Arial"/>
              <a:buChar char="○"/>
            </a:pPr>
            <a:r>
              <a:rPr lang="en" sz="1335">
                <a:latin typeface="Arial"/>
                <a:ea typeface="Arial"/>
                <a:cs typeface="Arial"/>
                <a:sym typeface="Arial"/>
              </a:rPr>
              <a:t>We aim to transform our city by demonstrating and modeling community engagement practices that are more purposeful, equitable, and transparent. We believe that we are stronger when we work together and showing LOVE for our city will help EVOLVE it into a safer place with more opportunity for both personal and economic growth.</a:t>
            </a:r>
            <a:endParaRPr sz="1335">
              <a:latin typeface="Arial"/>
              <a:ea typeface="Arial"/>
              <a:cs typeface="Arial"/>
              <a:sym typeface="Arial"/>
            </a:endParaRPr>
          </a:p>
          <a:p>
            <a:pPr indent="0" lvl="0" marL="0" rtl="0" algn="l">
              <a:lnSpc>
                <a:spcPct val="140000"/>
              </a:lnSpc>
              <a:spcBef>
                <a:spcPts val="0"/>
              </a:spcBef>
              <a:spcAft>
                <a:spcPts val="0"/>
              </a:spcAft>
              <a:buSzPts val="935"/>
              <a:buNone/>
            </a:pPr>
            <a:r>
              <a:t/>
            </a:r>
            <a:endParaRPr sz="1035">
              <a:latin typeface="Arial"/>
              <a:ea typeface="Arial"/>
              <a:cs typeface="Arial"/>
              <a:sym typeface="Arial"/>
            </a:endParaRPr>
          </a:p>
          <a:p>
            <a:pPr indent="0" lvl="0" marL="0" rtl="0" algn="l">
              <a:lnSpc>
                <a:spcPct val="105000"/>
              </a:lnSpc>
              <a:spcBef>
                <a:spcPts val="0"/>
              </a:spcBef>
              <a:spcAft>
                <a:spcPts val="1200"/>
              </a:spcAft>
              <a:buSzPts val="935"/>
              <a:buNone/>
            </a:pPr>
            <a:r>
              <a:t/>
            </a:r>
            <a:endParaRPr sz="1530"/>
          </a:p>
        </p:txBody>
      </p:sp>
      <p:pic>
        <p:nvPicPr>
          <p:cNvPr id="166" name="Google Shape;166;p25"/>
          <p:cNvPicPr preferRelativeResize="0"/>
          <p:nvPr/>
        </p:nvPicPr>
        <p:blipFill>
          <a:blip r:embed="rId3">
            <a:alphaModFix/>
          </a:blip>
          <a:stretch>
            <a:fillRect/>
          </a:stretch>
        </p:blipFill>
        <p:spPr>
          <a:xfrm>
            <a:off x="4794675" y="130450"/>
            <a:ext cx="4033900" cy="190706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Feed the Community! (FTC)</a:t>
            </a:r>
            <a:endParaRPr/>
          </a:p>
        </p:txBody>
      </p:sp>
      <p:sp>
        <p:nvSpPr>
          <p:cNvPr id="172" name="Google Shape;172;p26"/>
          <p:cNvSpPr txBox="1"/>
          <p:nvPr>
            <p:ph idx="1" type="body"/>
          </p:nvPr>
        </p:nvSpPr>
        <p:spPr>
          <a:xfrm>
            <a:off x="63075" y="1253500"/>
            <a:ext cx="8368200" cy="3601800"/>
          </a:xfrm>
          <a:prstGeom prst="rect">
            <a:avLst/>
          </a:prstGeom>
        </p:spPr>
        <p:txBody>
          <a:bodyPr anchorCtr="0" anchor="t" bIns="91425" lIns="91425" spcFirstLastPara="1" rIns="91425" wrap="square" tIns="91425">
            <a:normAutofit/>
          </a:bodyPr>
          <a:lstStyle/>
          <a:p>
            <a:pPr indent="-298450" lvl="0" marL="914400" rtl="0" algn="l">
              <a:lnSpc>
                <a:spcPct val="150000"/>
              </a:lnSpc>
              <a:spcBef>
                <a:spcPts val="0"/>
              </a:spcBef>
              <a:spcAft>
                <a:spcPts val="0"/>
              </a:spcAft>
              <a:buClr>
                <a:schemeClr val="dk1"/>
              </a:buClr>
              <a:buSzPts val="1100"/>
              <a:buFont typeface="Arial"/>
              <a:buChar char="●"/>
            </a:pPr>
            <a:r>
              <a:rPr lang="en" sz="1300">
                <a:latin typeface="Arial"/>
                <a:ea typeface="Arial"/>
                <a:cs typeface="Arial"/>
                <a:sym typeface="Arial"/>
              </a:rPr>
              <a:t>Increase access to fresh produce and increase healthy food consumption in communities that have limited access</a:t>
            </a:r>
            <a:endParaRPr sz="1300">
              <a:latin typeface="Arial"/>
              <a:ea typeface="Arial"/>
              <a:cs typeface="Arial"/>
              <a:sym typeface="Arial"/>
            </a:endParaRPr>
          </a:p>
          <a:p>
            <a:pPr indent="-311150" lvl="2" marL="1371600" rtl="0" algn="l">
              <a:lnSpc>
                <a:spcPct val="150000"/>
              </a:lnSpc>
              <a:spcBef>
                <a:spcPts val="0"/>
              </a:spcBef>
              <a:spcAft>
                <a:spcPts val="0"/>
              </a:spcAft>
              <a:buClr>
                <a:schemeClr val="dk1"/>
              </a:buClr>
              <a:buSzPts val="1300"/>
              <a:buFont typeface="Arial"/>
              <a:buChar char="■"/>
            </a:pPr>
            <a:r>
              <a:rPr lang="en" sz="1300">
                <a:latin typeface="Arial"/>
                <a:ea typeface="Arial"/>
                <a:cs typeface="Arial"/>
                <a:sym typeface="Arial"/>
              </a:rPr>
              <a:t>Donation of fresh produce to a family living in these circumstances will help to combat food insecurity and increase healthy food options</a:t>
            </a:r>
            <a:endParaRPr sz="1300">
              <a:latin typeface="Arial"/>
              <a:ea typeface="Arial"/>
              <a:cs typeface="Arial"/>
              <a:sym typeface="Arial"/>
            </a:endParaRPr>
          </a:p>
          <a:p>
            <a:pPr indent="-311150" lvl="3" marL="1828800" rtl="0" algn="l">
              <a:lnSpc>
                <a:spcPct val="150000"/>
              </a:lnSpc>
              <a:spcBef>
                <a:spcPts val="0"/>
              </a:spcBef>
              <a:spcAft>
                <a:spcPts val="0"/>
              </a:spcAft>
              <a:buClr>
                <a:schemeClr val="dk1"/>
              </a:buClr>
              <a:buSzPts val="1300"/>
              <a:buFont typeface="Arial"/>
              <a:buChar char="●"/>
            </a:pPr>
            <a:r>
              <a:rPr lang="en" sz="1300">
                <a:latin typeface="Arial"/>
                <a:ea typeface="Arial"/>
                <a:cs typeface="Arial"/>
                <a:sym typeface="Arial"/>
              </a:rPr>
              <a:t>Wilmington and Seaford, DE</a:t>
            </a:r>
            <a:endParaRPr sz="1300">
              <a:latin typeface="Arial"/>
              <a:ea typeface="Arial"/>
              <a:cs typeface="Arial"/>
              <a:sym typeface="Arial"/>
            </a:endParaRPr>
          </a:p>
          <a:p>
            <a:pPr indent="-311150" lvl="0" marL="914400" rtl="0" algn="l">
              <a:lnSpc>
                <a:spcPct val="150000"/>
              </a:lnSpc>
              <a:spcBef>
                <a:spcPts val="0"/>
              </a:spcBef>
              <a:spcAft>
                <a:spcPts val="0"/>
              </a:spcAft>
              <a:buClr>
                <a:schemeClr val="dk1"/>
              </a:buClr>
              <a:buSzPts val="1300"/>
              <a:buFont typeface="Arial"/>
              <a:buChar char="●"/>
            </a:pPr>
            <a:r>
              <a:rPr lang="en" sz="1300">
                <a:latin typeface="Arial"/>
                <a:ea typeface="Arial"/>
                <a:cs typeface="Arial"/>
                <a:sym typeface="Arial"/>
              </a:rPr>
              <a:t>In addition to providing fresh fruits and vegetables, we aim to meet the needs of our community based on their food interests </a:t>
            </a:r>
            <a:endParaRPr sz="1300">
              <a:latin typeface="Arial"/>
              <a:ea typeface="Arial"/>
              <a:cs typeface="Arial"/>
              <a:sym typeface="Arial"/>
            </a:endParaRPr>
          </a:p>
          <a:p>
            <a:pPr indent="0" lvl="0" marL="0" rtl="0" algn="l">
              <a:spcBef>
                <a:spcPts val="0"/>
              </a:spcBef>
              <a:spcAft>
                <a:spcPts val="1200"/>
              </a:spcAft>
              <a:buNone/>
            </a:pPr>
            <a:r>
              <a:t/>
            </a:r>
            <a:endParaRPr/>
          </a:p>
        </p:txBody>
      </p:sp>
      <p:pic>
        <p:nvPicPr>
          <p:cNvPr id="173" name="Google Shape;173;p26"/>
          <p:cNvPicPr preferRelativeResize="0"/>
          <p:nvPr/>
        </p:nvPicPr>
        <p:blipFill>
          <a:blip r:embed="rId3">
            <a:alphaModFix/>
          </a:blip>
          <a:stretch>
            <a:fillRect/>
          </a:stretch>
        </p:blipFill>
        <p:spPr>
          <a:xfrm>
            <a:off x="855613" y="3401217"/>
            <a:ext cx="7432776" cy="162168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FTC Sign-ups to date</a:t>
            </a:r>
            <a:endParaRPr/>
          </a:p>
        </p:txBody>
      </p:sp>
      <p:sp>
        <p:nvSpPr>
          <p:cNvPr id="179" name="Google Shape;179;p27"/>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b="1" lang="en"/>
              <a:t>November - </a:t>
            </a:r>
            <a:r>
              <a:rPr lang="en"/>
              <a:t>40 </a:t>
            </a:r>
            <a:endParaRPr/>
          </a:p>
          <a:p>
            <a:pPr indent="-342900" lvl="0" marL="457200" rtl="0" algn="l">
              <a:spcBef>
                <a:spcPts val="0"/>
              </a:spcBef>
              <a:spcAft>
                <a:spcPts val="0"/>
              </a:spcAft>
              <a:buSzPts val="1800"/>
              <a:buChar char="●"/>
            </a:pPr>
            <a:r>
              <a:rPr b="1" lang="en"/>
              <a:t>December - </a:t>
            </a:r>
            <a:r>
              <a:rPr lang="en"/>
              <a:t>15</a:t>
            </a:r>
            <a:endParaRPr/>
          </a:p>
          <a:p>
            <a:pPr indent="-342900" lvl="0" marL="457200" rtl="0" algn="l">
              <a:spcBef>
                <a:spcPts val="0"/>
              </a:spcBef>
              <a:spcAft>
                <a:spcPts val="0"/>
              </a:spcAft>
              <a:buSzPts val="1800"/>
              <a:buChar char="●"/>
            </a:pPr>
            <a:r>
              <a:rPr b="1" lang="en"/>
              <a:t>January - </a:t>
            </a:r>
            <a:r>
              <a:rPr lang="en"/>
              <a:t>21</a:t>
            </a:r>
            <a:endParaRPr/>
          </a:p>
          <a:p>
            <a:pPr indent="-342900" lvl="0" marL="457200" rtl="0" algn="l">
              <a:spcBef>
                <a:spcPts val="0"/>
              </a:spcBef>
              <a:spcAft>
                <a:spcPts val="0"/>
              </a:spcAft>
              <a:buSzPts val="1800"/>
              <a:buChar char="●"/>
            </a:pPr>
            <a:r>
              <a:rPr b="1" lang="en"/>
              <a:t>February</a:t>
            </a:r>
            <a:r>
              <a:rPr b="1" lang="en"/>
              <a:t> - </a:t>
            </a:r>
            <a:r>
              <a:rPr lang="en"/>
              <a:t>20</a:t>
            </a:r>
            <a:endParaRPr/>
          </a:p>
          <a:p>
            <a:pPr indent="-342900" lvl="0" marL="457200" rtl="0" algn="l">
              <a:spcBef>
                <a:spcPts val="0"/>
              </a:spcBef>
              <a:spcAft>
                <a:spcPts val="0"/>
              </a:spcAft>
              <a:buSzPts val="1800"/>
              <a:buChar char="●"/>
            </a:pPr>
            <a:r>
              <a:rPr b="1" lang="en"/>
              <a:t>March - </a:t>
            </a:r>
            <a:r>
              <a:rPr lang="en"/>
              <a:t>50</a:t>
            </a:r>
            <a:endParaRPr/>
          </a:p>
          <a:p>
            <a:pPr indent="-342900" lvl="0" marL="457200" rtl="0" algn="l">
              <a:spcBef>
                <a:spcPts val="0"/>
              </a:spcBef>
              <a:spcAft>
                <a:spcPts val="0"/>
              </a:spcAft>
              <a:buSzPts val="1800"/>
              <a:buChar char="●"/>
            </a:pPr>
            <a:r>
              <a:rPr b="1" lang="en"/>
              <a:t>April - </a:t>
            </a:r>
            <a:r>
              <a:rPr lang="en"/>
              <a:t>25</a:t>
            </a:r>
            <a:endParaRPr/>
          </a:p>
          <a:p>
            <a:pPr indent="-342900" lvl="1" marL="914400" rtl="0" algn="l">
              <a:spcBef>
                <a:spcPts val="0"/>
              </a:spcBef>
              <a:spcAft>
                <a:spcPts val="0"/>
              </a:spcAft>
              <a:buSzPts val="1800"/>
              <a:buChar char="○"/>
            </a:pPr>
            <a:r>
              <a:rPr b="1" lang="en" sz="1800"/>
              <a:t>Total sign-ups - </a:t>
            </a:r>
            <a:r>
              <a:rPr lang="en" sz="1800"/>
              <a:t>171</a:t>
            </a:r>
            <a:endParaRPr sz="1800"/>
          </a:p>
        </p:txBody>
      </p:sp>
      <p:pic>
        <p:nvPicPr>
          <p:cNvPr id="180" name="Google Shape;180;p27"/>
          <p:cNvPicPr preferRelativeResize="0"/>
          <p:nvPr/>
        </p:nvPicPr>
        <p:blipFill>
          <a:blip r:embed="rId3">
            <a:alphaModFix/>
          </a:blip>
          <a:stretch>
            <a:fillRect/>
          </a:stretch>
        </p:blipFill>
        <p:spPr>
          <a:xfrm>
            <a:off x="4793675" y="756077"/>
            <a:ext cx="4120250" cy="4120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Delaware Farm Fresh (DEFF)</a:t>
            </a:r>
            <a:endParaRPr/>
          </a:p>
        </p:txBody>
      </p:sp>
      <p:sp>
        <p:nvSpPr>
          <p:cNvPr id="186" name="Google Shape;186;p28"/>
          <p:cNvSpPr txBox="1"/>
          <p:nvPr>
            <p:ph idx="1" type="body"/>
          </p:nvPr>
        </p:nvSpPr>
        <p:spPr>
          <a:xfrm>
            <a:off x="387900" y="1324850"/>
            <a:ext cx="5234400" cy="3818700"/>
          </a:xfrm>
          <a:prstGeom prst="rect">
            <a:avLst/>
          </a:prstGeom>
        </p:spPr>
        <p:txBody>
          <a:bodyPr anchorCtr="0" anchor="t" bIns="91425" lIns="91425" spcFirstLastPara="1" rIns="91425" wrap="square" tIns="91425">
            <a:normAutofit fontScale="62500" lnSpcReduction="20000"/>
          </a:bodyPr>
          <a:lstStyle/>
          <a:p>
            <a:pPr indent="-322847" lvl="0" marL="457200" rtl="0" algn="l">
              <a:spcBef>
                <a:spcPts val="0"/>
              </a:spcBef>
              <a:spcAft>
                <a:spcPts val="0"/>
              </a:spcAft>
              <a:buClr>
                <a:schemeClr val="dk1"/>
              </a:buClr>
              <a:buSzPct val="100000"/>
              <a:buFont typeface="Arial"/>
              <a:buChar char="●"/>
            </a:pPr>
            <a:r>
              <a:rPr lang="en" sz="2374">
                <a:latin typeface="Arial"/>
                <a:ea typeface="Arial"/>
                <a:cs typeface="Arial"/>
                <a:sym typeface="Arial"/>
              </a:rPr>
              <a:t>DEFF is a food facilitation cooperative working to combat food insecurity while improving the distribution of locally grown and produced food in the State of Delaware. </a:t>
            </a:r>
            <a:endParaRPr sz="2374">
              <a:latin typeface="Arial"/>
              <a:ea typeface="Arial"/>
              <a:cs typeface="Arial"/>
              <a:sym typeface="Arial"/>
            </a:endParaRPr>
          </a:p>
          <a:p>
            <a:pPr indent="-322847" lvl="0" marL="457200" rtl="0" algn="l">
              <a:spcBef>
                <a:spcPts val="0"/>
              </a:spcBef>
              <a:spcAft>
                <a:spcPts val="0"/>
              </a:spcAft>
              <a:buClr>
                <a:schemeClr val="dk1"/>
              </a:buClr>
              <a:buSzPct val="100000"/>
              <a:buFont typeface="Arial"/>
              <a:buChar char="●"/>
            </a:pPr>
            <a:r>
              <a:rPr lang="en" sz="2374">
                <a:latin typeface="Arial"/>
                <a:ea typeface="Arial"/>
                <a:cs typeface="Arial"/>
                <a:sym typeface="Arial"/>
              </a:rPr>
              <a:t>DEFF will provide and manage a web-based platform and delivery service for Delaware farmers that will allow them to market and sell their locally grown and curated products to retail customers, restaurants, and other businesses and institutions.</a:t>
            </a:r>
            <a:endParaRPr sz="2374">
              <a:latin typeface="Arial"/>
              <a:ea typeface="Arial"/>
              <a:cs typeface="Arial"/>
              <a:sym typeface="Arial"/>
            </a:endParaRPr>
          </a:p>
          <a:p>
            <a:pPr indent="-322847" lvl="0" marL="457200" rtl="0" algn="l">
              <a:spcBef>
                <a:spcPts val="0"/>
              </a:spcBef>
              <a:spcAft>
                <a:spcPts val="0"/>
              </a:spcAft>
              <a:buClr>
                <a:schemeClr val="dk1"/>
              </a:buClr>
              <a:buSzPct val="100000"/>
              <a:buFont typeface="Arial"/>
              <a:buChar char="●"/>
            </a:pPr>
            <a:r>
              <a:rPr lang="en" sz="2374">
                <a:latin typeface="Arial"/>
                <a:ea typeface="Arial"/>
                <a:cs typeface="Arial"/>
                <a:sym typeface="Arial"/>
              </a:rPr>
              <a:t>Two aggregation and distributions sites in the State of Delaware – one in Sussex County and the other in Wilmington.</a:t>
            </a:r>
            <a:endParaRPr sz="2374">
              <a:latin typeface="Arial"/>
              <a:ea typeface="Arial"/>
              <a:cs typeface="Arial"/>
              <a:sym typeface="Arial"/>
            </a:endParaRPr>
          </a:p>
          <a:p>
            <a:pPr indent="0" lvl="0" marL="0" rtl="0" algn="ctr">
              <a:lnSpc>
                <a:spcPct val="100000"/>
              </a:lnSpc>
              <a:spcBef>
                <a:spcPts val="1200"/>
              </a:spcBef>
              <a:spcAft>
                <a:spcPts val="0"/>
              </a:spcAft>
              <a:buNone/>
            </a:pPr>
            <a:r>
              <a:rPr lang="en" sz="3100">
                <a:latin typeface="Arial"/>
                <a:ea typeface="Arial"/>
                <a:cs typeface="Arial"/>
                <a:sym typeface="Arial"/>
              </a:rPr>
              <a:t>DEFF supports the small farmer, builds a local food system, and strengthens the community!</a:t>
            </a:r>
            <a:endParaRPr>
              <a:latin typeface="Arial"/>
              <a:ea typeface="Arial"/>
              <a:cs typeface="Arial"/>
              <a:sym typeface="Arial"/>
            </a:endParaRPr>
          </a:p>
          <a:p>
            <a:pPr indent="0" lvl="0" marL="0" rtl="0" algn="l">
              <a:spcBef>
                <a:spcPts val="0"/>
              </a:spcBef>
              <a:spcAft>
                <a:spcPts val="1200"/>
              </a:spcAft>
              <a:buNone/>
            </a:pPr>
            <a:r>
              <a:t/>
            </a:r>
            <a:endParaRPr/>
          </a:p>
        </p:txBody>
      </p:sp>
      <p:pic>
        <p:nvPicPr>
          <p:cNvPr id="187" name="Google Shape;187;p28"/>
          <p:cNvPicPr preferRelativeResize="0"/>
          <p:nvPr/>
        </p:nvPicPr>
        <p:blipFill>
          <a:blip r:embed="rId3">
            <a:alphaModFix/>
          </a:blip>
          <a:stretch>
            <a:fillRect/>
          </a:stretch>
        </p:blipFill>
        <p:spPr>
          <a:xfrm>
            <a:off x="5880775" y="542950"/>
            <a:ext cx="3049100" cy="2177925"/>
          </a:xfrm>
          <a:prstGeom prst="rect">
            <a:avLst/>
          </a:prstGeom>
          <a:noFill/>
          <a:ln>
            <a:noFill/>
          </a:ln>
        </p:spPr>
      </p:pic>
      <p:pic>
        <p:nvPicPr>
          <p:cNvPr id="188" name="Google Shape;188;p28"/>
          <p:cNvPicPr preferRelativeResize="0"/>
          <p:nvPr/>
        </p:nvPicPr>
        <p:blipFill>
          <a:blip r:embed="rId4">
            <a:alphaModFix/>
          </a:blip>
          <a:stretch>
            <a:fillRect/>
          </a:stretch>
        </p:blipFill>
        <p:spPr>
          <a:xfrm>
            <a:off x="5996850" y="2925500"/>
            <a:ext cx="2816950" cy="2109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Community Needs </a:t>
            </a:r>
            <a:endParaRPr/>
          </a:p>
        </p:txBody>
      </p:sp>
      <p:sp>
        <p:nvSpPr>
          <p:cNvPr id="194" name="Google Shape;194;p29"/>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n" sz="1700"/>
              <a:t>64.7% of participants state their household has enough food, but not </a:t>
            </a:r>
            <a:r>
              <a:rPr lang="en" sz="1700"/>
              <a:t>always</a:t>
            </a:r>
            <a:r>
              <a:rPr lang="en" sz="1700"/>
              <a:t> the kinds of food that they want</a:t>
            </a:r>
            <a:endParaRPr sz="1700"/>
          </a:p>
          <a:p>
            <a:pPr indent="-336550" lvl="0" marL="457200" rtl="0" algn="l">
              <a:spcBef>
                <a:spcPts val="0"/>
              </a:spcBef>
              <a:spcAft>
                <a:spcPts val="0"/>
              </a:spcAft>
              <a:buSzPts val="1700"/>
              <a:buChar char="●"/>
            </a:pPr>
            <a:r>
              <a:rPr lang="en" sz="1700"/>
              <a:t>17.6% of the participants state that they sometimes do not have </a:t>
            </a:r>
            <a:r>
              <a:rPr lang="en" sz="1700"/>
              <a:t>enough</a:t>
            </a:r>
            <a:r>
              <a:rPr lang="en" sz="1700"/>
              <a:t> to eat </a:t>
            </a:r>
            <a:endParaRPr sz="1700"/>
          </a:p>
          <a:p>
            <a:pPr indent="-311150" lvl="1" marL="914400" rtl="0" algn="l">
              <a:spcBef>
                <a:spcPts val="0"/>
              </a:spcBef>
              <a:spcAft>
                <a:spcPts val="0"/>
              </a:spcAft>
              <a:buSzPts val="1300"/>
              <a:buChar char="○"/>
            </a:pPr>
            <a:r>
              <a:rPr lang="en" sz="1300"/>
              <a:t>Only 14.7% of the participants have enough of the foods that they want </a:t>
            </a:r>
            <a:endParaRPr sz="1300"/>
          </a:p>
        </p:txBody>
      </p:sp>
      <p:pic>
        <p:nvPicPr>
          <p:cNvPr descr="Forms response chart. Question title: Which of the following statements best describes the food eaten in your household in the last 12 months?. Number of responses: 34 responses." id="195" name="Google Shape;195;p29" title="Which of the following statements best describes the food eaten in your household in the last 12 months?"/>
          <p:cNvPicPr preferRelativeResize="0"/>
          <p:nvPr/>
        </p:nvPicPr>
        <p:blipFill>
          <a:blip r:embed="rId3">
            <a:alphaModFix/>
          </a:blip>
          <a:stretch>
            <a:fillRect/>
          </a:stretch>
        </p:blipFill>
        <p:spPr>
          <a:xfrm>
            <a:off x="1824025" y="2831351"/>
            <a:ext cx="4944650" cy="2242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0"/>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Community Needs </a:t>
            </a:r>
            <a:endParaRPr/>
          </a:p>
        </p:txBody>
      </p:sp>
      <p:sp>
        <p:nvSpPr>
          <p:cNvPr id="201" name="Google Shape;201;p30"/>
          <p:cNvSpPr txBox="1"/>
          <p:nvPr>
            <p:ph idx="1" type="body"/>
          </p:nvPr>
        </p:nvSpPr>
        <p:spPr>
          <a:xfrm>
            <a:off x="387900" y="1368800"/>
            <a:ext cx="52398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Based on April FTC Sign-ups:</a:t>
            </a:r>
            <a:endParaRPr/>
          </a:p>
          <a:p>
            <a:pPr indent="0" lvl="0" marL="0" rtl="0" algn="l">
              <a:spcBef>
                <a:spcPts val="1200"/>
              </a:spcBef>
              <a:spcAft>
                <a:spcPts val="1200"/>
              </a:spcAft>
              <a:buNone/>
            </a:pPr>
            <a:r>
              <a:t/>
            </a:r>
            <a:endParaRPr/>
          </a:p>
        </p:txBody>
      </p:sp>
      <p:pic>
        <p:nvPicPr>
          <p:cNvPr descr="Forms response chart. Question title: What barrier prevents you from obtaining a healthy diet? If you have more than one, select the biggest barrier. If it's not listed, type in &quot;other&quot;.. Number of responses: 34 responses." id="202" name="Google Shape;202;p30" title="What barrier prevents you from obtaining a healthy diet? If you have more than one, select the biggest barrier. If it's not listed, type in &quot;other&quot;."/>
          <p:cNvPicPr preferRelativeResize="0"/>
          <p:nvPr/>
        </p:nvPicPr>
        <p:blipFill>
          <a:blip r:embed="rId3">
            <a:alphaModFix/>
          </a:blip>
          <a:stretch>
            <a:fillRect/>
          </a:stretch>
        </p:blipFill>
        <p:spPr>
          <a:xfrm>
            <a:off x="129675" y="1859250"/>
            <a:ext cx="5572526" cy="2527774"/>
          </a:xfrm>
          <a:prstGeom prst="rect">
            <a:avLst/>
          </a:prstGeom>
          <a:noFill/>
          <a:ln>
            <a:noFill/>
          </a:ln>
        </p:spPr>
      </p:pic>
      <p:sp>
        <p:nvSpPr>
          <p:cNvPr id="203" name="Google Shape;203;p30"/>
          <p:cNvSpPr txBox="1"/>
          <p:nvPr/>
        </p:nvSpPr>
        <p:spPr>
          <a:xfrm>
            <a:off x="5800475" y="803925"/>
            <a:ext cx="3241800" cy="3632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chemeClr val="dk1"/>
                </a:solidFill>
                <a:latin typeface="Roboto"/>
                <a:ea typeface="Roboto"/>
                <a:cs typeface="Roboto"/>
                <a:sym typeface="Roboto"/>
              </a:rPr>
              <a:t>Participants state that the program addresses these barriers through:</a:t>
            </a:r>
            <a:endParaRPr>
              <a:solidFill>
                <a:schemeClr val="dk1"/>
              </a:solidFill>
              <a:latin typeface="Roboto"/>
              <a:ea typeface="Roboto"/>
              <a:cs typeface="Roboto"/>
              <a:sym typeface="Roboto"/>
            </a:endParaRPr>
          </a:p>
          <a:p>
            <a:pPr indent="-317500" lvl="0" marL="457200" rtl="0" algn="l">
              <a:lnSpc>
                <a:spcPct val="150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Accessibility of fresh/healthy food</a:t>
            </a:r>
            <a:endParaRPr>
              <a:solidFill>
                <a:schemeClr val="dk1"/>
              </a:solidFill>
              <a:latin typeface="Roboto"/>
              <a:ea typeface="Roboto"/>
              <a:cs typeface="Roboto"/>
              <a:sym typeface="Roboto"/>
            </a:endParaRPr>
          </a:p>
          <a:p>
            <a:pPr indent="-317500" lvl="0" marL="457200" rtl="0" algn="l">
              <a:lnSpc>
                <a:spcPct val="150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Costs of food/gas (very high since pandemic)- supplements income</a:t>
            </a:r>
            <a:endParaRPr>
              <a:solidFill>
                <a:schemeClr val="dk1"/>
              </a:solidFill>
              <a:latin typeface="Roboto"/>
              <a:ea typeface="Roboto"/>
              <a:cs typeface="Roboto"/>
              <a:sym typeface="Roboto"/>
            </a:endParaRPr>
          </a:p>
          <a:p>
            <a:pPr indent="-317500" lvl="0" marL="457200" rtl="0" algn="l">
              <a:lnSpc>
                <a:spcPct val="150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Ability to make healthy meals for family</a:t>
            </a:r>
            <a:endParaRPr>
              <a:solidFill>
                <a:schemeClr val="dk1"/>
              </a:solidFill>
              <a:latin typeface="Roboto"/>
              <a:ea typeface="Roboto"/>
              <a:cs typeface="Roboto"/>
              <a:sym typeface="Roboto"/>
            </a:endParaRPr>
          </a:p>
          <a:p>
            <a:pPr indent="-317500" lvl="0" marL="457200" rtl="0" algn="l">
              <a:lnSpc>
                <a:spcPct val="150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Delivery- don’t need to worry about transportation</a:t>
            </a:r>
            <a:endParaRPr>
              <a:solidFill>
                <a:schemeClr val="dk1"/>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1"/>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Responses to Program</a:t>
            </a:r>
            <a:endParaRPr/>
          </a:p>
        </p:txBody>
      </p:sp>
      <p:sp>
        <p:nvSpPr>
          <p:cNvPr id="209" name="Google Shape;209;p31"/>
          <p:cNvSpPr txBox="1"/>
          <p:nvPr>
            <p:ph idx="1" type="body"/>
          </p:nvPr>
        </p:nvSpPr>
        <p:spPr>
          <a:xfrm>
            <a:off x="387900" y="1489825"/>
            <a:ext cx="8368200" cy="35412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en"/>
              <a:t>Responses to “</a:t>
            </a:r>
            <a:r>
              <a:rPr lang="en"/>
              <a:t>If you have used this program before, how has this program impacted you/your family?”</a:t>
            </a:r>
            <a:endParaRPr/>
          </a:p>
          <a:p>
            <a:pPr indent="-310832" lvl="1" marL="914400" rtl="0" algn="l">
              <a:lnSpc>
                <a:spcPct val="150000"/>
              </a:lnSpc>
              <a:spcBef>
                <a:spcPts val="0"/>
              </a:spcBef>
              <a:spcAft>
                <a:spcPts val="0"/>
              </a:spcAft>
              <a:buSzPct val="100000"/>
              <a:buChar char="○"/>
            </a:pPr>
            <a:r>
              <a:rPr lang="en"/>
              <a:t>“Help me and my family out alot with not being able to get to the store like that.”</a:t>
            </a:r>
            <a:endParaRPr/>
          </a:p>
          <a:p>
            <a:pPr indent="-310832" lvl="1" marL="914400" rtl="0" algn="l">
              <a:lnSpc>
                <a:spcPct val="150000"/>
              </a:lnSpc>
              <a:spcBef>
                <a:spcPts val="0"/>
              </a:spcBef>
              <a:spcAft>
                <a:spcPts val="0"/>
              </a:spcAft>
              <a:buSzPct val="100000"/>
              <a:buChar char="○"/>
            </a:pPr>
            <a:r>
              <a:rPr lang="en"/>
              <a:t>“It puts extra food on our table”</a:t>
            </a:r>
            <a:endParaRPr/>
          </a:p>
          <a:p>
            <a:pPr indent="-310832" lvl="1" marL="914400" rtl="0" algn="l">
              <a:lnSpc>
                <a:spcPct val="150000"/>
              </a:lnSpc>
              <a:spcBef>
                <a:spcPts val="0"/>
              </a:spcBef>
              <a:spcAft>
                <a:spcPts val="0"/>
              </a:spcAft>
              <a:buSzPct val="100000"/>
              <a:buChar char="○"/>
            </a:pPr>
            <a:r>
              <a:rPr lang="en"/>
              <a:t>“Helps fill in the gaps of food I </a:t>
            </a:r>
            <a:r>
              <a:rPr lang="en"/>
              <a:t>can't</a:t>
            </a:r>
            <a:r>
              <a:rPr lang="en"/>
              <a:t> afford”</a:t>
            </a:r>
            <a:endParaRPr/>
          </a:p>
          <a:p>
            <a:pPr indent="-310832" lvl="1" marL="914400" rtl="0" algn="l">
              <a:lnSpc>
                <a:spcPct val="150000"/>
              </a:lnSpc>
              <a:spcBef>
                <a:spcPts val="0"/>
              </a:spcBef>
              <a:spcAft>
                <a:spcPts val="0"/>
              </a:spcAft>
              <a:buSzPct val="100000"/>
              <a:buChar char="○"/>
            </a:pPr>
            <a:r>
              <a:rPr lang="en"/>
              <a:t>“I enjoy the program”</a:t>
            </a:r>
            <a:endParaRPr/>
          </a:p>
          <a:p>
            <a:pPr indent="-310832" lvl="1" marL="914400" rtl="0" algn="l">
              <a:lnSpc>
                <a:spcPct val="150000"/>
              </a:lnSpc>
              <a:spcBef>
                <a:spcPts val="0"/>
              </a:spcBef>
              <a:spcAft>
                <a:spcPts val="0"/>
              </a:spcAft>
              <a:buSzPct val="100000"/>
              <a:buChar char="○"/>
            </a:pPr>
            <a:r>
              <a:rPr lang="en"/>
              <a:t>“Saved money”</a:t>
            </a:r>
            <a:endParaRPr/>
          </a:p>
          <a:p>
            <a:pPr indent="-310832" lvl="1" marL="914400" rtl="0" algn="l">
              <a:lnSpc>
                <a:spcPct val="150000"/>
              </a:lnSpc>
              <a:spcBef>
                <a:spcPts val="0"/>
              </a:spcBef>
              <a:spcAft>
                <a:spcPts val="0"/>
              </a:spcAft>
              <a:buSzPct val="100000"/>
              <a:buChar char="○"/>
            </a:pPr>
            <a:r>
              <a:rPr lang="en"/>
              <a:t>“Easy access to healthy foods”</a:t>
            </a:r>
            <a:endParaRPr/>
          </a:p>
          <a:p>
            <a:pPr indent="-310832" lvl="1" marL="914400" rtl="0" algn="l">
              <a:lnSpc>
                <a:spcPct val="150000"/>
              </a:lnSpc>
              <a:spcBef>
                <a:spcPts val="0"/>
              </a:spcBef>
              <a:spcAft>
                <a:spcPts val="0"/>
              </a:spcAft>
              <a:buSzPct val="100000"/>
              <a:buChar char="○"/>
            </a:pPr>
            <a:r>
              <a:rPr lang="en"/>
              <a:t>“This is a great program”</a:t>
            </a:r>
            <a:endParaRPr/>
          </a:p>
          <a:p>
            <a:pPr indent="-310832" lvl="1" marL="914400" rtl="0" algn="l">
              <a:lnSpc>
                <a:spcPct val="150000"/>
              </a:lnSpc>
              <a:spcBef>
                <a:spcPts val="0"/>
              </a:spcBef>
              <a:spcAft>
                <a:spcPts val="0"/>
              </a:spcAft>
              <a:buSzPct val="100000"/>
              <a:buChar char="○"/>
            </a:pPr>
            <a:r>
              <a:rPr lang="en"/>
              <a:t>“I will be eating healthier”</a:t>
            </a:r>
            <a:endParaRPr/>
          </a:p>
          <a:p>
            <a:pPr indent="-310832" lvl="1" marL="914400" rtl="0" algn="l">
              <a:lnSpc>
                <a:spcPct val="150000"/>
              </a:lnSpc>
              <a:spcBef>
                <a:spcPts val="0"/>
              </a:spcBef>
              <a:spcAft>
                <a:spcPts val="0"/>
              </a:spcAft>
              <a:buSzPct val="100000"/>
              <a:buChar char="○"/>
            </a:pPr>
            <a:r>
              <a:rPr lang="en"/>
              <a:t>“It’s been amazing, collard greens were provided one time and I made them for a veggie for dinner one night, my kids wanted sweet potato fried with the sweet potatoes provided, than the fresh green beans was another great fresh veggie to add to the meal the kids loved.”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Our Mission </a:t>
            </a:r>
            <a:endParaRPr/>
          </a:p>
        </p:txBody>
      </p:sp>
      <p:sp>
        <p:nvSpPr>
          <p:cNvPr id="71" name="Google Shape;71;p14"/>
          <p:cNvSpPr txBox="1"/>
          <p:nvPr>
            <p:ph idx="1" type="body"/>
          </p:nvPr>
        </p:nvSpPr>
        <p:spPr>
          <a:xfrm>
            <a:off x="180450" y="1479625"/>
            <a:ext cx="3865200" cy="3078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Roboto"/>
              <a:buChar char="●"/>
            </a:pPr>
            <a:r>
              <a:rPr lang="en" sz="1400"/>
              <a:t>Conscious Connections, Inc. (CCI) is a nonprofit organization that provides</a:t>
            </a:r>
            <a:r>
              <a:rPr lang="en" sz="1400">
                <a:uFill>
                  <a:noFill/>
                </a:uFill>
                <a:hlinkClick r:id="rId3"/>
              </a:rPr>
              <a:t> </a:t>
            </a:r>
            <a:r>
              <a:rPr lang="en" sz="1400" u="sng">
                <a:hlinkClick r:id="rId4"/>
              </a:rPr>
              <a:t>educational programming</a:t>
            </a:r>
            <a:r>
              <a:rPr lang="en" sz="1400"/>
              <a:t> and operates an urban farm located in Wilmington, Delaware.</a:t>
            </a:r>
            <a:endParaRPr sz="1400"/>
          </a:p>
          <a:p>
            <a:pPr indent="-317500" lvl="0" marL="457200" rtl="0" algn="l">
              <a:spcBef>
                <a:spcPts val="0"/>
              </a:spcBef>
              <a:spcAft>
                <a:spcPts val="0"/>
              </a:spcAft>
              <a:buClr>
                <a:schemeClr val="dk1"/>
              </a:buClr>
              <a:buSzPts val="1400"/>
              <a:buFont typeface="Roboto"/>
              <a:buChar char="●"/>
            </a:pPr>
            <a:r>
              <a:rPr lang="en" sz="1400"/>
              <a:t>We are passionate about serving our community by providing opportunities for learning and programs aimed at</a:t>
            </a:r>
            <a:r>
              <a:rPr lang="en" sz="1400">
                <a:uFill>
                  <a:noFill/>
                </a:uFill>
                <a:hlinkClick r:id="rId5"/>
              </a:rPr>
              <a:t> </a:t>
            </a:r>
            <a:r>
              <a:rPr lang="en" sz="1400" u="sng">
                <a:hlinkClick r:id="rId6"/>
              </a:rPr>
              <a:t>combating food insecurity</a:t>
            </a:r>
            <a:r>
              <a:rPr lang="en" sz="1400"/>
              <a:t> and increasing the access to fresh food.</a:t>
            </a:r>
            <a:endParaRPr sz="1400"/>
          </a:p>
          <a:p>
            <a:pPr indent="-317500" lvl="0" marL="457200" rtl="0" algn="l">
              <a:spcBef>
                <a:spcPts val="0"/>
              </a:spcBef>
              <a:spcAft>
                <a:spcPts val="0"/>
              </a:spcAft>
              <a:buClr>
                <a:schemeClr val="dk1"/>
              </a:buClr>
              <a:buSzPts val="1400"/>
              <a:buFont typeface="Roboto"/>
              <a:buChar char="●"/>
            </a:pPr>
            <a:r>
              <a:rPr lang="en" sz="1400"/>
              <a:t>Through our community outreach efforts, a safe place for youth has been created where we nurture creativity, ingenuity, and self empowerment.</a:t>
            </a:r>
            <a:endParaRPr sz="1400"/>
          </a:p>
          <a:p>
            <a:pPr indent="0" lvl="0" marL="0" rtl="0" algn="l">
              <a:spcBef>
                <a:spcPts val="0"/>
              </a:spcBef>
              <a:spcAft>
                <a:spcPts val="1200"/>
              </a:spcAft>
              <a:buNone/>
            </a:pPr>
            <a:r>
              <a:t/>
            </a:r>
            <a:endParaRPr sz="1900"/>
          </a:p>
        </p:txBody>
      </p:sp>
      <p:pic>
        <p:nvPicPr>
          <p:cNvPr id="72" name="Google Shape;72;p14"/>
          <p:cNvPicPr preferRelativeResize="0"/>
          <p:nvPr/>
        </p:nvPicPr>
        <p:blipFill>
          <a:blip r:embed="rId7">
            <a:alphaModFix/>
          </a:blip>
          <a:stretch>
            <a:fillRect/>
          </a:stretch>
        </p:blipFill>
        <p:spPr>
          <a:xfrm>
            <a:off x="4209275" y="1798051"/>
            <a:ext cx="4734624" cy="24420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2"/>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Partners and Sponsors </a:t>
            </a:r>
            <a:endParaRPr/>
          </a:p>
        </p:txBody>
      </p:sp>
      <p:sp>
        <p:nvSpPr>
          <p:cNvPr id="215" name="Google Shape;215;p32"/>
          <p:cNvSpPr txBox="1"/>
          <p:nvPr>
            <p:ph idx="1" type="body"/>
          </p:nvPr>
        </p:nvSpPr>
        <p:spPr>
          <a:xfrm>
            <a:off x="387900" y="1394724"/>
            <a:ext cx="8368200" cy="3078900"/>
          </a:xfrm>
          <a:prstGeom prst="rect">
            <a:avLst/>
          </a:prstGeom>
        </p:spPr>
        <p:txBody>
          <a:bodyPr anchorCtr="0" anchor="t" bIns="91425" lIns="91425" spcFirstLastPara="1" rIns="91425" wrap="square" tIns="91425">
            <a:noAutofit/>
          </a:bodyPr>
          <a:lstStyle/>
          <a:p>
            <a:pPr indent="-311150" lvl="0" marL="457200" rtl="0" algn="l">
              <a:lnSpc>
                <a:spcPct val="105000"/>
              </a:lnSpc>
              <a:spcBef>
                <a:spcPts val="0"/>
              </a:spcBef>
              <a:spcAft>
                <a:spcPts val="0"/>
              </a:spcAft>
              <a:buClr>
                <a:schemeClr val="dk1"/>
              </a:buClr>
              <a:buSzPts val="1300"/>
              <a:buChar char="●"/>
            </a:pPr>
            <a:r>
              <a:rPr b="1" lang="en" sz="1300">
                <a:solidFill>
                  <a:schemeClr val="dk1"/>
                </a:solidFill>
              </a:rPr>
              <a:t>TD Bank </a:t>
            </a:r>
            <a:endParaRPr b="1" sz="1300">
              <a:solidFill>
                <a:schemeClr val="dk1"/>
              </a:solidFill>
            </a:endParaRPr>
          </a:p>
          <a:p>
            <a:pPr indent="-311150" lvl="0" marL="457200" rtl="0" algn="l">
              <a:lnSpc>
                <a:spcPct val="105000"/>
              </a:lnSpc>
              <a:spcBef>
                <a:spcPts val="0"/>
              </a:spcBef>
              <a:spcAft>
                <a:spcPts val="0"/>
              </a:spcAft>
              <a:buClr>
                <a:schemeClr val="dk1"/>
              </a:buClr>
              <a:buSzPts val="1300"/>
              <a:buChar char="●"/>
            </a:pPr>
            <a:r>
              <a:rPr b="1" lang="en" sz="1300">
                <a:solidFill>
                  <a:schemeClr val="dk1"/>
                </a:solidFill>
              </a:rPr>
              <a:t>Delaware Department of </a:t>
            </a:r>
            <a:r>
              <a:rPr b="1" lang="en" sz="1300"/>
              <a:t>Agriculture</a:t>
            </a:r>
            <a:r>
              <a:rPr b="1" lang="en" sz="1300">
                <a:solidFill>
                  <a:schemeClr val="dk1"/>
                </a:solidFill>
              </a:rPr>
              <a:t> </a:t>
            </a:r>
            <a:endParaRPr b="1" sz="1300">
              <a:solidFill>
                <a:schemeClr val="dk1"/>
              </a:solidFill>
            </a:endParaRPr>
          </a:p>
          <a:p>
            <a:pPr indent="-311150" lvl="0" marL="457200" rtl="0" algn="l">
              <a:lnSpc>
                <a:spcPct val="105000"/>
              </a:lnSpc>
              <a:spcBef>
                <a:spcPts val="0"/>
              </a:spcBef>
              <a:spcAft>
                <a:spcPts val="0"/>
              </a:spcAft>
              <a:buClr>
                <a:schemeClr val="dk1"/>
              </a:buClr>
              <a:buSzPts val="1300"/>
              <a:buChar char="●"/>
            </a:pPr>
            <a:r>
              <a:rPr b="1" lang="en" sz="1300">
                <a:solidFill>
                  <a:schemeClr val="dk1"/>
                </a:solidFill>
              </a:rPr>
              <a:t>City of WIlmington (Seal of the City of Wilmington, Delaware)</a:t>
            </a:r>
            <a:endParaRPr b="1" sz="1300">
              <a:solidFill>
                <a:schemeClr val="dk1"/>
              </a:solidFill>
            </a:endParaRPr>
          </a:p>
          <a:p>
            <a:pPr indent="-311150" lvl="0" marL="457200" rtl="0" algn="l">
              <a:lnSpc>
                <a:spcPct val="105000"/>
              </a:lnSpc>
              <a:spcBef>
                <a:spcPts val="0"/>
              </a:spcBef>
              <a:spcAft>
                <a:spcPts val="0"/>
              </a:spcAft>
              <a:buClr>
                <a:schemeClr val="dk1"/>
              </a:buClr>
              <a:buSzPts val="1300"/>
              <a:buChar char="●"/>
            </a:pPr>
            <a:r>
              <a:rPr b="1" lang="en" sz="1300">
                <a:solidFill>
                  <a:schemeClr val="dk1"/>
                </a:solidFill>
              </a:rPr>
              <a:t>Wilmington Neighborhood Conservancy Land Bank </a:t>
            </a:r>
            <a:endParaRPr b="1" sz="1300">
              <a:solidFill>
                <a:schemeClr val="dk1"/>
              </a:solidFill>
            </a:endParaRPr>
          </a:p>
          <a:p>
            <a:pPr indent="-311150" lvl="0" marL="457200" rtl="0" algn="l">
              <a:lnSpc>
                <a:spcPct val="105000"/>
              </a:lnSpc>
              <a:spcBef>
                <a:spcPts val="0"/>
              </a:spcBef>
              <a:spcAft>
                <a:spcPts val="0"/>
              </a:spcAft>
              <a:buClr>
                <a:schemeClr val="dk1"/>
              </a:buClr>
              <a:buSzPts val="1300"/>
              <a:buChar char="●"/>
            </a:pPr>
            <a:r>
              <a:rPr b="1" lang="en" sz="1300">
                <a:solidFill>
                  <a:schemeClr val="dk1"/>
                </a:solidFill>
              </a:rPr>
              <a:t>Arbor Day Foundation </a:t>
            </a:r>
            <a:endParaRPr b="1" sz="1300">
              <a:solidFill>
                <a:schemeClr val="dk1"/>
              </a:solidFill>
            </a:endParaRPr>
          </a:p>
          <a:p>
            <a:pPr indent="-311150" lvl="0" marL="457200" rtl="0" algn="l">
              <a:lnSpc>
                <a:spcPct val="105000"/>
              </a:lnSpc>
              <a:spcBef>
                <a:spcPts val="0"/>
              </a:spcBef>
              <a:spcAft>
                <a:spcPts val="0"/>
              </a:spcAft>
              <a:buClr>
                <a:schemeClr val="dk1"/>
              </a:buClr>
              <a:buSzPts val="1300"/>
              <a:buChar char="●"/>
            </a:pPr>
            <a:r>
              <a:rPr b="1" lang="en" sz="1300">
                <a:solidFill>
                  <a:schemeClr val="dk1"/>
                </a:solidFill>
              </a:rPr>
              <a:t>USDA</a:t>
            </a:r>
            <a:endParaRPr b="1" sz="1300">
              <a:solidFill>
                <a:schemeClr val="dk1"/>
              </a:solidFill>
            </a:endParaRPr>
          </a:p>
          <a:p>
            <a:pPr indent="-311150" lvl="0" marL="457200" rtl="0" algn="l">
              <a:lnSpc>
                <a:spcPct val="105000"/>
              </a:lnSpc>
              <a:spcBef>
                <a:spcPts val="0"/>
              </a:spcBef>
              <a:spcAft>
                <a:spcPts val="0"/>
              </a:spcAft>
              <a:buClr>
                <a:schemeClr val="dk1"/>
              </a:buClr>
              <a:buSzPts val="1300"/>
              <a:buChar char="●"/>
            </a:pPr>
            <a:r>
              <a:rPr b="1" lang="en" sz="1300">
                <a:solidFill>
                  <a:schemeClr val="dk1"/>
                </a:solidFill>
              </a:rPr>
              <a:t>Delaware Department of Natural Resources </a:t>
            </a:r>
            <a:endParaRPr b="1" sz="1300">
              <a:solidFill>
                <a:schemeClr val="dk1"/>
              </a:solidFill>
            </a:endParaRPr>
          </a:p>
          <a:p>
            <a:pPr indent="0" lvl="0" marL="457200" rtl="0" algn="l">
              <a:lnSpc>
                <a:spcPct val="105000"/>
              </a:lnSpc>
              <a:spcBef>
                <a:spcPts val="0"/>
              </a:spcBef>
              <a:spcAft>
                <a:spcPts val="0"/>
              </a:spcAft>
              <a:buNone/>
            </a:pPr>
            <a:r>
              <a:rPr b="1" lang="en" sz="1300">
                <a:solidFill>
                  <a:schemeClr val="dk1"/>
                </a:solidFill>
              </a:rPr>
              <a:t>and Environmental Control </a:t>
            </a:r>
            <a:endParaRPr b="1" sz="1300">
              <a:solidFill>
                <a:schemeClr val="dk1"/>
              </a:solidFill>
            </a:endParaRPr>
          </a:p>
          <a:p>
            <a:pPr indent="-311150" lvl="0" marL="457200" rtl="0" algn="l">
              <a:lnSpc>
                <a:spcPct val="105000"/>
              </a:lnSpc>
              <a:spcBef>
                <a:spcPts val="0"/>
              </a:spcBef>
              <a:spcAft>
                <a:spcPts val="0"/>
              </a:spcAft>
              <a:buClr>
                <a:schemeClr val="dk1"/>
              </a:buClr>
              <a:buSzPts val="1300"/>
              <a:buChar char="●"/>
            </a:pPr>
            <a:r>
              <a:rPr b="1" lang="en" sz="1300">
                <a:solidFill>
                  <a:schemeClr val="dk1"/>
                </a:solidFill>
              </a:rPr>
              <a:t>University of Delaware</a:t>
            </a:r>
            <a:endParaRPr b="1" sz="1300">
              <a:solidFill>
                <a:schemeClr val="dk1"/>
              </a:solidFill>
            </a:endParaRPr>
          </a:p>
          <a:p>
            <a:pPr indent="-311150" lvl="0" marL="457200" rtl="0" algn="l">
              <a:lnSpc>
                <a:spcPct val="105000"/>
              </a:lnSpc>
              <a:spcBef>
                <a:spcPts val="0"/>
              </a:spcBef>
              <a:spcAft>
                <a:spcPts val="0"/>
              </a:spcAft>
              <a:buClr>
                <a:schemeClr val="dk1"/>
              </a:buClr>
              <a:buSzPts val="1300"/>
              <a:buChar char="●"/>
            </a:pPr>
            <a:r>
              <a:rPr b="1" lang="en" sz="1300">
                <a:solidFill>
                  <a:schemeClr val="dk1"/>
                </a:solidFill>
              </a:rPr>
              <a:t>Nemours Children’s Health </a:t>
            </a:r>
            <a:endParaRPr b="1" sz="1300">
              <a:solidFill>
                <a:schemeClr val="dk1"/>
              </a:solidFill>
            </a:endParaRPr>
          </a:p>
          <a:p>
            <a:pPr indent="-311150" lvl="0" marL="457200" rtl="0" algn="l">
              <a:lnSpc>
                <a:spcPct val="105000"/>
              </a:lnSpc>
              <a:spcBef>
                <a:spcPts val="0"/>
              </a:spcBef>
              <a:spcAft>
                <a:spcPts val="0"/>
              </a:spcAft>
              <a:buClr>
                <a:schemeClr val="dk1"/>
              </a:buClr>
              <a:buSzPts val="1300"/>
              <a:buChar char="●"/>
            </a:pPr>
            <a:r>
              <a:rPr b="1" lang="en" sz="1300">
                <a:solidFill>
                  <a:schemeClr val="dk1"/>
                </a:solidFill>
              </a:rPr>
              <a:t>Delaware State University </a:t>
            </a:r>
            <a:endParaRPr b="1" sz="1300">
              <a:solidFill>
                <a:schemeClr val="dk1"/>
              </a:solidFill>
            </a:endParaRPr>
          </a:p>
          <a:p>
            <a:pPr indent="-311150" lvl="0" marL="457200" rtl="0" algn="l">
              <a:lnSpc>
                <a:spcPct val="105000"/>
              </a:lnSpc>
              <a:spcBef>
                <a:spcPts val="0"/>
              </a:spcBef>
              <a:spcAft>
                <a:spcPts val="0"/>
              </a:spcAft>
              <a:buClr>
                <a:schemeClr val="dk1"/>
              </a:buClr>
              <a:buSzPts val="1300"/>
              <a:buChar char="●"/>
            </a:pPr>
            <a:r>
              <a:rPr b="1" lang="en" sz="1300">
                <a:solidFill>
                  <a:schemeClr val="dk1"/>
                </a:solidFill>
              </a:rPr>
              <a:t>Christiana Care </a:t>
            </a:r>
            <a:endParaRPr b="1" sz="1300">
              <a:solidFill>
                <a:schemeClr val="dk1"/>
              </a:solidFill>
            </a:endParaRPr>
          </a:p>
          <a:p>
            <a:pPr indent="-311150" lvl="0" marL="457200" rtl="0" algn="l">
              <a:lnSpc>
                <a:spcPct val="105000"/>
              </a:lnSpc>
              <a:spcBef>
                <a:spcPts val="0"/>
              </a:spcBef>
              <a:spcAft>
                <a:spcPts val="0"/>
              </a:spcAft>
              <a:buClr>
                <a:schemeClr val="dk1"/>
              </a:buClr>
              <a:buSzPts val="1300"/>
              <a:buChar char="●"/>
            </a:pPr>
            <a:r>
              <a:rPr b="1" lang="en" sz="1300">
                <a:solidFill>
                  <a:schemeClr val="dk1"/>
                </a:solidFill>
              </a:rPr>
              <a:t>Metropolitan WIlmington Urban League </a:t>
            </a:r>
            <a:endParaRPr b="1" sz="1300">
              <a:solidFill>
                <a:schemeClr val="dk1"/>
              </a:solidFill>
            </a:endParaRPr>
          </a:p>
          <a:p>
            <a:pPr indent="-311150" lvl="0" marL="457200" rtl="0" algn="l">
              <a:lnSpc>
                <a:spcPct val="105000"/>
              </a:lnSpc>
              <a:spcBef>
                <a:spcPts val="0"/>
              </a:spcBef>
              <a:spcAft>
                <a:spcPts val="0"/>
              </a:spcAft>
              <a:buClr>
                <a:schemeClr val="dk1"/>
              </a:buClr>
              <a:buSzPts val="1300"/>
              <a:buChar char="●"/>
            </a:pPr>
            <a:r>
              <a:rPr b="1" lang="en" sz="1300">
                <a:solidFill>
                  <a:schemeClr val="dk1"/>
                </a:solidFill>
              </a:rPr>
              <a:t>Delaware Center for Homeless Veterans </a:t>
            </a:r>
            <a:endParaRPr b="1" sz="1300">
              <a:solidFill>
                <a:schemeClr val="dk1"/>
              </a:solidFill>
            </a:endParaRPr>
          </a:p>
          <a:p>
            <a:pPr indent="-311150" lvl="0" marL="457200" rtl="0" algn="l">
              <a:lnSpc>
                <a:spcPct val="105000"/>
              </a:lnSpc>
              <a:spcBef>
                <a:spcPts val="0"/>
              </a:spcBef>
              <a:spcAft>
                <a:spcPts val="0"/>
              </a:spcAft>
              <a:buClr>
                <a:schemeClr val="dk1"/>
              </a:buClr>
              <a:buSzPts val="1300"/>
              <a:buChar char="●"/>
            </a:pPr>
            <a:r>
              <a:rPr b="1" lang="en" sz="1300">
                <a:solidFill>
                  <a:schemeClr val="dk1"/>
                </a:solidFill>
              </a:rPr>
              <a:t>BrightFields Inc - Environmental Services </a:t>
            </a:r>
            <a:endParaRPr b="1" sz="1300">
              <a:solidFill>
                <a:schemeClr val="dk1"/>
              </a:solidFill>
            </a:endParaRPr>
          </a:p>
          <a:p>
            <a:pPr indent="-311150" lvl="0" marL="457200" rtl="0" algn="l">
              <a:lnSpc>
                <a:spcPct val="105000"/>
              </a:lnSpc>
              <a:spcBef>
                <a:spcPts val="0"/>
              </a:spcBef>
              <a:spcAft>
                <a:spcPts val="0"/>
              </a:spcAft>
              <a:buClr>
                <a:schemeClr val="dk1"/>
              </a:buClr>
              <a:buSzPts val="1300"/>
              <a:buChar char="●"/>
            </a:pPr>
            <a:r>
              <a:rPr b="1" lang="en" sz="1300">
                <a:solidFill>
                  <a:schemeClr val="dk1"/>
                </a:solidFill>
              </a:rPr>
              <a:t>Northeast Civic Association </a:t>
            </a:r>
            <a:endParaRPr b="1" sz="1300">
              <a:solidFill>
                <a:schemeClr val="dk1"/>
              </a:solidFill>
            </a:endParaRPr>
          </a:p>
          <a:p>
            <a:pPr indent="-311150" lvl="0" marL="457200" rtl="0" algn="l">
              <a:lnSpc>
                <a:spcPct val="105000"/>
              </a:lnSpc>
              <a:spcBef>
                <a:spcPts val="0"/>
              </a:spcBef>
              <a:spcAft>
                <a:spcPts val="0"/>
              </a:spcAft>
              <a:buClr>
                <a:schemeClr val="dk1"/>
              </a:buClr>
              <a:buSzPts val="1300"/>
              <a:buChar char="●"/>
            </a:pPr>
            <a:r>
              <a:rPr b="1" lang="en" sz="1300">
                <a:solidFill>
                  <a:schemeClr val="dk1"/>
                </a:solidFill>
              </a:rPr>
              <a:t>Challenge Program </a:t>
            </a:r>
            <a:endParaRPr b="1" sz="1300">
              <a:solidFill>
                <a:schemeClr val="dk1"/>
              </a:solidFill>
            </a:endParaRPr>
          </a:p>
          <a:p>
            <a:pPr indent="0" lvl="0" marL="0" rtl="0" algn="l">
              <a:lnSpc>
                <a:spcPct val="105000"/>
              </a:lnSpc>
              <a:spcBef>
                <a:spcPts val="0"/>
              </a:spcBef>
              <a:spcAft>
                <a:spcPts val="1200"/>
              </a:spcAft>
              <a:buNone/>
            </a:pPr>
            <a:r>
              <a:t/>
            </a:r>
            <a:endParaRPr/>
          </a:p>
        </p:txBody>
      </p:sp>
      <p:pic>
        <p:nvPicPr>
          <p:cNvPr id="216" name="Google Shape;216;p32"/>
          <p:cNvPicPr preferRelativeResize="0"/>
          <p:nvPr/>
        </p:nvPicPr>
        <p:blipFill>
          <a:blip r:embed="rId3">
            <a:alphaModFix/>
          </a:blip>
          <a:stretch>
            <a:fillRect/>
          </a:stretch>
        </p:blipFill>
        <p:spPr>
          <a:xfrm>
            <a:off x="4719900" y="2571750"/>
            <a:ext cx="4209925" cy="24386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How you can help!</a:t>
            </a:r>
            <a:endParaRPr/>
          </a:p>
        </p:txBody>
      </p:sp>
      <p:sp>
        <p:nvSpPr>
          <p:cNvPr id="222" name="Google Shape;222;p33"/>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06705" lvl="0" marL="457200" rtl="0" algn="l">
              <a:lnSpc>
                <a:spcPct val="130000"/>
              </a:lnSpc>
              <a:spcBef>
                <a:spcPts val="0"/>
              </a:spcBef>
              <a:spcAft>
                <a:spcPts val="0"/>
              </a:spcAft>
              <a:buSzPts val="1230"/>
              <a:buFont typeface="Arial"/>
              <a:buChar char="●"/>
            </a:pPr>
            <a:r>
              <a:rPr lang="en" sz="1230">
                <a:latin typeface="Arial"/>
                <a:ea typeface="Arial"/>
                <a:cs typeface="Arial"/>
                <a:sym typeface="Arial"/>
              </a:rPr>
              <a:t>You can contribute in any way that you are comfortable with! </a:t>
            </a:r>
            <a:endParaRPr sz="1230">
              <a:latin typeface="Arial"/>
              <a:ea typeface="Arial"/>
              <a:cs typeface="Arial"/>
              <a:sym typeface="Arial"/>
            </a:endParaRPr>
          </a:p>
          <a:p>
            <a:pPr indent="0" lvl="0" marL="457200" rtl="0" algn="l">
              <a:lnSpc>
                <a:spcPct val="130000"/>
              </a:lnSpc>
              <a:spcBef>
                <a:spcPts val="0"/>
              </a:spcBef>
              <a:spcAft>
                <a:spcPts val="0"/>
              </a:spcAft>
              <a:buSzPts val="852"/>
              <a:buNone/>
            </a:pPr>
            <a:r>
              <a:rPr lang="en" sz="1230">
                <a:latin typeface="Arial"/>
                <a:ea typeface="Arial"/>
                <a:cs typeface="Arial"/>
                <a:sym typeface="Arial"/>
              </a:rPr>
              <a:t>We need you on our team to have a true impact on the community </a:t>
            </a:r>
            <a:endParaRPr sz="1230">
              <a:latin typeface="Arial"/>
              <a:ea typeface="Arial"/>
              <a:cs typeface="Arial"/>
              <a:sym typeface="Arial"/>
            </a:endParaRPr>
          </a:p>
          <a:p>
            <a:pPr indent="-306705" lvl="1" marL="914400" rtl="0" algn="l">
              <a:lnSpc>
                <a:spcPct val="130000"/>
              </a:lnSpc>
              <a:spcBef>
                <a:spcPts val="0"/>
              </a:spcBef>
              <a:spcAft>
                <a:spcPts val="0"/>
              </a:spcAft>
              <a:buSzPts val="1230"/>
              <a:buFont typeface="Arial"/>
              <a:buChar char="○"/>
            </a:pPr>
            <a:r>
              <a:rPr lang="en" sz="1230">
                <a:latin typeface="Arial"/>
                <a:ea typeface="Arial"/>
                <a:cs typeface="Arial"/>
                <a:sym typeface="Arial"/>
              </a:rPr>
              <a:t>contributing time to support our mission</a:t>
            </a:r>
            <a:endParaRPr sz="1230">
              <a:latin typeface="Arial"/>
              <a:ea typeface="Arial"/>
              <a:cs typeface="Arial"/>
              <a:sym typeface="Arial"/>
            </a:endParaRPr>
          </a:p>
          <a:p>
            <a:pPr indent="-306705" lvl="1" marL="914400" rtl="0" algn="l">
              <a:lnSpc>
                <a:spcPct val="130000"/>
              </a:lnSpc>
              <a:spcBef>
                <a:spcPts val="0"/>
              </a:spcBef>
              <a:spcAft>
                <a:spcPts val="0"/>
              </a:spcAft>
              <a:buSzPts val="1230"/>
              <a:buFont typeface="Arial"/>
              <a:buChar char="○"/>
            </a:pPr>
            <a:r>
              <a:rPr lang="en" sz="1230">
                <a:latin typeface="Arial"/>
                <a:ea typeface="Arial"/>
                <a:cs typeface="Arial"/>
                <a:sym typeface="Arial"/>
              </a:rPr>
              <a:t>money to help us grow</a:t>
            </a:r>
            <a:endParaRPr sz="1230">
              <a:latin typeface="Arial"/>
              <a:ea typeface="Arial"/>
              <a:cs typeface="Arial"/>
              <a:sym typeface="Arial"/>
            </a:endParaRPr>
          </a:p>
          <a:p>
            <a:pPr indent="-306705" lvl="1" marL="914400" rtl="0" algn="l">
              <a:lnSpc>
                <a:spcPct val="130000"/>
              </a:lnSpc>
              <a:spcBef>
                <a:spcPts val="0"/>
              </a:spcBef>
              <a:spcAft>
                <a:spcPts val="0"/>
              </a:spcAft>
              <a:buSzPts val="1230"/>
              <a:buFont typeface="Arial"/>
              <a:buChar char="○"/>
            </a:pPr>
            <a:r>
              <a:rPr lang="en" sz="1230">
                <a:latin typeface="Arial"/>
                <a:ea typeface="Arial"/>
                <a:cs typeface="Arial"/>
                <a:sym typeface="Arial"/>
              </a:rPr>
              <a:t>energy to bring awareness to our fundraising events</a:t>
            </a:r>
            <a:endParaRPr sz="1230">
              <a:latin typeface="Arial"/>
              <a:ea typeface="Arial"/>
              <a:cs typeface="Arial"/>
              <a:sym typeface="Arial"/>
            </a:endParaRPr>
          </a:p>
          <a:p>
            <a:pPr indent="0" lvl="0" marL="0" rtl="0" algn="l">
              <a:lnSpc>
                <a:spcPct val="130000"/>
              </a:lnSpc>
              <a:spcBef>
                <a:spcPts val="0"/>
              </a:spcBef>
              <a:spcAft>
                <a:spcPts val="0"/>
              </a:spcAft>
              <a:buSzPts val="852"/>
              <a:buNone/>
            </a:pPr>
            <a:r>
              <a:t/>
            </a:r>
            <a:endParaRPr sz="1230">
              <a:latin typeface="Arial"/>
              <a:ea typeface="Arial"/>
              <a:cs typeface="Arial"/>
              <a:sym typeface="Arial"/>
            </a:endParaRPr>
          </a:p>
          <a:p>
            <a:pPr indent="0" lvl="0" marL="0" rtl="0" algn="l">
              <a:lnSpc>
                <a:spcPct val="95000"/>
              </a:lnSpc>
              <a:spcBef>
                <a:spcPts val="1200"/>
              </a:spcBef>
              <a:spcAft>
                <a:spcPts val="0"/>
              </a:spcAft>
              <a:buSzPts val="852"/>
              <a:buNone/>
            </a:pPr>
            <a:r>
              <a:rPr lang="en" sz="1230">
                <a:latin typeface="Arial"/>
                <a:ea typeface="Arial"/>
                <a:cs typeface="Arial"/>
                <a:sym typeface="Arial"/>
              </a:rPr>
              <a:t>Contact information </a:t>
            </a:r>
            <a:endParaRPr sz="1230">
              <a:latin typeface="Arial"/>
              <a:ea typeface="Arial"/>
              <a:cs typeface="Arial"/>
              <a:sym typeface="Arial"/>
            </a:endParaRPr>
          </a:p>
          <a:p>
            <a:pPr indent="-306705" lvl="0" marL="457200" rtl="0" algn="l">
              <a:lnSpc>
                <a:spcPct val="130000"/>
              </a:lnSpc>
              <a:spcBef>
                <a:spcPts val="1200"/>
              </a:spcBef>
              <a:spcAft>
                <a:spcPts val="0"/>
              </a:spcAft>
              <a:buClr>
                <a:srgbClr val="FFFFFF"/>
              </a:buClr>
              <a:buSzPts val="1230"/>
              <a:buFont typeface="Arial"/>
              <a:buChar char="●"/>
            </a:pPr>
            <a:r>
              <a:rPr b="1" lang="en" sz="1230">
                <a:solidFill>
                  <a:srgbClr val="FFFFFF"/>
                </a:solidFill>
                <a:latin typeface="Arial"/>
                <a:ea typeface="Arial"/>
                <a:cs typeface="Arial"/>
                <a:sym typeface="Arial"/>
              </a:rPr>
              <a:t>Farm Address:</a:t>
            </a:r>
            <a:r>
              <a:rPr lang="en" sz="1230">
                <a:solidFill>
                  <a:srgbClr val="FFFFFF"/>
                </a:solidFill>
                <a:latin typeface="Arial"/>
                <a:ea typeface="Arial"/>
                <a:cs typeface="Arial"/>
                <a:sym typeface="Arial"/>
              </a:rPr>
              <a:t> 22 East 23rd Street, Wilmington, DE 19802</a:t>
            </a:r>
            <a:endParaRPr sz="1230">
              <a:solidFill>
                <a:srgbClr val="FFFFFF"/>
              </a:solidFill>
              <a:latin typeface="Arial"/>
              <a:ea typeface="Arial"/>
              <a:cs typeface="Arial"/>
              <a:sym typeface="Arial"/>
            </a:endParaRPr>
          </a:p>
          <a:p>
            <a:pPr indent="-306705" lvl="0" marL="457200" rtl="0" algn="l">
              <a:lnSpc>
                <a:spcPct val="130000"/>
              </a:lnSpc>
              <a:spcBef>
                <a:spcPts val="0"/>
              </a:spcBef>
              <a:spcAft>
                <a:spcPts val="0"/>
              </a:spcAft>
              <a:buClr>
                <a:srgbClr val="FFFFFF"/>
              </a:buClr>
              <a:buSzPts val="1230"/>
              <a:buFont typeface="Arial"/>
              <a:buChar char="●"/>
            </a:pPr>
            <a:r>
              <a:rPr b="1" lang="en" sz="1230">
                <a:solidFill>
                  <a:srgbClr val="FFFFFF"/>
                </a:solidFill>
                <a:latin typeface="Arial"/>
                <a:ea typeface="Arial"/>
                <a:cs typeface="Arial"/>
                <a:sym typeface="Arial"/>
              </a:rPr>
              <a:t>Mailing Address:</a:t>
            </a:r>
            <a:r>
              <a:rPr lang="en" sz="1230">
                <a:solidFill>
                  <a:srgbClr val="FFFFFF"/>
                </a:solidFill>
                <a:latin typeface="Arial"/>
                <a:ea typeface="Arial"/>
                <a:cs typeface="Arial"/>
                <a:sym typeface="Arial"/>
              </a:rPr>
              <a:t> 802 West 29th Street, Wilmington, DE 19802</a:t>
            </a:r>
            <a:endParaRPr sz="1230">
              <a:solidFill>
                <a:srgbClr val="FFFFFF"/>
              </a:solidFill>
              <a:latin typeface="Arial"/>
              <a:ea typeface="Arial"/>
              <a:cs typeface="Arial"/>
              <a:sym typeface="Arial"/>
            </a:endParaRPr>
          </a:p>
          <a:p>
            <a:pPr indent="-306705" lvl="0" marL="457200" rtl="0" algn="l">
              <a:lnSpc>
                <a:spcPct val="130000"/>
              </a:lnSpc>
              <a:spcBef>
                <a:spcPts val="0"/>
              </a:spcBef>
              <a:spcAft>
                <a:spcPts val="0"/>
              </a:spcAft>
              <a:buClr>
                <a:srgbClr val="FFFFFF"/>
              </a:buClr>
              <a:buSzPts val="1230"/>
              <a:buFont typeface="Arial"/>
              <a:buChar char="●"/>
            </a:pPr>
            <a:r>
              <a:rPr b="1" lang="en" sz="1230">
                <a:solidFill>
                  <a:srgbClr val="FFFFFF"/>
                </a:solidFill>
                <a:latin typeface="Arial"/>
                <a:ea typeface="Arial"/>
                <a:cs typeface="Arial"/>
                <a:sym typeface="Arial"/>
              </a:rPr>
              <a:t>Phone: </a:t>
            </a:r>
            <a:r>
              <a:rPr lang="en" sz="1230">
                <a:solidFill>
                  <a:srgbClr val="FFFFFF"/>
                </a:solidFill>
                <a:latin typeface="Arial"/>
                <a:ea typeface="Arial"/>
                <a:cs typeface="Arial"/>
                <a:sym typeface="Arial"/>
              </a:rPr>
              <a:t>(302) 402-5150</a:t>
            </a:r>
            <a:endParaRPr sz="1230">
              <a:solidFill>
                <a:srgbClr val="FFFFFF"/>
              </a:solidFill>
              <a:latin typeface="Arial"/>
              <a:ea typeface="Arial"/>
              <a:cs typeface="Arial"/>
              <a:sym typeface="Arial"/>
            </a:endParaRPr>
          </a:p>
          <a:p>
            <a:pPr indent="-306705" lvl="0" marL="457200" rtl="0" algn="l">
              <a:lnSpc>
                <a:spcPct val="130000"/>
              </a:lnSpc>
              <a:spcBef>
                <a:spcPts val="0"/>
              </a:spcBef>
              <a:spcAft>
                <a:spcPts val="0"/>
              </a:spcAft>
              <a:buClr>
                <a:srgbClr val="FFFFFF"/>
              </a:buClr>
              <a:buSzPts val="1230"/>
              <a:buFont typeface="Arial"/>
              <a:buChar char="●"/>
            </a:pPr>
            <a:r>
              <a:rPr b="1" lang="en" sz="1230">
                <a:solidFill>
                  <a:srgbClr val="FFFFFF"/>
                </a:solidFill>
                <a:latin typeface="Arial"/>
                <a:ea typeface="Arial"/>
                <a:cs typeface="Arial"/>
                <a:sym typeface="Arial"/>
              </a:rPr>
              <a:t>Email: </a:t>
            </a:r>
            <a:r>
              <a:rPr lang="en" sz="1230" u="sng">
                <a:solidFill>
                  <a:schemeClr val="hlink"/>
                </a:solidFill>
                <a:latin typeface="Arial"/>
                <a:ea typeface="Arial"/>
                <a:cs typeface="Arial"/>
                <a:sym typeface="Arial"/>
                <a:hlinkClick r:id="rId3"/>
              </a:rPr>
              <a:t>info@consciousconnectionsinc.com</a:t>
            </a:r>
            <a:endParaRPr sz="1230">
              <a:solidFill>
                <a:srgbClr val="FFFFFF"/>
              </a:solidFill>
              <a:latin typeface="Arial"/>
              <a:ea typeface="Arial"/>
              <a:cs typeface="Arial"/>
              <a:sym typeface="Arial"/>
            </a:endParaRPr>
          </a:p>
          <a:p>
            <a:pPr indent="-306705" lvl="0" marL="457200" rtl="0" algn="l">
              <a:lnSpc>
                <a:spcPct val="130000"/>
              </a:lnSpc>
              <a:spcBef>
                <a:spcPts val="0"/>
              </a:spcBef>
              <a:spcAft>
                <a:spcPts val="0"/>
              </a:spcAft>
              <a:buClr>
                <a:srgbClr val="FFFFFF"/>
              </a:buClr>
              <a:buSzPts val="1230"/>
              <a:buFont typeface="Arial"/>
              <a:buChar char="●"/>
            </a:pPr>
            <a:r>
              <a:rPr b="1" lang="en" sz="1230">
                <a:solidFill>
                  <a:srgbClr val="FFFFFF"/>
                </a:solidFill>
                <a:latin typeface="Arial"/>
                <a:ea typeface="Arial"/>
                <a:cs typeface="Arial"/>
                <a:sym typeface="Arial"/>
              </a:rPr>
              <a:t>Instagram and Facebook: </a:t>
            </a:r>
            <a:r>
              <a:rPr lang="en" sz="1230">
                <a:solidFill>
                  <a:srgbClr val="FFFFFF"/>
                </a:solidFill>
                <a:latin typeface="Arial"/>
                <a:ea typeface="Arial"/>
                <a:cs typeface="Arial"/>
                <a:sym typeface="Arial"/>
              </a:rPr>
              <a:t>@cciurbanfarm</a:t>
            </a:r>
            <a:endParaRPr sz="1230">
              <a:solidFill>
                <a:srgbClr val="FFFFFF"/>
              </a:solidFill>
              <a:latin typeface="Arial"/>
              <a:ea typeface="Arial"/>
              <a:cs typeface="Arial"/>
              <a:sym typeface="Arial"/>
            </a:endParaRPr>
          </a:p>
          <a:p>
            <a:pPr indent="0" lvl="0" marL="0" rtl="0" algn="l">
              <a:lnSpc>
                <a:spcPct val="95000"/>
              </a:lnSpc>
              <a:spcBef>
                <a:spcPts val="1200"/>
              </a:spcBef>
              <a:spcAft>
                <a:spcPts val="1200"/>
              </a:spcAft>
              <a:buSzPts val="852"/>
              <a:buNone/>
            </a:pPr>
            <a:r>
              <a:t/>
            </a:r>
            <a:endParaRPr sz="930">
              <a:latin typeface="Arial"/>
              <a:ea typeface="Arial"/>
              <a:cs typeface="Arial"/>
              <a:sym typeface="Arial"/>
            </a:endParaRPr>
          </a:p>
        </p:txBody>
      </p:sp>
      <p:pic>
        <p:nvPicPr>
          <p:cNvPr id="223" name="Google Shape;223;p33"/>
          <p:cNvPicPr preferRelativeResize="0"/>
          <p:nvPr/>
        </p:nvPicPr>
        <p:blipFill>
          <a:blip r:embed="rId4">
            <a:alphaModFix/>
          </a:blip>
          <a:stretch>
            <a:fillRect/>
          </a:stretch>
        </p:blipFill>
        <p:spPr>
          <a:xfrm>
            <a:off x="5515225" y="551800"/>
            <a:ext cx="3488552" cy="3488552"/>
          </a:xfrm>
          <a:prstGeom prst="rect">
            <a:avLst/>
          </a:prstGeom>
          <a:noFill/>
          <a:ln>
            <a:noFill/>
          </a:ln>
        </p:spPr>
      </p:pic>
      <p:sp>
        <p:nvSpPr>
          <p:cNvPr id="224" name="Google Shape;224;p33"/>
          <p:cNvSpPr txBox="1"/>
          <p:nvPr/>
        </p:nvSpPr>
        <p:spPr>
          <a:xfrm>
            <a:off x="5613100" y="4040350"/>
            <a:ext cx="32928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Scan this QR code with your mobile device to donate to Conscious Connections Inc!</a:t>
            </a:r>
            <a:endParaRPr b="1" u="sng">
              <a:solidFill>
                <a:schemeClr val="dk1"/>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Climate Resilience and Urban Gardening </a:t>
            </a:r>
            <a:endParaRPr/>
          </a:p>
        </p:txBody>
      </p:sp>
      <p:sp>
        <p:nvSpPr>
          <p:cNvPr id="78" name="Google Shape;78;p15"/>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en"/>
              <a:t>Some of the approaches used at Conscious Connections Inc:</a:t>
            </a:r>
            <a:endParaRPr/>
          </a:p>
          <a:p>
            <a:pPr indent="-317500" lvl="1" marL="914400" rtl="0" algn="l">
              <a:lnSpc>
                <a:spcPct val="150000"/>
              </a:lnSpc>
              <a:spcBef>
                <a:spcPts val="0"/>
              </a:spcBef>
              <a:spcAft>
                <a:spcPts val="0"/>
              </a:spcAft>
              <a:buSzPts val="1400"/>
              <a:buChar char="○"/>
            </a:pPr>
            <a:r>
              <a:rPr lang="en"/>
              <a:t>Green space </a:t>
            </a:r>
            <a:endParaRPr/>
          </a:p>
          <a:p>
            <a:pPr indent="-317500" lvl="1" marL="914400" rtl="0" algn="l">
              <a:lnSpc>
                <a:spcPct val="150000"/>
              </a:lnSpc>
              <a:spcBef>
                <a:spcPts val="0"/>
              </a:spcBef>
              <a:spcAft>
                <a:spcPts val="0"/>
              </a:spcAft>
              <a:buSzPts val="1400"/>
              <a:buChar char="○"/>
            </a:pPr>
            <a:r>
              <a:rPr lang="en"/>
              <a:t>Soil remediation </a:t>
            </a:r>
            <a:endParaRPr/>
          </a:p>
          <a:p>
            <a:pPr indent="-317500" lvl="1" marL="914400" rtl="0" algn="l">
              <a:lnSpc>
                <a:spcPct val="150000"/>
              </a:lnSpc>
              <a:spcBef>
                <a:spcPts val="0"/>
              </a:spcBef>
              <a:spcAft>
                <a:spcPts val="0"/>
              </a:spcAft>
              <a:buSzPts val="1400"/>
              <a:buChar char="○"/>
            </a:pPr>
            <a:r>
              <a:rPr lang="en"/>
              <a:t>Youth environmental education </a:t>
            </a:r>
            <a:endParaRPr/>
          </a:p>
        </p:txBody>
      </p:sp>
      <p:pic>
        <p:nvPicPr>
          <p:cNvPr id="79" name="Google Shape;79;p15"/>
          <p:cNvPicPr preferRelativeResize="0"/>
          <p:nvPr/>
        </p:nvPicPr>
        <p:blipFill>
          <a:blip r:embed="rId3">
            <a:alphaModFix/>
          </a:blip>
          <a:stretch>
            <a:fillRect/>
          </a:stretch>
        </p:blipFill>
        <p:spPr>
          <a:xfrm>
            <a:off x="2389275" y="3172550"/>
            <a:ext cx="4365450" cy="1746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Urban Farming</a:t>
            </a:r>
            <a:endParaRPr/>
          </a:p>
        </p:txBody>
      </p:sp>
      <p:sp>
        <p:nvSpPr>
          <p:cNvPr id="85" name="Google Shape;85;p16"/>
          <p:cNvSpPr txBox="1"/>
          <p:nvPr>
            <p:ph idx="1" type="body"/>
          </p:nvPr>
        </p:nvSpPr>
        <p:spPr>
          <a:xfrm>
            <a:off x="387900" y="1360150"/>
            <a:ext cx="8368200" cy="35400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Char char="●"/>
            </a:pPr>
            <a:r>
              <a:rPr lang="en" sz="1600"/>
              <a:t>Urban farming is the practice of </a:t>
            </a:r>
            <a:r>
              <a:rPr lang="en" sz="1600"/>
              <a:t>cultivating, processing, and </a:t>
            </a:r>
            <a:r>
              <a:rPr lang="en" sz="1600"/>
              <a:t>distributing food in urban areas.</a:t>
            </a:r>
            <a:endParaRPr sz="1600"/>
          </a:p>
          <a:p>
            <a:pPr indent="-330200" lvl="0" marL="457200" rtl="0" algn="l">
              <a:lnSpc>
                <a:spcPct val="115000"/>
              </a:lnSpc>
              <a:spcBef>
                <a:spcPts val="0"/>
              </a:spcBef>
              <a:spcAft>
                <a:spcPts val="0"/>
              </a:spcAft>
              <a:buSzPts val="1600"/>
              <a:buChar char="●"/>
            </a:pPr>
            <a:r>
              <a:rPr lang="en" sz="1600"/>
              <a:t>Urban Farming creates an abundance of food for people in need by planting gardens on unused land and space while increasing diversity, educating the community and providing an environmentally sustainable system to enhance communities.</a:t>
            </a:r>
            <a:endParaRPr sz="1600"/>
          </a:p>
          <a:p>
            <a:pPr indent="0" lvl="0" marL="0" rtl="0" algn="l">
              <a:lnSpc>
                <a:spcPct val="115000"/>
              </a:lnSpc>
              <a:spcBef>
                <a:spcPts val="1200"/>
              </a:spcBef>
              <a:spcAft>
                <a:spcPts val="0"/>
              </a:spcAft>
              <a:buSzPts val="688"/>
              <a:buNone/>
            </a:pPr>
            <a:r>
              <a:rPr lang="en" sz="1600"/>
              <a:t>Benefits: </a:t>
            </a:r>
            <a:endParaRPr sz="1600"/>
          </a:p>
          <a:p>
            <a:pPr indent="-330200" lvl="0" marL="457200" rtl="0" algn="l">
              <a:lnSpc>
                <a:spcPct val="115000"/>
              </a:lnSpc>
              <a:spcBef>
                <a:spcPts val="1200"/>
              </a:spcBef>
              <a:spcAft>
                <a:spcPts val="0"/>
              </a:spcAft>
              <a:buSzPts val="1600"/>
              <a:buChar char="●"/>
            </a:pPr>
            <a:r>
              <a:rPr lang="en" sz="1600"/>
              <a:t>Economic</a:t>
            </a:r>
            <a:endParaRPr sz="1600"/>
          </a:p>
          <a:p>
            <a:pPr indent="-330200" lvl="0" marL="457200" rtl="0" algn="l">
              <a:lnSpc>
                <a:spcPct val="115000"/>
              </a:lnSpc>
              <a:spcBef>
                <a:spcPts val="0"/>
              </a:spcBef>
              <a:spcAft>
                <a:spcPts val="0"/>
              </a:spcAft>
              <a:buSzPts val="1600"/>
              <a:buChar char="●"/>
            </a:pPr>
            <a:r>
              <a:rPr lang="en" sz="1600"/>
              <a:t>Environmental</a:t>
            </a:r>
            <a:r>
              <a:rPr lang="en" sz="1600"/>
              <a:t> </a:t>
            </a:r>
            <a:endParaRPr sz="1600"/>
          </a:p>
          <a:p>
            <a:pPr indent="-330200" lvl="0" marL="457200" rtl="0" algn="l">
              <a:lnSpc>
                <a:spcPct val="115000"/>
              </a:lnSpc>
              <a:spcBef>
                <a:spcPts val="0"/>
              </a:spcBef>
              <a:spcAft>
                <a:spcPts val="0"/>
              </a:spcAft>
              <a:buSzPts val="1600"/>
              <a:buChar char="●"/>
            </a:pPr>
            <a:r>
              <a:rPr lang="en" sz="1600"/>
              <a:t>Social and cultural</a:t>
            </a:r>
            <a:endParaRPr sz="1600"/>
          </a:p>
          <a:p>
            <a:pPr indent="-330200" lvl="0" marL="457200" rtl="0" algn="l">
              <a:lnSpc>
                <a:spcPct val="115000"/>
              </a:lnSpc>
              <a:spcBef>
                <a:spcPts val="0"/>
              </a:spcBef>
              <a:spcAft>
                <a:spcPts val="0"/>
              </a:spcAft>
              <a:buSzPts val="1600"/>
              <a:buChar char="●"/>
            </a:pPr>
            <a:r>
              <a:rPr lang="en" sz="1600"/>
              <a:t>Education </a:t>
            </a:r>
            <a:endParaRPr sz="1600"/>
          </a:p>
          <a:p>
            <a:pPr indent="-330200" lvl="0" marL="457200" rtl="0" algn="l">
              <a:lnSpc>
                <a:spcPct val="115000"/>
              </a:lnSpc>
              <a:spcBef>
                <a:spcPts val="0"/>
              </a:spcBef>
              <a:spcAft>
                <a:spcPts val="0"/>
              </a:spcAft>
              <a:buSzPts val="1600"/>
              <a:buChar char="●"/>
            </a:pPr>
            <a:r>
              <a:rPr lang="en" sz="1600"/>
              <a:t>Health, nutrition, and food accessibility </a:t>
            </a:r>
            <a:endParaRPr sz="1600"/>
          </a:p>
          <a:p>
            <a:pPr indent="0" lvl="0" marL="0" rtl="0" algn="l">
              <a:lnSpc>
                <a:spcPct val="115000"/>
              </a:lnSpc>
              <a:spcBef>
                <a:spcPts val="1200"/>
              </a:spcBef>
              <a:spcAft>
                <a:spcPts val="1200"/>
              </a:spcAft>
              <a:buNone/>
            </a:pPr>
            <a:r>
              <a:t/>
            </a:r>
            <a:endParaRPr sz="1600"/>
          </a:p>
        </p:txBody>
      </p:sp>
      <p:pic>
        <p:nvPicPr>
          <p:cNvPr id="86" name="Google Shape;86;p16"/>
          <p:cNvPicPr preferRelativeResize="0"/>
          <p:nvPr/>
        </p:nvPicPr>
        <p:blipFill>
          <a:blip r:embed="rId3">
            <a:alphaModFix/>
          </a:blip>
          <a:stretch>
            <a:fillRect/>
          </a:stretch>
        </p:blipFill>
        <p:spPr>
          <a:xfrm>
            <a:off x="4572000" y="3004975"/>
            <a:ext cx="3955975" cy="2081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Our History </a:t>
            </a:r>
            <a:endParaRPr/>
          </a:p>
        </p:txBody>
      </p:sp>
      <p:pic>
        <p:nvPicPr>
          <p:cNvPr id="92" name="Google Shape;92;p17"/>
          <p:cNvPicPr preferRelativeResize="0"/>
          <p:nvPr/>
        </p:nvPicPr>
        <p:blipFill rotWithShape="1">
          <a:blip r:embed="rId3">
            <a:alphaModFix/>
          </a:blip>
          <a:srcRect b="0" l="3053" r="0" t="10152"/>
          <a:stretch/>
        </p:blipFill>
        <p:spPr>
          <a:xfrm>
            <a:off x="1255275" y="1322600"/>
            <a:ext cx="3243000" cy="3653775"/>
          </a:xfrm>
          <a:prstGeom prst="rect">
            <a:avLst/>
          </a:prstGeom>
          <a:noFill/>
          <a:ln>
            <a:noFill/>
          </a:ln>
        </p:spPr>
      </p:pic>
      <p:sp>
        <p:nvSpPr>
          <p:cNvPr id="93" name="Google Shape;93;p17"/>
          <p:cNvSpPr txBox="1"/>
          <p:nvPr/>
        </p:nvSpPr>
        <p:spPr>
          <a:xfrm>
            <a:off x="5247225" y="1443650"/>
            <a:ext cx="3508800" cy="21240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b="1" lang="en" sz="1800" u="sng">
                <a:solidFill>
                  <a:schemeClr val="dk1"/>
                </a:solidFill>
                <a:latin typeface="Roboto"/>
                <a:ea typeface="Roboto"/>
                <a:cs typeface="Roboto"/>
                <a:sym typeface="Roboto"/>
              </a:rPr>
              <a:t>2018 - Today</a:t>
            </a:r>
            <a:endParaRPr b="1" sz="1800" u="sng">
              <a:solidFill>
                <a:schemeClr val="dk1"/>
              </a:solidFill>
              <a:latin typeface="Roboto"/>
              <a:ea typeface="Roboto"/>
              <a:cs typeface="Roboto"/>
              <a:sym typeface="Roboto"/>
            </a:endParaRPr>
          </a:p>
          <a:p>
            <a:pPr indent="-342900" lvl="0" marL="457200" rtl="0" algn="l">
              <a:lnSpc>
                <a:spcPct val="200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Urban Farmer training sight </a:t>
            </a:r>
            <a:endParaRPr sz="1800">
              <a:solidFill>
                <a:schemeClr val="dk1"/>
              </a:solidFill>
              <a:latin typeface="Roboto"/>
              <a:ea typeface="Roboto"/>
              <a:cs typeface="Roboto"/>
              <a:sym typeface="Roboto"/>
            </a:endParaRPr>
          </a:p>
          <a:p>
            <a:pPr indent="-342900" lvl="0" marL="457200" rtl="0" algn="l">
              <a:lnSpc>
                <a:spcPct val="200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Herb Garden</a:t>
            </a:r>
            <a:endParaRPr sz="1800">
              <a:solidFill>
                <a:schemeClr val="dk1"/>
              </a:solidFill>
              <a:latin typeface="Roboto"/>
              <a:ea typeface="Roboto"/>
              <a:cs typeface="Roboto"/>
              <a:sym typeface="Roboto"/>
            </a:endParaRPr>
          </a:p>
          <a:p>
            <a:pPr indent="-342900" lvl="0" marL="457200" rtl="0" algn="l">
              <a:lnSpc>
                <a:spcPct val="200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Fruit Forest </a:t>
            </a:r>
            <a:endParaRPr sz="1800">
              <a:solidFill>
                <a:schemeClr val="dk1"/>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8"/>
          <p:cNvSpPr txBox="1"/>
          <p:nvPr>
            <p:ph type="title"/>
          </p:nvPr>
        </p:nvSpPr>
        <p:spPr>
          <a:xfrm>
            <a:off x="387900" y="162100"/>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10 Years Ago </a:t>
            </a:r>
            <a:endParaRPr/>
          </a:p>
        </p:txBody>
      </p:sp>
      <p:sp>
        <p:nvSpPr>
          <p:cNvPr id="99" name="Google Shape;99;p18"/>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0" name="Google Shape;100;p18"/>
          <p:cNvPicPr preferRelativeResize="0"/>
          <p:nvPr/>
        </p:nvPicPr>
        <p:blipFill>
          <a:blip r:embed="rId3">
            <a:alphaModFix/>
          </a:blip>
          <a:stretch>
            <a:fillRect/>
          </a:stretch>
        </p:blipFill>
        <p:spPr>
          <a:xfrm>
            <a:off x="387901" y="901925"/>
            <a:ext cx="2527750" cy="1895825"/>
          </a:xfrm>
          <a:prstGeom prst="rect">
            <a:avLst/>
          </a:prstGeom>
          <a:noFill/>
          <a:ln>
            <a:noFill/>
          </a:ln>
        </p:spPr>
      </p:pic>
      <p:pic>
        <p:nvPicPr>
          <p:cNvPr id="101" name="Google Shape;101;p18"/>
          <p:cNvPicPr preferRelativeResize="0"/>
          <p:nvPr/>
        </p:nvPicPr>
        <p:blipFill>
          <a:blip r:embed="rId4">
            <a:alphaModFix/>
          </a:blip>
          <a:stretch>
            <a:fillRect/>
          </a:stretch>
        </p:blipFill>
        <p:spPr>
          <a:xfrm>
            <a:off x="308988" y="2965075"/>
            <a:ext cx="2685575" cy="2014175"/>
          </a:xfrm>
          <a:prstGeom prst="rect">
            <a:avLst/>
          </a:prstGeom>
          <a:noFill/>
          <a:ln>
            <a:noFill/>
          </a:ln>
        </p:spPr>
      </p:pic>
      <p:pic>
        <p:nvPicPr>
          <p:cNvPr id="102" name="Google Shape;102;p18"/>
          <p:cNvPicPr preferRelativeResize="0"/>
          <p:nvPr/>
        </p:nvPicPr>
        <p:blipFill>
          <a:blip r:embed="rId5">
            <a:alphaModFix/>
          </a:blip>
          <a:stretch>
            <a:fillRect/>
          </a:stretch>
        </p:blipFill>
        <p:spPr>
          <a:xfrm>
            <a:off x="3557700" y="2697120"/>
            <a:ext cx="3175750" cy="2381818"/>
          </a:xfrm>
          <a:prstGeom prst="rect">
            <a:avLst/>
          </a:prstGeom>
          <a:noFill/>
          <a:ln>
            <a:noFill/>
          </a:ln>
        </p:spPr>
      </p:pic>
      <p:pic>
        <p:nvPicPr>
          <p:cNvPr id="103" name="Google Shape;103;p18"/>
          <p:cNvPicPr preferRelativeResize="0"/>
          <p:nvPr/>
        </p:nvPicPr>
        <p:blipFill>
          <a:blip r:embed="rId6">
            <a:alphaModFix/>
          </a:blip>
          <a:stretch>
            <a:fillRect/>
          </a:stretch>
        </p:blipFill>
        <p:spPr>
          <a:xfrm>
            <a:off x="3557700" y="189950"/>
            <a:ext cx="3175725" cy="2381800"/>
          </a:xfrm>
          <a:prstGeom prst="rect">
            <a:avLst/>
          </a:prstGeom>
          <a:noFill/>
          <a:ln>
            <a:noFill/>
          </a:ln>
        </p:spPr>
      </p:pic>
      <p:pic>
        <p:nvPicPr>
          <p:cNvPr id="104" name="Google Shape;104;p18"/>
          <p:cNvPicPr preferRelativeResize="0"/>
          <p:nvPr/>
        </p:nvPicPr>
        <p:blipFill>
          <a:blip r:embed="rId7">
            <a:alphaModFix/>
          </a:blip>
          <a:stretch>
            <a:fillRect/>
          </a:stretch>
        </p:blipFill>
        <p:spPr>
          <a:xfrm>
            <a:off x="6804275" y="1694350"/>
            <a:ext cx="2339725" cy="1754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9"/>
          <p:cNvSpPr txBox="1"/>
          <p:nvPr>
            <p:ph type="title"/>
          </p:nvPr>
        </p:nvSpPr>
        <p:spPr>
          <a:xfrm>
            <a:off x="387900" y="2246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Today </a:t>
            </a:r>
            <a:endParaRPr/>
          </a:p>
        </p:txBody>
      </p:sp>
      <p:sp>
        <p:nvSpPr>
          <p:cNvPr id="110" name="Google Shape;110;p19"/>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1" name="Google Shape;111;p19"/>
          <p:cNvPicPr preferRelativeResize="0"/>
          <p:nvPr/>
        </p:nvPicPr>
        <p:blipFill>
          <a:blip r:embed="rId3">
            <a:alphaModFix/>
          </a:blip>
          <a:stretch>
            <a:fillRect/>
          </a:stretch>
        </p:blipFill>
        <p:spPr>
          <a:xfrm>
            <a:off x="446488" y="945326"/>
            <a:ext cx="3509701" cy="1818476"/>
          </a:xfrm>
          <a:prstGeom prst="rect">
            <a:avLst/>
          </a:prstGeom>
          <a:noFill/>
          <a:ln>
            <a:noFill/>
          </a:ln>
        </p:spPr>
      </p:pic>
      <p:pic>
        <p:nvPicPr>
          <p:cNvPr id="112" name="Google Shape;112;p19"/>
          <p:cNvPicPr preferRelativeResize="0"/>
          <p:nvPr/>
        </p:nvPicPr>
        <p:blipFill>
          <a:blip r:embed="rId4">
            <a:alphaModFix/>
          </a:blip>
          <a:stretch>
            <a:fillRect/>
          </a:stretch>
        </p:blipFill>
        <p:spPr>
          <a:xfrm>
            <a:off x="361088" y="2999650"/>
            <a:ext cx="3680525" cy="1932150"/>
          </a:xfrm>
          <a:prstGeom prst="rect">
            <a:avLst/>
          </a:prstGeom>
          <a:noFill/>
          <a:ln>
            <a:noFill/>
          </a:ln>
        </p:spPr>
      </p:pic>
      <p:pic>
        <p:nvPicPr>
          <p:cNvPr id="113" name="Google Shape;113;p19"/>
          <p:cNvPicPr preferRelativeResize="0"/>
          <p:nvPr/>
        </p:nvPicPr>
        <p:blipFill>
          <a:blip r:embed="rId5">
            <a:alphaModFix/>
          </a:blip>
          <a:stretch>
            <a:fillRect/>
          </a:stretch>
        </p:blipFill>
        <p:spPr>
          <a:xfrm>
            <a:off x="5196755" y="2999650"/>
            <a:ext cx="3062320" cy="1932150"/>
          </a:xfrm>
          <a:prstGeom prst="rect">
            <a:avLst/>
          </a:prstGeom>
          <a:noFill/>
          <a:ln>
            <a:noFill/>
          </a:ln>
        </p:spPr>
      </p:pic>
      <p:pic>
        <p:nvPicPr>
          <p:cNvPr id="114" name="Google Shape;114;p19"/>
          <p:cNvPicPr preferRelativeResize="0"/>
          <p:nvPr/>
        </p:nvPicPr>
        <p:blipFill rotWithShape="1">
          <a:blip r:embed="rId6">
            <a:alphaModFix/>
          </a:blip>
          <a:srcRect b="0" l="0" r="0" t="1835"/>
          <a:stretch/>
        </p:blipFill>
        <p:spPr>
          <a:xfrm>
            <a:off x="4572000" y="319850"/>
            <a:ext cx="1900475" cy="2519350"/>
          </a:xfrm>
          <a:prstGeom prst="rect">
            <a:avLst/>
          </a:prstGeom>
          <a:noFill/>
          <a:ln>
            <a:noFill/>
          </a:ln>
        </p:spPr>
      </p:pic>
      <p:pic>
        <p:nvPicPr>
          <p:cNvPr id="115" name="Google Shape;115;p19"/>
          <p:cNvPicPr preferRelativeResize="0"/>
          <p:nvPr/>
        </p:nvPicPr>
        <p:blipFill>
          <a:blip r:embed="rId7">
            <a:alphaModFix/>
          </a:blip>
          <a:stretch>
            <a:fillRect/>
          </a:stretch>
        </p:blipFill>
        <p:spPr>
          <a:xfrm>
            <a:off x="6838506" y="319850"/>
            <a:ext cx="1917594" cy="25193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0"/>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Impact Zone </a:t>
            </a:r>
            <a:endParaRPr/>
          </a:p>
        </p:txBody>
      </p:sp>
      <p:sp>
        <p:nvSpPr>
          <p:cNvPr id="121" name="Google Shape;121;p20"/>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1200"/>
              </a:spcAft>
              <a:buNone/>
            </a:pPr>
            <a:r>
              <a:t/>
            </a:r>
            <a:endParaRPr/>
          </a:p>
        </p:txBody>
      </p:sp>
      <p:pic>
        <p:nvPicPr>
          <p:cNvPr id="122" name="Google Shape;122;p20"/>
          <p:cNvPicPr preferRelativeResize="0"/>
          <p:nvPr/>
        </p:nvPicPr>
        <p:blipFill rotWithShape="1">
          <a:blip r:embed="rId3">
            <a:alphaModFix/>
          </a:blip>
          <a:srcRect b="0" l="14722" r="24938" t="1263"/>
          <a:stretch/>
        </p:blipFill>
        <p:spPr>
          <a:xfrm>
            <a:off x="387900" y="1326825"/>
            <a:ext cx="3940290" cy="3715074"/>
          </a:xfrm>
          <a:prstGeom prst="rect">
            <a:avLst/>
          </a:prstGeom>
          <a:noFill/>
          <a:ln>
            <a:noFill/>
          </a:ln>
        </p:spPr>
      </p:pic>
      <p:pic>
        <p:nvPicPr>
          <p:cNvPr id="123" name="Google Shape;123;p20"/>
          <p:cNvPicPr preferRelativeResize="0"/>
          <p:nvPr/>
        </p:nvPicPr>
        <p:blipFill>
          <a:blip r:embed="rId4">
            <a:alphaModFix/>
          </a:blip>
          <a:stretch>
            <a:fillRect/>
          </a:stretch>
        </p:blipFill>
        <p:spPr>
          <a:xfrm>
            <a:off x="4796750" y="1313014"/>
            <a:ext cx="3854500" cy="3742698"/>
          </a:xfrm>
          <a:prstGeom prst="rect">
            <a:avLst/>
          </a:prstGeom>
          <a:noFill/>
          <a:ln>
            <a:noFill/>
          </a:ln>
        </p:spPr>
      </p:pic>
      <p:sp>
        <p:nvSpPr>
          <p:cNvPr id="124" name="Google Shape;124;p20"/>
          <p:cNvSpPr txBox="1"/>
          <p:nvPr/>
        </p:nvSpPr>
        <p:spPr>
          <a:xfrm>
            <a:off x="5510900" y="293925"/>
            <a:ext cx="33756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highlight>
                  <a:srgbClr val="9900FF"/>
                </a:highlight>
                <a:latin typeface="Roboto"/>
                <a:ea typeface="Roboto"/>
                <a:cs typeface="Roboto"/>
                <a:sym typeface="Roboto"/>
              </a:rPr>
              <a:t>Headquarters and Main Farm Sight (A)</a:t>
            </a:r>
            <a:endParaRPr>
              <a:highlight>
                <a:schemeClr val="accent6"/>
              </a:highlight>
              <a:latin typeface="Roboto"/>
              <a:ea typeface="Roboto"/>
              <a:cs typeface="Roboto"/>
              <a:sym typeface="Roboto"/>
            </a:endParaRPr>
          </a:p>
          <a:p>
            <a:pPr indent="0" lvl="0" marL="0" rtl="0" algn="l">
              <a:lnSpc>
                <a:spcPct val="115000"/>
              </a:lnSpc>
              <a:spcBef>
                <a:spcPts val="0"/>
              </a:spcBef>
              <a:spcAft>
                <a:spcPts val="0"/>
              </a:spcAft>
              <a:buNone/>
            </a:pPr>
            <a:r>
              <a:rPr lang="en">
                <a:highlight>
                  <a:schemeClr val="accent6"/>
                </a:highlight>
                <a:latin typeface="Roboto"/>
                <a:ea typeface="Roboto"/>
                <a:cs typeface="Roboto"/>
                <a:sym typeface="Roboto"/>
              </a:rPr>
              <a:t>Farm Sight (B)</a:t>
            </a:r>
            <a:endParaRPr>
              <a:highlight>
                <a:schemeClr val="accent6"/>
              </a:highlight>
              <a:latin typeface="Roboto"/>
              <a:ea typeface="Roboto"/>
              <a:cs typeface="Roboto"/>
              <a:sym typeface="Roboto"/>
            </a:endParaRPr>
          </a:p>
          <a:p>
            <a:pPr indent="0" lvl="0" marL="0" rtl="0" algn="l">
              <a:lnSpc>
                <a:spcPct val="115000"/>
              </a:lnSpc>
              <a:spcBef>
                <a:spcPts val="0"/>
              </a:spcBef>
              <a:spcAft>
                <a:spcPts val="0"/>
              </a:spcAft>
              <a:buNone/>
            </a:pPr>
            <a:r>
              <a:rPr lang="en">
                <a:highlight>
                  <a:srgbClr val="FF0000"/>
                </a:highlight>
                <a:latin typeface="Roboto"/>
                <a:ea typeface="Roboto"/>
                <a:cs typeface="Roboto"/>
                <a:sym typeface="Roboto"/>
              </a:rPr>
              <a:t>Fruit Forrest </a:t>
            </a:r>
            <a:r>
              <a:rPr lang="en">
                <a:highlight>
                  <a:srgbClr val="FF0000"/>
                </a:highlight>
                <a:latin typeface="Roboto"/>
                <a:ea typeface="Roboto"/>
                <a:cs typeface="Roboto"/>
                <a:sym typeface="Roboto"/>
              </a:rPr>
              <a:t>(C)</a:t>
            </a:r>
            <a:endParaRPr>
              <a:highlight>
                <a:srgbClr val="FF0000"/>
              </a:highlight>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1"/>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Community Demographics</a:t>
            </a:r>
            <a:endParaRPr/>
          </a:p>
        </p:txBody>
      </p:sp>
      <p:sp>
        <p:nvSpPr>
          <p:cNvPr id="130" name="Google Shape;130;p21"/>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Based on April FTC Sign-Ups:</a:t>
            </a:r>
            <a:endParaRPr/>
          </a:p>
        </p:txBody>
      </p:sp>
      <p:pic>
        <p:nvPicPr>
          <p:cNvPr descr="Forms response chart. Question title: What is your household size? (number). Number of responses: 34 responses." id="131" name="Google Shape;131;p21" title="What is your household size? (number)"/>
          <p:cNvPicPr preferRelativeResize="0"/>
          <p:nvPr/>
        </p:nvPicPr>
        <p:blipFill>
          <a:blip r:embed="rId3">
            <a:alphaModFix/>
          </a:blip>
          <a:stretch>
            <a:fillRect/>
          </a:stretch>
        </p:blipFill>
        <p:spPr>
          <a:xfrm>
            <a:off x="60525" y="2325375"/>
            <a:ext cx="4552300" cy="2165000"/>
          </a:xfrm>
          <a:prstGeom prst="rect">
            <a:avLst/>
          </a:prstGeom>
          <a:noFill/>
          <a:ln>
            <a:noFill/>
          </a:ln>
        </p:spPr>
      </p:pic>
      <p:pic>
        <p:nvPicPr>
          <p:cNvPr descr="Forms response chart. Question title: What county do you live in?. Number of responses: 34 responses." id="132" name="Google Shape;132;p21" title="What county do you live in?"/>
          <p:cNvPicPr preferRelativeResize="0"/>
          <p:nvPr/>
        </p:nvPicPr>
        <p:blipFill rotWithShape="1">
          <a:blip r:embed="rId4">
            <a:alphaModFix/>
          </a:blip>
          <a:srcRect b="0" l="0" r="19165" t="0"/>
          <a:stretch/>
        </p:blipFill>
        <p:spPr>
          <a:xfrm>
            <a:off x="4815016" y="2325375"/>
            <a:ext cx="4158008" cy="21649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